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7" r:id="rId2"/>
    <p:sldId id="308" r:id="rId3"/>
    <p:sldId id="309" r:id="rId4"/>
    <p:sldId id="381" r:id="rId5"/>
    <p:sldId id="380" r:id="rId6"/>
    <p:sldId id="312" r:id="rId7"/>
    <p:sldId id="314" r:id="rId8"/>
    <p:sldId id="315" r:id="rId9"/>
    <p:sldId id="328" r:id="rId10"/>
    <p:sldId id="330" r:id="rId11"/>
    <p:sldId id="331" r:id="rId12"/>
    <p:sldId id="382" r:id="rId13"/>
    <p:sldId id="332" r:id="rId14"/>
    <p:sldId id="334" r:id="rId15"/>
    <p:sldId id="377" r:id="rId16"/>
    <p:sldId id="378" r:id="rId17"/>
    <p:sldId id="379" r:id="rId18"/>
  </p:sldIdLst>
  <p:sldSz cx="12192000" cy="6858000"/>
  <p:notesSz cx="6797675" cy="9928225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4A47"/>
    <a:srgbClr val="B26B69"/>
    <a:srgbClr val="DE6F10"/>
    <a:srgbClr val="FFFFFF"/>
    <a:srgbClr val="F34D0B"/>
    <a:srgbClr val="F8DFBB"/>
    <a:srgbClr val="F1C27E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555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2" y="366"/>
      </p:cViewPr>
      <p:guideLst>
        <p:guide orient="horz" pos="212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748" cy="5407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6574" y="0"/>
            <a:ext cx="2919748" cy="5407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2025-03-10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10237217"/>
            <a:ext cx="2919748" cy="5407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6574" y="10237217"/>
            <a:ext cx="2919748" cy="5407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748" cy="5407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6574" y="0"/>
            <a:ext cx="2919748" cy="5407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2025-03-10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788" y="5186905"/>
            <a:ext cx="5390305" cy="42438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10237217"/>
            <a:ext cx="2919748" cy="5407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6574" y="10237217"/>
            <a:ext cx="2919748" cy="5407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6DDD643-3629-4438-817C-0BF39DA154A8}" type="datetimeFigureOut">
              <a:rPr lang="zh-CN" altLang="en-US"/>
              <a:t>2025-03-10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275EF88-936E-427F-88D4-6923F83371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1EED0B3-40C1-47EC-9C6D-93A8F6E6CFFE}" type="datetimeFigureOut">
              <a:rPr lang="zh-CN" altLang="en-US"/>
              <a:t>2025-03-10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70A11FF-B2DB-4B9D-9925-E5351E4C27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4381E6B-D90A-4087-BE62-854A95DE109F}" type="datetimeFigureOut">
              <a:rPr lang="zh-CN" altLang="en-US"/>
              <a:t>2025-03-10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1B9AF60-758F-464B-A3D3-080D3F47C8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35360" y="308653"/>
            <a:ext cx="11521280" cy="6240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lvl="0" algn="l">
              <a:defRPr sz="533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lv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lvl="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lvl="2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lvl="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lvl="4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lvl="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lvl="6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lvl="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lvl="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5CBD59-1BF2-4EFB-888C-D45CC65DC218}" type="datetimeFigureOut">
              <a:rPr lang="zh-CN" altLang="en-US"/>
              <a:t>2025-03-10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0E6BC53-2D50-4611-8EBD-B97191F81AF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 lvl="0">
              <a:defRPr sz="3735"/>
            </a:lvl1pPr>
            <a:lvl2pPr lvl="1">
              <a:defRPr sz="3200"/>
            </a:lvl2pPr>
            <a:lvl3pPr lvl="2">
              <a:defRPr sz="2665"/>
            </a:lvl3pPr>
            <a:lvl4pPr lvl="3">
              <a:defRPr sz="2400"/>
            </a:lvl4pPr>
            <a:lvl5pPr lvl="4">
              <a:defRPr sz="2400"/>
            </a:lvl5pPr>
            <a:lvl6pPr lvl="5">
              <a:defRPr sz="2400"/>
            </a:lvl6pPr>
            <a:lvl7pPr lvl="6">
              <a:defRPr sz="2400"/>
            </a:lvl7pPr>
            <a:lvl8pPr lvl="7">
              <a:defRPr sz="2400"/>
            </a:lvl8pPr>
            <a:lvl9pPr lvl="8"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 lvl="0">
              <a:defRPr sz="3735"/>
            </a:lvl1pPr>
            <a:lvl2pPr lvl="1">
              <a:defRPr sz="3200"/>
            </a:lvl2pPr>
            <a:lvl3pPr lvl="2">
              <a:defRPr sz="2665"/>
            </a:lvl3pPr>
            <a:lvl4pPr lvl="3">
              <a:defRPr sz="2400"/>
            </a:lvl4pPr>
            <a:lvl5pPr lvl="4">
              <a:defRPr sz="2400"/>
            </a:lvl5pPr>
            <a:lvl6pPr lvl="5">
              <a:defRPr sz="2400"/>
            </a:lvl6pPr>
            <a:lvl7pPr lvl="6">
              <a:defRPr sz="2400"/>
            </a:lvl7pPr>
            <a:lvl8pPr lvl="7">
              <a:defRPr sz="2400"/>
            </a:lvl8pPr>
            <a:lvl9pPr lvl="8"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EEA9393-B2DB-47C5-A56A-1D0E93710B7E}" type="datetimeFigureOut">
              <a:rPr lang="zh-CN" altLang="en-US"/>
              <a:t>2025-03-10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DBF43A7-5F8A-4E83-8BBC-365870483F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 lvl="0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lvl="0" indent="0">
              <a:buNone/>
              <a:defRPr sz="3200" b="1"/>
            </a:lvl1pPr>
            <a:lvl2pPr marL="609600" lvl="1" indent="0">
              <a:buNone/>
              <a:defRPr sz="2665" b="1"/>
            </a:lvl2pPr>
            <a:lvl3pPr marL="1219200" lvl="2" indent="0">
              <a:buNone/>
              <a:defRPr sz="2400" b="1"/>
            </a:lvl3pPr>
            <a:lvl4pPr marL="1828800" lvl="3" indent="0">
              <a:buNone/>
              <a:defRPr sz="2135" b="1"/>
            </a:lvl4pPr>
            <a:lvl5pPr marL="2438400" lvl="4" indent="0">
              <a:buNone/>
              <a:defRPr sz="2135" b="1"/>
            </a:lvl5pPr>
            <a:lvl6pPr marL="3048000" lvl="5" indent="0">
              <a:buNone/>
              <a:defRPr sz="2135" b="1"/>
            </a:lvl6pPr>
            <a:lvl7pPr marL="3657600" lvl="6" indent="0">
              <a:buNone/>
              <a:defRPr sz="2135" b="1"/>
            </a:lvl7pPr>
            <a:lvl8pPr marL="4267200" lvl="7" indent="0">
              <a:buNone/>
              <a:defRPr sz="2135" b="1"/>
            </a:lvl8pPr>
            <a:lvl9pPr marL="4876800" lvl="8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lvl="0">
              <a:defRPr sz="3200"/>
            </a:lvl1pPr>
            <a:lvl2pPr lvl="1">
              <a:defRPr sz="2665"/>
            </a:lvl2pPr>
            <a:lvl3pPr lvl="2">
              <a:defRPr sz="2400"/>
            </a:lvl3pPr>
            <a:lvl4pPr lvl="3">
              <a:defRPr sz="2135"/>
            </a:lvl4pPr>
            <a:lvl5pPr lvl="4">
              <a:defRPr sz="2135"/>
            </a:lvl5pPr>
            <a:lvl6pPr lvl="5">
              <a:defRPr sz="2135"/>
            </a:lvl6pPr>
            <a:lvl7pPr lvl="6">
              <a:defRPr sz="2135"/>
            </a:lvl7pPr>
            <a:lvl8pPr lvl="7">
              <a:defRPr sz="2135"/>
            </a:lvl8pPr>
            <a:lvl9pPr lvl="8"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lvl="0" indent="0">
              <a:buNone/>
              <a:defRPr sz="3200" b="1"/>
            </a:lvl1pPr>
            <a:lvl2pPr marL="609600" lvl="1" indent="0">
              <a:buNone/>
              <a:defRPr sz="2665" b="1"/>
            </a:lvl2pPr>
            <a:lvl3pPr marL="1219200" lvl="2" indent="0">
              <a:buNone/>
              <a:defRPr sz="2400" b="1"/>
            </a:lvl3pPr>
            <a:lvl4pPr marL="1828800" lvl="3" indent="0">
              <a:buNone/>
              <a:defRPr sz="2135" b="1"/>
            </a:lvl4pPr>
            <a:lvl5pPr marL="2438400" lvl="4" indent="0">
              <a:buNone/>
              <a:defRPr sz="2135" b="1"/>
            </a:lvl5pPr>
            <a:lvl6pPr marL="3048000" lvl="5" indent="0">
              <a:buNone/>
              <a:defRPr sz="2135" b="1"/>
            </a:lvl6pPr>
            <a:lvl7pPr marL="3657600" lvl="6" indent="0">
              <a:buNone/>
              <a:defRPr sz="2135" b="1"/>
            </a:lvl7pPr>
            <a:lvl8pPr marL="4267200" lvl="7" indent="0">
              <a:buNone/>
              <a:defRPr sz="2135" b="1"/>
            </a:lvl8pPr>
            <a:lvl9pPr marL="4876800" lvl="8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lvl="0">
              <a:defRPr sz="3200"/>
            </a:lvl1pPr>
            <a:lvl2pPr lvl="1">
              <a:defRPr sz="2665"/>
            </a:lvl2pPr>
            <a:lvl3pPr lvl="2">
              <a:defRPr sz="2400"/>
            </a:lvl3pPr>
            <a:lvl4pPr lvl="3">
              <a:defRPr sz="2135"/>
            </a:lvl4pPr>
            <a:lvl5pPr lvl="4">
              <a:defRPr sz="2135"/>
            </a:lvl5pPr>
            <a:lvl6pPr lvl="5">
              <a:defRPr sz="2135"/>
            </a:lvl6pPr>
            <a:lvl7pPr lvl="6">
              <a:defRPr sz="2135"/>
            </a:lvl7pPr>
            <a:lvl8pPr lvl="7">
              <a:defRPr sz="2135"/>
            </a:lvl8pPr>
            <a:lvl9pPr lvl="8"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C09911-2A0C-4CE9-9209-D7151D2D3374}" type="datetimeFigureOut">
              <a:rPr lang="zh-CN" altLang="en-US"/>
              <a:t>2025-03-10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C1E074D-69F8-4286-A29B-F4F584C277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3864D87-7B32-40C9-9785-FF2210BB5AAB}" type="datetimeFigureOut">
              <a:rPr lang="zh-CN" altLang="en-US"/>
              <a:t>2025-03-10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E73A318-4E7E-4753-8852-00FBF1110D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F53997-D4A7-4CB4-B66E-7633A257F02F}" type="datetimeFigureOut">
              <a:rPr lang="zh-CN" altLang="en-US"/>
              <a:t>2025-03-10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03DC18F-29FF-444F-A0B7-48BC54A96F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lvl="0"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lvl="0">
              <a:defRPr sz="4265"/>
            </a:lvl1pPr>
            <a:lvl2pPr lvl="1">
              <a:defRPr sz="3735"/>
            </a:lvl2pPr>
            <a:lvl3pPr lvl="2">
              <a:defRPr sz="3200"/>
            </a:lvl3pPr>
            <a:lvl4pPr lvl="3">
              <a:defRPr sz="2665"/>
            </a:lvl4pPr>
            <a:lvl5pPr lvl="4">
              <a:defRPr sz="2665"/>
            </a:lvl5pPr>
            <a:lvl6pPr lvl="5">
              <a:defRPr sz="2665"/>
            </a:lvl6pPr>
            <a:lvl7pPr lvl="6">
              <a:defRPr sz="2665"/>
            </a:lvl7pPr>
            <a:lvl8pPr lvl="7">
              <a:defRPr sz="2665"/>
            </a:lvl8pPr>
            <a:lvl9pPr lvl="8"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lvl="0" indent="0">
              <a:buNone/>
              <a:defRPr sz="1865"/>
            </a:lvl1pPr>
            <a:lvl2pPr marL="609600" lvl="1" indent="0">
              <a:buNone/>
              <a:defRPr sz="1600"/>
            </a:lvl2pPr>
            <a:lvl3pPr marL="1219200" lvl="2" indent="0">
              <a:buNone/>
              <a:defRPr sz="1335"/>
            </a:lvl3pPr>
            <a:lvl4pPr marL="1828800" lvl="3" indent="0">
              <a:buNone/>
              <a:defRPr sz="1200"/>
            </a:lvl4pPr>
            <a:lvl5pPr marL="2438400" lvl="4" indent="0">
              <a:buNone/>
              <a:defRPr sz="1200"/>
            </a:lvl5pPr>
            <a:lvl6pPr marL="3048000" lvl="5" indent="0">
              <a:buNone/>
              <a:defRPr sz="1200"/>
            </a:lvl6pPr>
            <a:lvl7pPr marL="3657600" lvl="6" indent="0">
              <a:buNone/>
              <a:defRPr sz="1200"/>
            </a:lvl7pPr>
            <a:lvl8pPr marL="4267200" lvl="7" indent="0">
              <a:buNone/>
              <a:defRPr sz="1200"/>
            </a:lvl8pPr>
            <a:lvl9pPr marL="4876800" lvl="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C46BBCE-A4EE-49A5-BA3D-862F0AC5C874}" type="datetimeFigureOut">
              <a:rPr lang="zh-CN" altLang="en-US"/>
              <a:t>2025-03-10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24A5321-5129-451C-8B49-9F529245A6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lvl="0"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lvl="0" indent="0">
              <a:buNone/>
              <a:defRPr sz="4265"/>
            </a:lvl1pPr>
            <a:lvl2pPr marL="609600" lvl="1" indent="0">
              <a:buNone/>
              <a:defRPr sz="3735"/>
            </a:lvl2pPr>
            <a:lvl3pPr marL="1219200" lvl="2" indent="0">
              <a:buNone/>
              <a:defRPr sz="3200"/>
            </a:lvl3pPr>
            <a:lvl4pPr marL="1828800" lvl="3" indent="0">
              <a:buNone/>
              <a:defRPr sz="2665"/>
            </a:lvl4pPr>
            <a:lvl5pPr marL="2438400" lvl="4" indent="0">
              <a:buNone/>
              <a:defRPr sz="2665"/>
            </a:lvl5pPr>
            <a:lvl6pPr marL="3048000" lvl="5" indent="0">
              <a:buNone/>
              <a:defRPr sz="2665"/>
            </a:lvl6pPr>
            <a:lvl7pPr marL="3657600" lvl="6" indent="0">
              <a:buNone/>
              <a:defRPr sz="2665"/>
            </a:lvl7pPr>
            <a:lvl8pPr marL="4267200" lvl="7" indent="0">
              <a:buNone/>
              <a:defRPr sz="2665"/>
            </a:lvl8pPr>
            <a:lvl9pPr marL="4876800" lvl="8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lvl="0" indent="0">
              <a:buNone/>
              <a:defRPr sz="1865"/>
            </a:lvl1pPr>
            <a:lvl2pPr marL="609600" lvl="1" indent="0">
              <a:buNone/>
              <a:defRPr sz="1600"/>
            </a:lvl2pPr>
            <a:lvl3pPr marL="1219200" lvl="2" indent="0">
              <a:buNone/>
              <a:defRPr sz="1335"/>
            </a:lvl3pPr>
            <a:lvl4pPr marL="1828800" lvl="3" indent="0">
              <a:buNone/>
              <a:defRPr sz="1200"/>
            </a:lvl4pPr>
            <a:lvl5pPr marL="2438400" lvl="4" indent="0">
              <a:buNone/>
              <a:defRPr sz="1200"/>
            </a:lvl5pPr>
            <a:lvl6pPr marL="3048000" lvl="5" indent="0">
              <a:buNone/>
              <a:defRPr sz="1200"/>
            </a:lvl6pPr>
            <a:lvl7pPr marL="3657600" lvl="6" indent="0">
              <a:buNone/>
              <a:defRPr sz="1200"/>
            </a:lvl7pPr>
            <a:lvl8pPr marL="4267200" lvl="7" indent="0">
              <a:buNone/>
              <a:defRPr sz="1200"/>
            </a:lvl8pPr>
            <a:lvl9pPr marL="4876800" lvl="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759654B-30B8-48E7-BD0F-2CC318D1BED2}" type="datetimeFigureOut">
              <a:rPr lang="zh-CN" altLang="en-US"/>
              <a:t>2025-03-10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C0A29D3-ED8F-4F0F-95A0-D507E70A9D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l">
              <a:defRPr sz="1600">
                <a:solidFill>
                  <a:schemeClr val="tx1">
                    <a:tint val="75000"/>
                  </a:schemeClr>
                </a:solidFill>
                <a:latin typeface="汉仪旗黑-55简"/>
                <a:ea typeface="汉仪旗黑-55简"/>
              </a:defRPr>
            </a:lvl1pPr>
          </a:lstStyle>
          <a:p>
            <a:fld id="{A716C857-8F3A-43B0-8F8F-9241417D926E}" type="datetimeFigureOut">
              <a:rPr lang="zh-CN" altLang="en-US"/>
              <a:t>2025-03-10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ctr">
              <a:defRPr sz="1600">
                <a:solidFill>
                  <a:schemeClr val="tx1">
                    <a:tint val="75000"/>
                  </a:schemeClr>
                </a:solidFill>
                <a:latin typeface="汉仪旗黑-55简"/>
                <a:ea typeface="汉仪旗黑-55简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r">
              <a:defRPr sz="1600">
                <a:solidFill>
                  <a:schemeClr val="tx1">
                    <a:tint val="75000"/>
                  </a:schemeClr>
                </a:solidFill>
                <a:latin typeface="汉仪旗黑-55简"/>
                <a:ea typeface="汉仪旗黑-55简"/>
              </a:defRPr>
            </a:lvl1pPr>
          </a:lstStyle>
          <a:p>
            <a:fld id="{B0F6F2B0-CEEF-4826-9B2D-48D4FB7947D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xStyles>
    <p:titleStyle>
      <a:lvl1pPr lvl="0" algn="ctr" defTabSz="1219200">
        <a:spcBef>
          <a:spcPct val="0"/>
        </a:spcBef>
        <a:buNone/>
        <a:defRPr sz="5865" kern="1200">
          <a:solidFill>
            <a:schemeClr val="tx1"/>
          </a:solidFill>
          <a:latin typeface="汉仪旗黑-55简"/>
          <a:ea typeface="汉仪旗黑-55简"/>
        </a:defRPr>
      </a:lvl1pPr>
    </p:titleStyle>
    <p:bodyStyle>
      <a:lvl1pPr marL="457200" lvl="0" indent="-457200" algn="l" defTabSz="1219200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汉仪旗黑-55简"/>
          <a:ea typeface="汉仪旗黑-55简"/>
        </a:defRPr>
      </a:lvl1pPr>
      <a:lvl2pPr marL="990600" lvl="1" indent="-381000" algn="l" defTabSz="1219200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汉仪旗黑-55简"/>
          <a:ea typeface="汉仪旗黑-55简"/>
        </a:defRPr>
      </a:lvl2pPr>
      <a:lvl3pPr marL="1524000" lvl="2" indent="-304800" algn="l" defTabSz="1219200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汉仪旗黑-55简"/>
          <a:ea typeface="汉仪旗黑-55简"/>
        </a:defRPr>
      </a:lvl3pPr>
      <a:lvl4pPr marL="2133600" lvl="3" indent="-304800" algn="l" defTabSz="1219200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汉仪旗黑-55简"/>
          <a:ea typeface="汉仪旗黑-55简"/>
        </a:defRPr>
      </a:lvl4pPr>
      <a:lvl5pPr marL="2743200" lvl="4" indent="-304800" algn="l" defTabSz="1219200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汉仪旗黑-55简"/>
          <a:ea typeface="汉仪旗黑-55简"/>
        </a:defRPr>
      </a:lvl5pPr>
      <a:lvl6pPr marL="3352800" lvl="5" indent="-304800" algn="l" defTabSz="1219200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汉仪旗黑-55简"/>
          <a:ea typeface="汉仪旗黑-55简"/>
        </a:defRPr>
      </a:lvl6pPr>
      <a:lvl7pPr marL="3962400" lvl="6" indent="-304800" algn="l" defTabSz="1219200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汉仪旗黑-55简"/>
          <a:ea typeface="汉仪旗黑-55简"/>
        </a:defRPr>
      </a:lvl7pPr>
      <a:lvl8pPr marL="4572000" lvl="7" indent="-304800" algn="l" defTabSz="1219200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汉仪旗黑-55简"/>
          <a:ea typeface="汉仪旗黑-55简"/>
        </a:defRPr>
      </a:lvl8pPr>
      <a:lvl9pPr marL="5181600" lvl="8" indent="-304800" algn="l" defTabSz="1219200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汉仪旗黑-55简"/>
          <a:ea typeface="汉仪旗黑-55简"/>
        </a:defRPr>
      </a:lvl9pPr>
    </p:bodyStyle>
    <p:otherStyle>
      <a:lvl1pPr marL="0" lvl="0" algn="l" defTabSz="1219200">
        <a:defRPr sz="2400" kern="1200">
          <a:solidFill>
            <a:schemeClr val="tx1"/>
          </a:solidFill>
          <a:latin typeface="汉仪旗黑-55简"/>
          <a:ea typeface="汉仪旗黑-55简"/>
        </a:defRPr>
      </a:lvl1pPr>
      <a:lvl2pPr marL="609600" lvl="1" algn="l" defTabSz="1219200">
        <a:defRPr sz="2400" kern="1200">
          <a:solidFill>
            <a:schemeClr val="tx1"/>
          </a:solidFill>
          <a:latin typeface="汉仪旗黑-55简"/>
          <a:ea typeface="汉仪旗黑-55简"/>
        </a:defRPr>
      </a:lvl2pPr>
      <a:lvl3pPr marL="1219200" lvl="2" algn="l" defTabSz="1219200">
        <a:defRPr sz="2400" kern="1200">
          <a:solidFill>
            <a:schemeClr val="tx1"/>
          </a:solidFill>
          <a:latin typeface="汉仪旗黑-55简"/>
          <a:ea typeface="汉仪旗黑-55简"/>
        </a:defRPr>
      </a:lvl3pPr>
      <a:lvl4pPr marL="1828800" lvl="3" algn="l" defTabSz="1219200">
        <a:defRPr sz="2400" kern="1200">
          <a:solidFill>
            <a:schemeClr val="tx1"/>
          </a:solidFill>
          <a:latin typeface="汉仪旗黑-55简"/>
          <a:ea typeface="汉仪旗黑-55简"/>
        </a:defRPr>
      </a:lvl4pPr>
      <a:lvl5pPr marL="2438400" lvl="4" algn="l" defTabSz="1219200">
        <a:defRPr sz="2400" kern="1200">
          <a:solidFill>
            <a:schemeClr val="tx1"/>
          </a:solidFill>
          <a:latin typeface="汉仪旗黑-55简"/>
          <a:ea typeface="汉仪旗黑-55简"/>
        </a:defRPr>
      </a:lvl5pPr>
      <a:lvl6pPr marL="3048000" lvl="5" algn="l" defTabSz="1219200">
        <a:defRPr sz="2400" kern="1200">
          <a:solidFill>
            <a:schemeClr val="tx1"/>
          </a:solidFill>
          <a:latin typeface="汉仪旗黑-55简"/>
          <a:ea typeface="汉仪旗黑-55简"/>
        </a:defRPr>
      </a:lvl6pPr>
      <a:lvl7pPr marL="3657600" lvl="6" algn="l" defTabSz="1219200">
        <a:defRPr sz="2400" kern="1200">
          <a:solidFill>
            <a:schemeClr val="tx1"/>
          </a:solidFill>
          <a:latin typeface="汉仪旗黑-55简"/>
          <a:ea typeface="汉仪旗黑-55简"/>
        </a:defRPr>
      </a:lvl7pPr>
      <a:lvl8pPr marL="4267200" lvl="7" algn="l" defTabSz="1219200">
        <a:defRPr sz="2400" kern="1200">
          <a:solidFill>
            <a:schemeClr val="tx1"/>
          </a:solidFill>
          <a:latin typeface="汉仪旗黑-55简"/>
          <a:ea typeface="汉仪旗黑-55简"/>
        </a:defRPr>
      </a:lvl8pPr>
      <a:lvl9pPr marL="4876800" lvl="8" algn="l" defTabSz="1219200">
        <a:defRPr sz="2400" kern="1200">
          <a:solidFill>
            <a:schemeClr val="tx1"/>
          </a:solidFill>
          <a:latin typeface="汉仪旗黑-55简"/>
          <a:ea typeface="汉仪旗黑-55简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9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1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1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6.xml"/><Relationship Id="rId7" Type="http://schemas.openxmlformats.org/officeDocument/2006/relationships/image" Target="../media/image3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hyperlink" Target="https://exhibitor.cantonfair.org.c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15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16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2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3.png"/><Relationship Id="rId5" Type="http://schemas.openxmlformats.org/officeDocument/2006/relationships/tags" Target="../tags/tag27.xml"/><Relationship Id="rId10" Type="http://schemas.openxmlformats.org/officeDocument/2006/relationships/image" Target="../media/image2.pn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4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970"/>
            <a:ext cx="12230100" cy="6896100"/>
          </a:xfrm>
          <a:prstGeom prst="rect">
            <a:avLst/>
          </a:prstGeom>
        </p:spPr>
      </p:pic>
      <p:pic>
        <p:nvPicPr>
          <p:cNvPr id="9" name="图片 8" descr="微信图片_2021072314160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alphaModFix amt="8000"/>
            <a:lum contrast="-6000"/>
          </a:blip>
          <a:stretch>
            <a:fillRect/>
          </a:stretch>
        </p:blipFill>
        <p:spPr>
          <a:xfrm>
            <a:off x="128308" y="914400"/>
            <a:ext cx="12767310" cy="66814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任意多边形 14"/>
          <p:cNvSpPr/>
          <p:nvPr>
            <p:custDataLst>
              <p:tags r:id="rId2"/>
            </p:custDataLst>
          </p:nvPr>
        </p:nvSpPr>
        <p:spPr>
          <a:xfrm flipH="1">
            <a:off x="-31115" y="1704340"/>
            <a:ext cx="3036570" cy="5249545"/>
          </a:xfrm>
          <a:custGeom>
            <a:avLst/>
            <a:gdLst>
              <a:gd name="connsiteX0" fmla="*/ 0 w 4801"/>
              <a:gd name="connsiteY0" fmla="*/ 5431 h 8064"/>
              <a:gd name="connsiteX1" fmla="*/ 4764 w 4801"/>
              <a:gd name="connsiteY1" fmla="*/ 0 h 8064"/>
              <a:gd name="connsiteX2" fmla="*/ 4801 w 4801"/>
              <a:gd name="connsiteY2" fmla="*/ 8027 h 8064"/>
              <a:gd name="connsiteX3" fmla="*/ 2354 w 4801"/>
              <a:gd name="connsiteY3" fmla="*/ 8064 h 8064"/>
              <a:gd name="connsiteX4" fmla="*/ 0 w 4801"/>
              <a:gd name="connsiteY4" fmla="*/ 5431 h 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570" h="5249545">
                <a:moveTo>
                  <a:pt x="0" y="3535501"/>
                </a:moveTo>
                <a:lnTo>
                  <a:pt x="3013168" y="0"/>
                </a:lnTo>
                <a:lnTo>
                  <a:pt x="3036570" y="5225459"/>
                </a:lnTo>
                <a:lnTo>
                  <a:pt x="1488874" y="5249545"/>
                </a:lnTo>
                <a:lnTo>
                  <a:pt x="0" y="3535501"/>
                </a:lnTo>
                <a:close/>
              </a:path>
            </a:pathLst>
          </a:custGeom>
          <a:solidFill>
            <a:srgbClr val="DB4344"/>
          </a:solidFill>
          <a:ln w="25400">
            <a:solidFill>
              <a:srgbClr val="DB4344"/>
            </a:solidFill>
            <a:prstDash val="solid"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8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16" name="任意多边形 15"/>
          <p:cNvSpPr/>
          <p:nvPr>
            <p:custDataLst>
              <p:tags r:id="rId3"/>
            </p:custDataLst>
          </p:nvPr>
        </p:nvSpPr>
        <p:spPr>
          <a:xfrm rot="10800000" flipH="1">
            <a:off x="9768840" y="-13970"/>
            <a:ext cx="2421255" cy="4112260"/>
          </a:xfrm>
          <a:custGeom>
            <a:avLst/>
            <a:gdLst>
              <a:gd name="connsiteX0" fmla="*/ 0 w 4801"/>
              <a:gd name="connsiteY0" fmla="*/ 5431 h 8064"/>
              <a:gd name="connsiteX1" fmla="*/ 4764 w 4801"/>
              <a:gd name="connsiteY1" fmla="*/ 0 h 8064"/>
              <a:gd name="connsiteX2" fmla="*/ 4801 w 4801"/>
              <a:gd name="connsiteY2" fmla="*/ 8027 h 8064"/>
              <a:gd name="connsiteX3" fmla="*/ 2354 w 4801"/>
              <a:gd name="connsiteY3" fmla="*/ 8064 h 8064"/>
              <a:gd name="connsiteX4" fmla="*/ 0 w 4801"/>
              <a:gd name="connsiteY4" fmla="*/ 5431 h 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255" h="4112260">
                <a:moveTo>
                  <a:pt x="0" y="2769554"/>
                </a:moveTo>
                <a:lnTo>
                  <a:pt x="2402595" y="0"/>
                </a:lnTo>
                <a:lnTo>
                  <a:pt x="2421255" y="4093392"/>
                </a:lnTo>
                <a:lnTo>
                  <a:pt x="1187176" y="4112260"/>
                </a:lnTo>
                <a:lnTo>
                  <a:pt x="0" y="2769554"/>
                </a:lnTo>
                <a:close/>
              </a:path>
            </a:pathLst>
          </a:custGeom>
          <a:solidFill>
            <a:srgbClr val="DB4344"/>
          </a:solidFill>
          <a:ln w="25400">
            <a:solidFill>
              <a:srgbClr val="DB4344"/>
            </a:solidFill>
            <a:prstDash val="solid"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8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pic>
        <p:nvPicPr>
          <p:cNvPr id="2" name="图片 1" descr="广交会（红）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91135" y="116840"/>
            <a:ext cx="1850390" cy="374650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11"/>
          <a:srcRect l="20993" r="59175"/>
          <a:stretch>
            <a:fillRect/>
          </a:stretch>
        </p:blipFill>
        <p:spPr>
          <a:xfrm>
            <a:off x="128308" y="3940543"/>
            <a:ext cx="1781130" cy="2244059"/>
          </a:xfrm>
          <a:prstGeom prst="rect">
            <a:avLst/>
          </a:prstGeom>
          <a:noFill/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 rotWithShape="1">
          <a:blip r:embed="rId12"/>
          <a:srcRect l="60586" r="22647"/>
          <a:stretch>
            <a:fillRect/>
          </a:stretch>
        </p:blipFill>
        <p:spPr>
          <a:xfrm flipH="1">
            <a:off x="10500187" y="280554"/>
            <a:ext cx="1484760" cy="2212574"/>
          </a:xfrm>
          <a:prstGeom prst="rect">
            <a:avLst/>
          </a:prstGeom>
          <a:noFill/>
        </p:spPr>
      </p:pic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883920" y="2251597"/>
            <a:ext cx="10693573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800" b="0" i="0" u="none" strike="noStrike" spc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50800" dist="127000" dir="2700000" algn="tl" rotWithShape="0">
                    <a:srgbClr val="000000">
                      <a:alpha val="1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ctr"/>
            <a:r>
              <a:rPr lang="zh-CN" altLang="en-US" sz="4400" dirty="0"/>
              <a:t>第</a:t>
            </a:r>
            <a:r>
              <a:rPr lang="en-US" altLang="zh-CN" sz="4400" dirty="0" smtClean="0"/>
              <a:t>137</a:t>
            </a:r>
            <a:r>
              <a:rPr lang="zh-CN" altLang="en-US" sz="4400" dirty="0" smtClean="0"/>
              <a:t>届</a:t>
            </a:r>
            <a:r>
              <a:rPr lang="zh-CN" altLang="en-US" sz="4400" dirty="0"/>
              <a:t>广交会境内采购</a:t>
            </a:r>
            <a:r>
              <a:rPr lang="zh-CN" altLang="en-US" sz="4400" dirty="0" smtClean="0"/>
              <a:t>商邀请</a:t>
            </a:r>
          </a:p>
          <a:p>
            <a:pPr lvl="0" algn="ctr"/>
            <a:r>
              <a:rPr lang="zh-CN" altLang="en-US" sz="4400" dirty="0" smtClean="0"/>
              <a:t>交易团工作指引</a:t>
            </a: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11352530" y="24765"/>
            <a:ext cx="828675" cy="1510665"/>
          </a:xfrm>
          <a:custGeom>
            <a:avLst/>
            <a:gdLst>
              <a:gd name="connisteX0" fmla="*/ 523240 w 2096770"/>
              <a:gd name="connsiteY0" fmla="*/ 0 h 4126230"/>
              <a:gd name="connisteX1" fmla="*/ 0 w 2096770"/>
              <a:gd name="connsiteY1" fmla="*/ 0 h 4126230"/>
              <a:gd name="connisteX2" fmla="*/ 0 w 2096770"/>
              <a:gd name="connsiteY2" fmla="*/ 4126230 h 4126230"/>
              <a:gd name="connisteX3" fmla="*/ 2096770 w 2096770"/>
              <a:gd name="connsiteY3" fmla="*/ 1737995 h 4126230"/>
              <a:gd name="connisteX4" fmla="*/ 523240 w 2096770"/>
              <a:gd name="connsiteY4" fmla="*/ 0 h 41262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096770" h="4126230">
                <a:moveTo>
                  <a:pt x="523240" y="0"/>
                </a:moveTo>
                <a:lnTo>
                  <a:pt x="0" y="0"/>
                </a:lnTo>
                <a:lnTo>
                  <a:pt x="0" y="4126230"/>
                </a:lnTo>
                <a:lnTo>
                  <a:pt x="2096770" y="1737995"/>
                </a:lnTo>
                <a:lnTo>
                  <a:pt x="523240" y="0"/>
                </a:lnTo>
                <a:close/>
              </a:path>
            </a:pathLst>
          </a:custGeom>
          <a:solidFill>
            <a:srgbClr val="DB4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735795" y="-77705"/>
            <a:ext cx="5760773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744072" y="2848927"/>
            <a:ext cx="400748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+mn-lt"/>
              </a:rPr>
              <a:t>标题</a:t>
            </a: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66646" y="1000108"/>
            <a:ext cx="91360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+mn-lt"/>
              </a:rPr>
              <a:t>05.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55简" panose="00020600040101010101" charset="-128"/>
              <a:sym typeface="+mn-lt"/>
            </a:endParaRPr>
          </a:p>
        </p:txBody>
      </p:sp>
      <p:pic>
        <p:nvPicPr>
          <p:cNvPr id="9" name="图片 8" descr="广交会（红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91135" y="116840"/>
            <a:ext cx="1850390" cy="374650"/>
          </a:xfrm>
          <a:prstGeom prst="rect">
            <a:avLst/>
          </a:prstGeom>
        </p:spPr>
      </p:pic>
      <p:sp>
        <p:nvSpPr>
          <p:cNvPr id="12" name="文本框 6"/>
          <p:cNvSpPr txBox="1"/>
          <p:nvPr>
            <p:custDataLst>
              <p:tags r:id="rId3"/>
            </p:custDataLst>
          </p:nvPr>
        </p:nvSpPr>
        <p:spPr>
          <a:xfrm>
            <a:off x="792810" y="2944396"/>
            <a:ext cx="10718126" cy="38461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交易团提供的注册邀请码</a:t>
            </a:r>
          </a:p>
          <a:p>
            <a:r>
              <a:rPr lang="en-US" sz="2400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本人身份证正反面清晰图片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注意：申请人需在</a:t>
            </a:r>
            <a:r>
              <a:rPr 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2025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15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日时年满</a:t>
            </a:r>
            <a:r>
              <a:rPr 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18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岁，办证系统将对年龄进行核验</a:t>
            </a:r>
          </a:p>
          <a:p>
            <a:r>
              <a:rPr lang="en-US" sz="2400" dirty="0" smtClean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本人免冠近期证件照（白底或蓝底）</a:t>
            </a:r>
          </a:p>
          <a:p>
            <a:r>
              <a:rPr lang="en-US" sz="2400" dirty="0" smtClean="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企业营业执照</a:t>
            </a:r>
          </a:p>
          <a:p>
            <a:r>
              <a:rPr lang="en-US" sz="2400" dirty="0" smtClean="0"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交易团盖章确认的参会申请表</a:t>
            </a:r>
          </a:p>
          <a:p>
            <a:r>
              <a:rPr lang="en-US" sz="2400" dirty="0" smtClean="0">
                <a:latin typeface="微软雅黑" panose="020B0503020204020204" charset="-122"/>
                <a:ea typeface="微软雅黑" panose="020B0503020204020204" charset="-122"/>
              </a:rPr>
              <a:t>6.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企业盖章确认的派员参会证明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参会证明由所在企业开具，证明申请人为本届企业派出参会的员工，可在系统中下载模板，也可使用其他版本。</a:t>
            </a:r>
          </a:p>
          <a:p>
            <a:pPr>
              <a:lnSpc>
                <a:spcPct val="200000"/>
              </a:lnSpc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汉仪旗黑-55简" panose="00020600040101010101" charset="-128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1002241"/>
            <a:ext cx="6884035" cy="699135"/>
          </a:xfrm>
          <a:prstGeom prst="rect">
            <a:avLst/>
          </a:prstGeom>
          <a:solidFill>
            <a:srgbClr val="D94A47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11" name="文本框 6"/>
          <p:cNvSpPr txBox="1"/>
          <p:nvPr>
            <p:custDataLst>
              <p:tags r:id="rId4"/>
            </p:custDataLst>
          </p:nvPr>
        </p:nvSpPr>
        <p:spPr>
          <a:xfrm>
            <a:off x="191135" y="1099863"/>
            <a:ext cx="573913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06 </a:t>
            </a:r>
            <a:r>
              <a:rPr lang="zh-CN" altLang="en-US" sz="28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境内采购商预注册和办证申请</a:t>
            </a:r>
            <a:endParaRPr lang="zh-CN" altLang="en-US" sz="2800" b="0" i="0" u="none" strike="noStrike" kern="1200" spc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06441" y="2062091"/>
            <a:ext cx="230864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i="0" strike="noStrike" spc="0" baseline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2400" b="1" i="0" strike="noStrike" spc="0" baseline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需提交的材料</a:t>
            </a:r>
            <a:endParaRPr lang="zh-CN" altLang="en-US" sz="2400" b="1" i="0" strike="noStrike" spc="0" baseline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085792" y="2610679"/>
            <a:ext cx="3178098" cy="0"/>
          </a:xfrm>
          <a:prstGeom prst="line">
            <a:avLst/>
          </a:prstGeom>
          <a:noFill/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11352530" y="24765"/>
            <a:ext cx="828675" cy="1510665"/>
          </a:xfrm>
          <a:custGeom>
            <a:avLst/>
            <a:gdLst>
              <a:gd name="connisteX0" fmla="*/ 523240 w 2096770"/>
              <a:gd name="connsiteY0" fmla="*/ 0 h 4126230"/>
              <a:gd name="connisteX1" fmla="*/ 0 w 2096770"/>
              <a:gd name="connsiteY1" fmla="*/ 0 h 4126230"/>
              <a:gd name="connisteX2" fmla="*/ 0 w 2096770"/>
              <a:gd name="connsiteY2" fmla="*/ 4126230 h 4126230"/>
              <a:gd name="connisteX3" fmla="*/ 2096770 w 2096770"/>
              <a:gd name="connsiteY3" fmla="*/ 1737995 h 4126230"/>
              <a:gd name="connisteX4" fmla="*/ 523240 w 2096770"/>
              <a:gd name="connsiteY4" fmla="*/ 0 h 41262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096770" h="4126230">
                <a:moveTo>
                  <a:pt x="523240" y="0"/>
                </a:moveTo>
                <a:lnTo>
                  <a:pt x="0" y="0"/>
                </a:lnTo>
                <a:lnTo>
                  <a:pt x="0" y="4126230"/>
                </a:lnTo>
                <a:lnTo>
                  <a:pt x="2096770" y="1737995"/>
                </a:lnTo>
                <a:lnTo>
                  <a:pt x="523240" y="0"/>
                </a:lnTo>
                <a:close/>
              </a:path>
            </a:pathLst>
          </a:custGeom>
          <a:solidFill>
            <a:srgbClr val="DB4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44072" y="2848927"/>
            <a:ext cx="400748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+mn-lt"/>
              </a:rPr>
              <a:t>标题</a:t>
            </a: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66646" y="1000108"/>
            <a:ext cx="91360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+mn-lt"/>
              </a:rPr>
              <a:t>05.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55简" panose="00020600040101010101" charset="-128"/>
              <a:sym typeface="+mn-lt"/>
            </a:endParaRPr>
          </a:p>
        </p:txBody>
      </p:sp>
      <p:pic>
        <p:nvPicPr>
          <p:cNvPr id="9" name="图片 8" descr="广交会（红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1135" y="116840"/>
            <a:ext cx="1850390" cy="3746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821488"/>
            <a:ext cx="6884035" cy="699135"/>
          </a:xfrm>
          <a:prstGeom prst="rect">
            <a:avLst/>
          </a:prstGeom>
          <a:solidFill>
            <a:srgbClr val="D94A47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11" name="文本框 6"/>
          <p:cNvSpPr txBox="1"/>
          <p:nvPr>
            <p:custDataLst>
              <p:tags r:id="rId3"/>
            </p:custDataLst>
          </p:nvPr>
        </p:nvSpPr>
        <p:spPr>
          <a:xfrm>
            <a:off x="191135" y="919110"/>
            <a:ext cx="573913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06 </a:t>
            </a:r>
            <a:r>
              <a:rPr lang="zh-CN" altLang="en-US" sz="28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境内采购商预注册和办证申请</a:t>
            </a:r>
            <a:endParaRPr lang="zh-CN" altLang="en-US" sz="2800" b="0" i="0" u="none" strike="noStrike" kern="1200" spc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49803" y="1983762"/>
            <a:ext cx="446308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i="0" strike="noStrike" spc="0" baseline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400" b="1" i="0" strike="noStrike" spc="0" baseline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境内采购商办证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平台注册申请</a:t>
            </a:r>
            <a:endParaRPr lang="zh-CN" altLang="en-US" sz="2400" b="1" i="0" strike="noStrike" spc="0" baseline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06479" y="2549712"/>
            <a:ext cx="4294810" cy="6686"/>
          </a:xfrm>
          <a:prstGeom prst="line">
            <a:avLst/>
          </a:prstGeom>
          <a:noFill/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2439" y="2684283"/>
            <a:ext cx="4527554" cy="38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154" y="3255260"/>
            <a:ext cx="2233495" cy="17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5050330" y="6188441"/>
            <a:ext cx="612824" cy="17094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11352530" y="24765"/>
            <a:ext cx="828675" cy="1510665"/>
          </a:xfrm>
          <a:custGeom>
            <a:avLst/>
            <a:gdLst>
              <a:gd name="connisteX0" fmla="*/ 523240 w 2096770"/>
              <a:gd name="connsiteY0" fmla="*/ 0 h 4126230"/>
              <a:gd name="connisteX1" fmla="*/ 0 w 2096770"/>
              <a:gd name="connsiteY1" fmla="*/ 0 h 4126230"/>
              <a:gd name="connisteX2" fmla="*/ 0 w 2096770"/>
              <a:gd name="connsiteY2" fmla="*/ 4126230 h 4126230"/>
              <a:gd name="connisteX3" fmla="*/ 2096770 w 2096770"/>
              <a:gd name="connsiteY3" fmla="*/ 1737995 h 4126230"/>
              <a:gd name="connisteX4" fmla="*/ 523240 w 2096770"/>
              <a:gd name="connsiteY4" fmla="*/ 0 h 41262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096770" h="4126230">
                <a:moveTo>
                  <a:pt x="523240" y="0"/>
                </a:moveTo>
                <a:lnTo>
                  <a:pt x="0" y="0"/>
                </a:lnTo>
                <a:lnTo>
                  <a:pt x="0" y="4126230"/>
                </a:lnTo>
                <a:lnTo>
                  <a:pt x="2096770" y="1737995"/>
                </a:lnTo>
                <a:lnTo>
                  <a:pt x="523240" y="0"/>
                </a:lnTo>
                <a:close/>
              </a:path>
            </a:pathLst>
          </a:custGeom>
          <a:solidFill>
            <a:srgbClr val="DB4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44072" y="2848927"/>
            <a:ext cx="400748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+mn-lt"/>
              </a:rPr>
              <a:t>标题</a:t>
            </a: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66646" y="1000108"/>
            <a:ext cx="91360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+mn-lt"/>
              </a:rPr>
              <a:t>05.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55简" panose="00020600040101010101" charset="-128"/>
              <a:sym typeface="+mn-lt"/>
            </a:endParaRPr>
          </a:p>
        </p:txBody>
      </p:sp>
      <p:pic>
        <p:nvPicPr>
          <p:cNvPr id="9" name="图片 8" descr="广交会（红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1135" y="116840"/>
            <a:ext cx="1850390" cy="3746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778957"/>
            <a:ext cx="6884035" cy="699135"/>
          </a:xfrm>
          <a:prstGeom prst="rect">
            <a:avLst/>
          </a:prstGeom>
          <a:solidFill>
            <a:srgbClr val="D94A47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11" name="文本框 6"/>
          <p:cNvSpPr txBox="1"/>
          <p:nvPr>
            <p:custDataLst>
              <p:tags r:id="rId3"/>
            </p:custDataLst>
          </p:nvPr>
        </p:nvSpPr>
        <p:spPr>
          <a:xfrm>
            <a:off x="191135" y="897845"/>
            <a:ext cx="573913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06 </a:t>
            </a:r>
            <a:r>
              <a:rPr lang="zh-CN" altLang="en-US" sz="28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境内采购商预注册和办证申请</a:t>
            </a:r>
            <a:endParaRPr lang="zh-CN" altLang="en-US" sz="2800" b="0" i="0" u="none" strike="noStrike" kern="1200" spc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49803" y="1643520"/>
            <a:ext cx="5078634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i="0" strike="noStrike" spc="0" baseline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400" b="1" i="0" strike="noStrike" spc="0" baseline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境内采购商办证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平台激活已有账户</a:t>
            </a:r>
            <a:endParaRPr lang="zh-CN" altLang="en-US" sz="2400" b="1" i="0" strike="noStrike" spc="0" baseline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395846" y="2273265"/>
            <a:ext cx="4971977" cy="2102"/>
          </a:xfrm>
          <a:prstGeom prst="line">
            <a:avLst/>
          </a:prstGeom>
          <a:noFill/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440" y="4084995"/>
            <a:ext cx="5235958" cy="18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18301" y="2800401"/>
            <a:ext cx="4926640" cy="347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92773" y="2676186"/>
            <a:ext cx="4931849" cy="13220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平台保留第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134-136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届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广交会境内采购商已有账号（保留个人信息和营业执照信息）。老用户首次登陆后，将提示输入邀请码，可凭邀请码激活账号</a:t>
            </a:r>
            <a:r>
              <a:rPr lang="zh-CN" altLang="en-US" sz="2000" dirty="0" smtClean="0">
                <a:solidFill>
                  <a:srgbClr val="C00000"/>
                </a:solidFill>
              </a:rPr>
              <a:t>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11352530" y="24765"/>
            <a:ext cx="828675" cy="1510665"/>
          </a:xfrm>
          <a:custGeom>
            <a:avLst/>
            <a:gdLst>
              <a:gd name="connisteX0" fmla="*/ 523240 w 2096770"/>
              <a:gd name="connsiteY0" fmla="*/ 0 h 4126230"/>
              <a:gd name="connisteX1" fmla="*/ 0 w 2096770"/>
              <a:gd name="connsiteY1" fmla="*/ 0 h 4126230"/>
              <a:gd name="connisteX2" fmla="*/ 0 w 2096770"/>
              <a:gd name="connsiteY2" fmla="*/ 4126230 h 4126230"/>
              <a:gd name="connisteX3" fmla="*/ 2096770 w 2096770"/>
              <a:gd name="connsiteY3" fmla="*/ 1737995 h 4126230"/>
              <a:gd name="connisteX4" fmla="*/ 523240 w 2096770"/>
              <a:gd name="connsiteY4" fmla="*/ 0 h 41262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096770" h="4126230">
                <a:moveTo>
                  <a:pt x="523240" y="0"/>
                </a:moveTo>
                <a:lnTo>
                  <a:pt x="0" y="0"/>
                </a:lnTo>
                <a:lnTo>
                  <a:pt x="0" y="4126230"/>
                </a:lnTo>
                <a:lnTo>
                  <a:pt x="2096770" y="1737995"/>
                </a:lnTo>
                <a:lnTo>
                  <a:pt x="523240" y="0"/>
                </a:lnTo>
                <a:close/>
              </a:path>
            </a:pathLst>
          </a:custGeom>
          <a:solidFill>
            <a:srgbClr val="DB4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44072" y="2848927"/>
            <a:ext cx="400748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+mn-lt"/>
              </a:rPr>
              <a:t>标题</a:t>
            </a: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66646" y="1000108"/>
            <a:ext cx="91360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+mn-lt"/>
              </a:rPr>
              <a:t>05.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55简" panose="00020600040101010101" charset="-128"/>
              <a:sym typeface="+mn-lt"/>
            </a:endParaRPr>
          </a:p>
        </p:txBody>
      </p:sp>
      <p:pic>
        <p:nvPicPr>
          <p:cNvPr id="9" name="图片 8" descr="广交会（红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91135" y="116840"/>
            <a:ext cx="1850390" cy="3746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712431"/>
            <a:ext cx="6884035" cy="699135"/>
          </a:xfrm>
          <a:prstGeom prst="rect">
            <a:avLst/>
          </a:prstGeom>
          <a:solidFill>
            <a:srgbClr val="D94A47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11" name="文本框 6"/>
          <p:cNvSpPr txBox="1"/>
          <p:nvPr>
            <p:custDataLst>
              <p:tags r:id="rId3"/>
            </p:custDataLst>
          </p:nvPr>
        </p:nvSpPr>
        <p:spPr>
          <a:xfrm>
            <a:off x="201768" y="820100"/>
            <a:ext cx="573913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05 </a:t>
            </a:r>
            <a:r>
              <a:rPr lang="zh-CN" altLang="en-US" sz="28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境内采购商预注册和办证申请</a:t>
            </a:r>
            <a:endParaRPr lang="zh-CN" altLang="en-US" sz="2800" b="0" i="0" u="none" strike="noStrike" kern="1200" spc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94044" y="1560800"/>
            <a:ext cx="446308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i="0" strike="noStrike" spc="0" baseline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2400" b="1" i="0" strike="noStrike" spc="0" baseline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境内采购商办证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平台办证申请</a:t>
            </a:r>
            <a:endParaRPr lang="zh-CN" altLang="en-US" sz="2400" b="1" i="0" strike="noStrike" spc="0" baseline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836366" y="2147431"/>
            <a:ext cx="4294810" cy="6686"/>
          </a:xfrm>
          <a:prstGeom prst="line">
            <a:avLst/>
          </a:prstGeom>
          <a:noFill/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0" name="文本框 6"/>
          <p:cNvSpPr txBox="1"/>
          <p:nvPr>
            <p:custDataLst>
              <p:tags r:id="rId4"/>
            </p:custDataLst>
          </p:nvPr>
        </p:nvSpPr>
        <p:spPr>
          <a:xfrm>
            <a:off x="5653421" y="3486811"/>
            <a:ext cx="4357718" cy="1230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>
              <a:lnSpc>
                <a:spcPct val="200000"/>
              </a:lnSpc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+mn-lt"/>
              </a:rPr>
              <a:t>在平台完善个人信息、机构认证后，可进行办证申请</a:t>
            </a:r>
            <a:endParaRPr lang="zh-CN" altLang="en-US" sz="2000" b="1" u="sng" dirty="0">
              <a:latin typeface="微软雅黑" panose="020B0503020204020204" charset="-122"/>
              <a:ea typeface="微软雅黑" panose="020B0503020204020204" charset="-122"/>
              <a:cs typeface="汉仪旗黑-55简" panose="00020600040101010101" charset="-128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1387" y="2179675"/>
            <a:ext cx="4562832" cy="44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5735795" y="-77705"/>
            <a:ext cx="5760773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广交会（红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1135" y="116840"/>
            <a:ext cx="1850390" cy="374650"/>
          </a:xfrm>
          <a:prstGeom prst="rect">
            <a:avLst/>
          </a:prstGeom>
        </p:spPr>
      </p:pic>
      <p:sp>
        <p:nvSpPr>
          <p:cNvPr id="19" name="TextBox 25"/>
          <p:cNvSpPr txBox="1"/>
          <p:nvPr/>
        </p:nvSpPr>
        <p:spPr>
          <a:xfrm>
            <a:off x="11796048" y="116840"/>
            <a:ext cx="371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spc="-150" dirty="0" smtClean="0">
                <a:solidFill>
                  <a:schemeClr val="bg1"/>
                </a:solidFill>
                <a:latin typeface="汉仪雅酷黑-65J" panose="00020600040101010101" charset="-122"/>
                <a:ea typeface="汉仪雅酷黑-65J" panose="00020600040101010101" charset="-122"/>
                <a:cs typeface="汉仪旗黑-55简" panose="00020600040101010101" charset="-128"/>
              </a:rPr>
              <a:t>04</a:t>
            </a:r>
          </a:p>
        </p:txBody>
      </p:sp>
      <p:sp>
        <p:nvSpPr>
          <p:cNvPr id="12" name="矩形 11"/>
          <p:cNvSpPr/>
          <p:nvPr/>
        </p:nvSpPr>
        <p:spPr>
          <a:xfrm>
            <a:off x="410453" y="2839139"/>
            <a:ext cx="3286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状态已发证的证件申请，可以进行丢证补办申请。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在办证列表中选择需补办的证件，点击“点击查看详情”，并支付补办费用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200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元。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缴费后原有已发证的证件申请变为无效证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，并且生成一条新的办证回执，您可凭回执到广交会办证点补办证件。</a:t>
            </a:r>
          </a:p>
          <a:p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1088" y="2810312"/>
            <a:ext cx="3637117" cy="35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6588992" y="3742666"/>
            <a:ext cx="576064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8708" y="2730083"/>
            <a:ext cx="3238480" cy="345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0" y="893184"/>
            <a:ext cx="6884035" cy="699135"/>
          </a:xfrm>
          <a:prstGeom prst="rect">
            <a:avLst/>
          </a:prstGeom>
          <a:solidFill>
            <a:srgbClr val="D94A47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14" name="文本框 6"/>
          <p:cNvSpPr txBox="1"/>
          <p:nvPr>
            <p:custDataLst>
              <p:tags r:id="rId2"/>
            </p:custDataLst>
          </p:nvPr>
        </p:nvSpPr>
        <p:spPr>
          <a:xfrm>
            <a:off x="191135" y="1032751"/>
            <a:ext cx="573913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05 </a:t>
            </a:r>
            <a:r>
              <a:rPr lang="zh-CN" altLang="en-US" sz="28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境内采购商预注册和办证申请</a:t>
            </a:r>
            <a:endParaRPr lang="zh-CN" altLang="en-US" sz="2800" b="0" i="0" u="none" strike="noStrike" kern="1200" spc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58777" y="1818810"/>
            <a:ext cx="169309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丢证补办</a:t>
            </a:r>
            <a:endParaRPr lang="zh-CN" altLang="en-US" sz="2400" b="1" i="0" strike="noStrike" spc="0" baseline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421352" y="2367398"/>
            <a:ext cx="2415675" cy="6686"/>
          </a:xfrm>
          <a:prstGeom prst="line">
            <a:avLst/>
          </a:prstGeom>
          <a:noFill/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706755"/>
            <a:ext cx="7263130" cy="699135"/>
          </a:xfrm>
          <a:prstGeom prst="rect">
            <a:avLst/>
          </a:prstGeom>
          <a:solidFill>
            <a:srgbClr val="D94A47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2" name="任意多边形 1"/>
          <p:cNvSpPr/>
          <p:nvPr/>
        </p:nvSpPr>
        <p:spPr>
          <a:xfrm flipH="1">
            <a:off x="11352530" y="24765"/>
            <a:ext cx="828675" cy="1510665"/>
          </a:xfrm>
          <a:custGeom>
            <a:avLst/>
            <a:gdLst>
              <a:gd name="connisteX0" fmla="*/ 523240 w 2096770"/>
              <a:gd name="connsiteY0" fmla="*/ 0 h 4126230"/>
              <a:gd name="connisteX1" fmla="*/ 0 w 2096770"/>
              <a:gd name="connsiteY1" fmla="*/ 0 h 4126230"/>
              <a:gd name="connisteX2" fmla="*/ 0 w 2096770"/>
              <a:gd name="connsiteY2" fmla="*/ 4126230 h 4126230"/>
              <a:gd name="connisteX3" fmla="*/ 2096770 w 2096770"/>
              <a:gd name="connsiteY3" fmla="*/ 1737995 h 4126230"/>
              <a:gd name="connisteX4" fmla="*/ 523240 w 2096770"/>
              <a:gd name="connsiteY4" fmla="*/ 0 h 41262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28675" h="1510665">
                <a:moveTo>
                  <a:pt x="206792" y="0"/>
                </a:moveTo>
                <a:lnTo>
                  <a:pt x="0" y="0"/>
                </a:lnTo>
                <a:lnTo>
                  <a:pt x="0" y="1510665"/>
                </a:lnTo>
                <a:lnTo>
                  <a:pt x="828675" y="636302"/>
                </a:lnTo>
                <a:lnTo>
                  <a:pt x="206792" y="0"/>
                </a:lnTo>
                <a:close/>
              </a:path>
            </a:pathLst>
          </a:custGeom>
          <a:solidFill>
            <a:srgbClr val="DB4344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8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91135" y="804545"/>
            <a:ext cx="716407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06 </a:t>
            </a:r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注册邀请码机构管理账户操作页面指引</a:t>
            </a:r>
          </a:p>
        </p:txBody>
      </p:sp>
      <p:pic>
        <p:nvPicPr>
          <p:cNvPr id="9" name="图片 8" descr="广交会（红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91135" y="116840"/>
            <a:ext cx="1850390" cy="374650"/>
          </a:xfrm>
          <a:prstGeom prst="rect">
            <a:avLst/>
          </a:prstGeom>
        </p:spPr>
      </p:pic>
      <p:pic>
        <p:nvPicPr>
          <p:cNvPr id="1073742854" name="图片 1073742853" descr="16783489022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00400" y="2978017"/>
            <a:ext cx="6236970" cy="367538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5512672" y="2450151"/>
            <a:ext cx="130365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i="0" strike="noStrike" spc="0" baseline="0" dirty="0">
                <a:latin typeface="微软雅黑" panose="020B0503020204020204" charset="-122"/>
                <a:ea typeface="微软雅黑" panose="020B0503020204020204" charset="-122"/>
              </a:rPr>
              <a:t>1.登录页面</a:t>
            </a:r>
            <a:endParaRPr lang="zh-CN" altLang="en-US" b="1" i="0" strike="noStrike" spc="0" baseline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353185" y="1463040"/>
            <a:ext cx="10079990" cy="1085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</a:rPr>
              <a:t>机构管理账户登录地址：</a:t>
            </a:r>
            <a:r>
              <a:rPr lang="en-US" sz="1600" b="0" u="sng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hlinkClick r:id="rId9"/>
              </a:rPr>
              <a:t>https://exhibitor.cantonfair.org.cn/#/login</a:t>
            </a:r>
            <a:r>
              <a:rPr lang="en-US" sz="1400" b="0">
                <a:solidFill>
                  <a:srgbClr val="000000"/>
                </a:solidFill>
                <a:latin typeface="仿宋_GB2312" panose="02010609030101010101" charset="-122"/>
              </a:rPr>
              <a:t> </a:t>
            </a:r>
            <a:endParaRPr lang="zh-CN" sz="1400" b="1">
              <a:solidFill>
                <a:srgbClr val="000000"/>
              </a:solidFill>
              <a:ea typeface="仿宋_GB2312" panose="0201060903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</a:rPr>
              <a:t>机构管理账户开通方式：</a:t>
            </a:r>
            <a:r>
              <a:rPr lang="zh-CN" altLang="en-US" sz="1400" b="0" dirty="0" smtClean="0">
                <a:latin typeface="微软雅黑" panose="020B0503020204020204" charset="-122"/>
                <a:ea typeface="微软雅黑" panose="020B0503020204020204" charset="-122"/>
              </a:rPr>
              <a:t>由广交会境内招商工作管理员生成，往届已生成的管理账户及密码本届仍可继续使用，如需重置请联系境内招商事务工作人员。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002030"/>
            <a:ext cx="7263130" cy="699135"/>
          </a:xfrm>
          <a:prstGeom prst="rect">
            <a:avLst/>
          </a:prstGeom>
          <a:solidFill>
            <a:srgbClr val="D94A47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2" name="任意多边形 1"/>
          <p:cNvSpPr/>
          <p:nvPr/>
        </p:nvSpPr>
        <p:spPr>
          <a:xfrm flipH="1">
            <a:off x="11352530" y="24765"/>
            <a:ext cx="828675" cy="1510665"/>
          </a:xfrm>
          <a:custGeom>
            <a:avLst/>
            <a:gdLst>
              <a:gd name="connisteX0" fmla="*/ 523240 w 2096770"/>
              <a:gd name="connsiteY0" fmla="*/ 0 h 4126230"/>
              <a:gd name="connisteX1" fmla="*/ 0 w 2096770"/>
              <a:gd name="connsiteY1" fmla="*/ 0 h 4126230"/>
              <a:gd name="connisteX2" fmla="*/ 0 w 2096770"/>
              <a:gd name="connsiteY2" fmla="*/ 4126230 h 4126230"/>
              <a:gd name="connisteX3" fmla="*/ 2096770 w 2096770"/>
              <a:gd name="connsiteY3" fmla="*/ 1737995 h 4126230"/>
              <a:gd name="connisteX4" fmla="*/ 523240 w 2096770"/>
              <a:gd name="connsiteY4" fmla="*/ 0 h 41262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28675" h="1510665">
                <a:moveTo>
                  <a:pt x="206792" y="0"/>
                </a:moveTo>
                <a:lnTo>
                  <a:pt x="0" y="0"/>
                </a:lnTo>
                <a:lnTo>
                  <a:pt x="0" y="1510665"/>
                </a:lnTo>
                <a:lnTo>
                  <a:pt x="828675" y="636302"/>
                </a:lnTo>
                <a:lnTo>
                  <a:pt x="206792" y="0"/>
                </a:lnTo>
                <a:close/>
              </a:path>
            </a:pathLst>
          </a:custGeom>
          <a:solidFill>
            <a:srgbClr val="DB4344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8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91135" y="1099820"/>
            <a:ext cx="716407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06 </a:t>
            </a:r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注册邀请码机构管理账户操作页面指引</a:t>
            </a:r>
          </a:p>
        </p:txBody>
      </p:sp>
      <p:pic>
        <p:nvPicPr>
          <p:cNvPr id="9" name="图片 8" descr="广交会（红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91135" y="116840"/>
            <a:ext cx="1850390" cy="37465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4851637" y="1994177"/>
            <a:ext cx="198945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i="0" strike="noStrike" spc="0" baseline="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b="1" i="0" strike="noStrike" spc="0" baseline="0" dirty="0">
                <a:latin typeface="微软雅黑" panose="020B0503020204020204" charset="-122"/>
                <a:ea typeface="微软雅黑" panose="020B0503020204020204" charset="-122"/>
              </a:rPr>
              <a:t>.邀请码管理页面</a:t>
            </a:r>
          </a:p>
        </p:txBody>
      </p:sp>
      <p:sp>
        <p:nvSpPr>
          <p:cNvPr id="100" name="文本框 99"/>
          <p:cNvSpPr txBox="1"/>
          <p:nvPr>
            <p:custDataLst>
              <p:tags r:id="rId4"/>
            </p:custDataLst>
          </p:nvPr>
        </p:nvSpPr>
        <p:spPr>
          <a:xfrm>
            <a:off x="1409700" y="2362200"/>
            <a:ext cx="9236710" cy="1015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b="0" dirty="0" smtClean="0">
                <a:latin typeface="微软雅黑" panose="020B0503020204020204" charset="-122"/>
                <a:ea typeface="微软雅黑" panose="020B0503020204020204" charset="-122"/>
              </a:rPr>
              <a:t>在“邀请码”菜单，可进行: （</a:t>
            </a:r>
            <a:r>
              <a:rPr lang="en-US" altLang="zh-CN" sz="1400" b="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b="0" dirty="0" smtClean="0">
                <a:latin typeface="微软雅黑" panose="020B0503020204020204" charset="-122"/>
                <a:ea typeface="微软雅黑" panose="020B0503020204020204" charset="-122"/>
              </a:rPr>
              <a:t>）邀请码生成;</a:t>
            </a:r>
            <a:r>
              <a:rPr lang="en-US" altLang="zh-CN" sz="1400" b="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 b="0" dirty="0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 b="0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b="0" dirty="0" smtClean="0">
                <a:latin typeface="微软雅黑" panose="020B0503020204020204" charset="-122"/>
                <a:ea typeface="微软雅黑" panose="020B0503020204020204" charset="-122"/>
              </a:rPr>
              <a:t>）对已生成的邀请码进行在线备注（可批量备注）;</a:t>
            </a:r>
            <a:r>
              <a:rPr lang="en-US" altLang="zh-CN" sz="1400" b="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 b="0" dirty="0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 b="0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400" b="0" dirty="0" smtClean="0">
                <a:latin typeface="微软雅黑" panose="020B0503020204020204" charset="-122"/>
                <a:ea typeface="微软雅黑" panose="020B0503020204020204" charset="-122"/>
              </a:rPr>
              <a:t>）导出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b="0" dirty="0" smtClean="0">
                <a:latin typeface="微软雅黑" panose="020B0503020204020204" charset="-122"/>
                <a:ea typeface="微软雅黑" panose="020B0503020204020204" charset="-122"/>
              </a:rPr>
              <a:t>当前邀请码列表(excel）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7470" y="3180080"/>
            <a:ext cx="9250045" cy="3317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002030"/>
            <a:ext cx="7263130" cy="699135"/>
          </a:xfrm>
          <a:prstGeom prst="rect">
            <a:avLst/>
          </a:prstGeom>
          <a:solidFill>
            <a:srgbClr val="D94A47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2" name="任意多边形 1"/>
          <p:cNvSpPr/>
          <p:nvPr/>
        </p:nvSpPr>
        <p:spPr>
          <a:xfrm flipH="1">
            <a:off x="11352530" y="24765"/>
            <a:ext cx="828675" cy="1510665"/>
          </a:xfrm>
          <a:custGeom>
            <a:avLst/>
            <a:gdLst>
              <a:gd name="connisteX0" fmla="*/ 523240 w 2096770"/>
              <a:gd name="connsiteY0" fmla="*/ 0 h 4126230"/>
              <a:gd name="connisteX1" fmla="*/ 0 w 2096770"/>
              <a:gd name="connsiteY1" fmla="*/ 0 h 4126230"/>
              <a:gd name="connisteX2" fmla="*/ 0 w 2096770"/>
              <a:gd name="connsiteY2" fmla="*/ 4126230 h 4126230"/>
              <a:gd name="connisteX3" fmla="*/ 2096770 w 2096770"/>
              <a:gd name="connsiteY3" fmla="*/ 1737995 h 4126230"/>
              <a:gd name="connisteX4" fmla="*/ 523240 w 2096770"/>
              <a:gd name="connsiteY4" fmla="*/ 0 h 41262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28675" h="1510665">
                <a:moveTo>
                  <a:pt x="206792" y="0"/>
                </a:moveTo>
                <a:lnTo>
                  <a:pt x="0" y="0"/>
                </a:lnTo>
                <a:lnTo>
                  <a:pt x="0" y="1510665"/>
                </a:lnTo>
                <a:lnTo>
                  <a:pt x="828675" y="636302"/>
                </a:lnTo>
                <a:lnTo>
                  <a:pt x="206792" y="0"/>
                </a:lnTo>
                <a:close/>
              </a:path>
            </a:pathLst>
          </a:custGeom>
          <a:solidFill>
            <a:srgbClr val="DB4344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8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91135" y="1099820"/>
            <a:ext cx="716407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06 </a:t>
            </a:r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注册邀请码机构管理账户操作页面指引</a:t>
            </a:r>
          </a:p>
        </p:txBody>
      </p:sp>
      <p:pic>
        <p:nvPicPr>
          <p:cNvPr id="9" name="图片 8" descr="广交会（红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91135" y="116840"/>
            <a:ext cx="1850390" cy="37465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4623037" y="1994177"/>
            <a:ext cx="244665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i="0" strike="noStrike" spc="0" baseline="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b="1" i="0" strike="noStrike" spc="0" baseline="0" dirty="0">
                <a:latin typeface="微软雅黑" panose="020B0503020204020204" charset="-122"/>
                <a:ea typeface="微软雅黑" panose="020B0503020204020204" charset="-122"/>
              </a:rPr>
              <a:t>.邀请码使用情况页面</a:t>
            </a:r>
          </a:p>
        </p:txBody>
      </p:sp>
      <p:sp>
        <p:nvSpPr>
          <p:cNvPr id="100" name="文本框 99"/>
          <p:cNvSpPr txBox="1"/>
          <p:nvPr>
            <p:custDataLst>
              <p:tags r:id="rId4"/>
            </p:custDataLst>
          </p:nvPr>
        </p:nvSpPr>
        <p:spPr>
          <a:xfrm>
            <a:off x="1743075" y="2362200"/>
            <a:ext cx="8326120" cy="1015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400" b="0" dirty="0" smtClean="0">
                <a:latin typeface="微软雅黑" panose="020B0503020204020204" charset="-122"/>
                <a:ea typeface="微软雅黑" panose="020B0503020204020204" charset="-122"/>
              </a:rPr>
              <a:t>在“邀请码使用情况菜单，可进行:</a:t>
            </a:r>
            <a:r>
              <a:rPr lang="zh-CN" sz="1400" b="0" dirty="0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 b="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sz="1400" b="0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sz="1400" b="0" dirty="0" smtClean="0">
                <a:latin typeface="微软雅黑" panose="020B0503020204020204" charset="-122"/>
                <a:ea typeface="微软雅黑" panose="020B0503020204020204" charset="-122"/>
              </a:rPr>
              <a:t>查看邀请码使用详情；</a:t>
            </a:r>
            <a:r>
              <a:rPr lang="zh-CN" sz="1400" b="0" dirty="0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 b="0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sz="1400" b="0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sz="1400" b="0" dirty="0" smtClean="0">
                <a:latin typeface="微软雅黑" panose="020B0503020204020204" charset="-122"/>
                <a:ea typeface="微软雅黑" panose="020B0503020204020204" charset="-122"/>
              </a:rPr>
              <a:t>导出当前邀请码使用情况表 (excel)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4950" y="2848610"/>
            <a:ext cx="8681720" cy="36899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196975"/>
            <a:ext cx="6884035" cy="699135"/>
          </a:xfrm>
          <a:prstGeom prst="rect">
            <a:avLst/>
          </a:prstGeom>
          <a:solidFill>
            <a:srgbClr val="D94A47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2" name="任意多边形 1"/>
          <p:cNvSpPr/>
          <p:nvPr/>
        </p:nvSpPr>
        <p:spPr>
          <a:xfrm flipH="1">
            <a:off x="11352530" y="24765"/>
            <a:ext cx="828675" cy="1510665"/>
          </a:xfrm>
          <a:custGeom>
            <a:avLst/>
            <a:gdLst>
              <a:gd name="connisteX0" fmla="*/ 523240 w 2096770"/>
              <a:gd name="connsiteY0" fmla="*/ 0 h 4126230"/>
              <a:gd name="connisteX1" fmla="*/ 0 w 2096770"/>
              <a:gd name="connsiteY1" fmla="*/ 0 h 4126230"/>
              <a:gd name="connisteX2" fmla="*/ 0 w 2096770"/>
              <a:gd name="connsiteY2" fmla="*/ 4126230 h 4126230"/>
              <a:gd name="connisteX3" fmla="*/ 2096770 w 2096770"/>
              <a:gd name="connsiteY3" fmla="*/ 1737995 h 4126230"/>
              <a:gd name="connisteX4" fmla="*/ 523240 w 2096770"/>
              <a:gd name="connsiteY4" fmla="*/ 0 h 41262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28675" h="1510665">
                <a:moveTo>
                  <a:pt x="206792" y="0"/>
                </a:moveTo>
                <a:lnTo>
                  <a:pt x="0" y="0"/>
                </a:lnTo>
                <a:lnTo>
                  <a:pt x="0" y="1510665"/>
                </a:lnTo>
                <a:lnTo>
                  <a:pt x="828675" y="636302"/>
                </a:lnTo>
                <a:lnTo>
                  <a:pt x="206792" y="0"/>
                </a:lnTo>
                <a:close/>
              </a:path>
            </a:pathLst>
          </a:custGeom>
          <a:solidFill>
            <a:srgbClr val="DB4344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8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pic>
        <p:nvPicPr>
          <p:cNvPr id="27654" name="图片 8" descr="微信图片_20210723141604"/>
          <p:cNvPicPr>
            <a:picLocks noChangeAspect="1"/>
          </p:cNvPicPr>
          <p:nvPr/>
        </p:nvPicPr>
        <p:blipFill>
          <a:blip r:embed="rId5">
            <a:alphaModFix amt="20000"/>
            <a:lum contrast="-6000"/>
          </a:blip>
          <a:stretch>
            <a:fillRect/>
          </a:stretch>
        </p:blipFill>
        <p:spPr>
          <a:xfrm>
            <a:off x="6167754" y="3150587"/>
            <a:ext cx="7814945" cy="4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91135" y="1268730"/>
            <a:ext cx="579628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en-US" altLang="zh-CN" sz="2800" b="0" i="0" u="none" strike="noStrike" kern="1200" spc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0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参会</a:t>
            </a:r>
            <a:r>
              <a:rPr lang="zh-CN" altLang="en-US" sz="2400" b="0" i="0" u="none" strike="noStrike" kern="1200" spc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资质标准</a:t>
            </a:r>
            <a:endParaRPr lang="zh-CN" altLang="en-US" sz="2400" b="0" i="0" u="none" strike="noStrike" kern="1200" spc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广交会（红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91135" y="116840"/>
            <a:ext cx="1850390" cy="374650"/>
          </a:xfrm>
          <a:prstGeom prst="rect">
            <a:avLst/>
          </a:prstGeom>
        </p:spPr>
      </p:pic>
      <p:sp>
        <p:nvSpPr>
          <p:cNvPr id="26" name="矩形 25"/>
          <p:cNvSpPr/>
          <p:nvPr>
            <p:custDataLst>
              <p:tags r:id="rId3"/>
            </p:custDataLst>
          </p:nvPr>
        </p:nvSpPr>
        <p:spPr>
          <a:xfrm>
            <a:off x="2521584" y="2844165"/>
            <a:ext cx="81526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在中国境内注册</a:t>
            </a:r>
          </a:p>
          <a:p>
            <a:pPr algn="l">
              <a:lnSpc>
                <a:spcPct val="100000"/>
              </a:lnSpc>
              <a:buClrTx/>
              <a:buSzTx/>
              <a:buNone/>
            </a:pP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营收达到5000万元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人民币（部分地区达</a:t>
            </a:r>
            <a:r>
              <a:rPr lang="en-US" altLang="zh-CN" sz="24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万元人民币）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经营范围与广交会展区题材匹配</a:t>
            </a:r>
          </a:p>
          <a:p>
            <a:pPr algn="l">
              <a:lnSpc>
                <a:spcPct val="100000"/>
              </a:lnSpc>
              <a:buClrTx/>
              <a:buSzTx/>
              <a:buNone/>
            </a:pP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批发、零售和制造企业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196975"/>
            <a:ext cx="6884035" cy="699135"/>
          </a:xfrm>
          <a:prstGeom prst="rect">
            <a:avLst/>
          </a:prstGeom>
          <a:solidFill>
            <a:srgbClr val="D94A47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2" name="任意多边形 1"/>
          <p:cNvSpPr/>
          <p:nvPr/>
        </p:nvSpPr>
        <p:spPr>
          <a:xfrm flipH="1">
            <a:off x="11352530" y="24765"/>
            <a:ext cx="828675" cy="1510665"/>
          </a:xfrm>
          <a:custGeom>
            <a:avLst/>
            <a:gdLst>
              <a:gd name="connisteX0" fmla="*/ 523240 w 2096770"/>
              <a:gd name="connsiteY0" fmla="*/ 0 h 4126230"/>
              <a:gd name="connisteX1" fmla="*/ 0 w 2096770"/>
              <a:gd name="connsiteY1" fmla="*/ 0 h 4126230"/>
              <a:gd name="connisteX2" fmla="*/ 0 w 2096770"/>
              <a:gd name="connsiteY2" fmla="*/ 4126230 h 4126230"/>
              <a:gd name="connisteX3" fmla="*/ 2096770 w 2096770"/>
              <a:gd name="connsiteY3" fmla="*/ 1737995 h 4126230"/>
              <a:gd name="connisteX4" fmla="*/ 523240 w 2096770"/>
              <a:gd name="connsiteY4" fmla="*/ 0 h 41262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28675" h="1510665">
                <a:moveTo>
                  <a:pt x="206792" y="0"/>
                </a:moveTo>
                <a:lnTo>
                  <a:pt x="0" y="0"/>
                </a:lnTo>
                <a:lnTo>
                  <a:pt x="0" y="1510665"/>
                </a:lnTo>
                <a:lnTo>
                  <a:pt x="828675" y="636302"/>
                </a:lnTo>
                <a:lnTo>
                  <a:pt x="206792" y="0"/>
                </a:lnTo>
                <a:close/>
              </a:path>
            </a:pathLst>
          </a:custGeom>
          <a:solidFill>
            <a:srgbClr val="DB4344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8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pic>
        <p:nvPicPr>
          <p:cNvPr id="27654" name="图片 8" descr="微信图片_20210723141604"/>
          <p:cNvPicPr>
            <a:picLocks noChangeAspect="1"/>
          </p:cNvPicPr>
          <p:nvPr/>
        </p:nvPicPr>
        <p:blipFill>
          <a:blip r:embed="rId4">
            <a:alphaModFix amt="20000"/>
            <a:lum contrast="-6000"/>
          </a:blip>
          <a:stretch>
            <a:fillRect/>
          </a:stretch>
        </p:blipFill>
        <p:spPr>
          <a:xfrm>
            <a:off x="6167754" y="3150587"/>
            <a:ext cx="7814945" cy="4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91135" y="1268730"/>
            <a:ext cx="692213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02 </a:t>
            </a:r>
            <a:r>
              <a:rPr lang="zh-CN" altLang="en-US" sz="24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邀请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数量和重点</a:t>
            </a:r>
          </a:p>
        </p:txBody>
      </p:sp>
      <p:pic>
        <p:nvPicPr>
          <p:cNvPr id="9" name="图片 8" descr="广交会（红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1135" y="116840"/>
            <a:ext cx="1850390" cy="3746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32559" y="2695998"/>
            <a:ext cx="974226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重点定向邀请：</a:t>
            </a:r>
            <a:endParaRPr lang="en-US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广交会</a:t>
            </a:r>
            <a:r>
              <a:rPr lang="zh-CN" altLang="zh-CN" sz="2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参考各地进口额</a:t>
            </a:r>
            <a:r>
              <a:rPr lang="zh-CN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134-136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届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邀请情况</a:t>
            </a:r>
            <a:r>
              <a:rPr lang="zh-CN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进口展参展企业需求等拟定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各交易团邀请额度；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根据中国连锁经营协会、跨境电商协会等最新发布的行业排行榜</a:t>
            </a:r>
            <a:r>
              <a:rPr lang="zh-CN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、第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134-136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届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营业额达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亿元的部分参会企业</a:t>
            </a:r>
            <a:r>
              <a:rPr lang="zh-CN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拟定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《广交会重点境内采购商邀请名单》。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200000"/>
              </a:lnSpc>
            </a:pPr>
            <a:endParaRPr lang="en-US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006475"/>
            <a:ext cx="6884035" cy="699135"/>
          </a:xfrm>
          <a:prstGeom prst="rect">
            <a:avLst/>
          </a:prstGeom>
          <a:solidFill>
            <a:srgbClr val="D94A47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2" name="任意多边形 1"/>
          <p:cNvSpPr/>
          <p:nvPr/>
        </p:nvSpPr>
        <p:spPr>
          <a:xfrm flipH="1">
            <a:off x="11352530" y="24765"/>
            <a:ext cx="828675" cy="1510665"/>
          </a:xfrm>
          <a:custGeom>
            <a:avLst/>
            <a:gdLst>
              <a:gd name="connisteX0" fmla="*/ 523240 w 2096770"/>
              <a:gd name="connsiteY0" fmla="*/ 0 h 4126230"/>
              <a:gd name="connisteX1" fmla="*/ 0 w 2096770"/>
              <a:gd name="connsiteY1" fmla="*/ 0 h 4126230"/>
              <a:gd name="connisteX2" fmla="*/ 0 w 2096770"/>
              <a:gd name="connsiteY2" fmla="*/ 4126230 h 4126230"/>
              <a:gd name="connisteX3" fmla="*/ 2096770 w 2096770"/>
              <a:gd name="connsiteY3" fmla="*/ 1737995 h 4126230"/>
              <a:gd name="connisteX4" fmla="*/ 523240 w 2096770"/>
              <a:gd name="connsiteY4" fmla="*/ 0 h 41262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28675" h="1510665">
                <a:moveTo>
                  <a:pt x="206792" y="0"/>
                </a:moveTo>
                <a:lnTo>
                  <a:pt x="0" y="0"/>
                </a:lnTo>
                <a:lnTo>
                  <a:pt x="0" y="1510665"/>
                </a:lnTo>
                <a:lnTo>
                  <a:pt x="828675" y="636302"/>
                </a:lnTo>
                <a:lnTo>
                  <a:pt x="206792" y="0"/>
                </a:lnTo>
                <a:close/>
              </a:path>
            </a:pathLst>
          </a:custGeom>
          <a:solidFill>
            <a:srgbClr val="DB4344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8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pic>
        <p:nvPicPr>
          <p:cNvPr id="27654" name="图片 8" descr="微信图片_20210723141604"/>
          <p:cNvPicPr>
            <a:picLocks noChangeAspect="1"/>
          </p:cNvPicPr>
          <p:nvPr/>
        </p:nvPicPr>
        <p:blipFill>
          <a:blip r:embed="rId13">
            <a:alphaModFix amt="20000"/>
            <a:lum contrast="-6000"/>
          </a:blip>
          <a:stretch>
            <a:fillRect/>
          </a:stretch>
        </p:blipFill>
        <p:spPr>
          <a:xfrm>
            <a:off x="6167754" y="3150587"/>
            <a:ext cx="7814945" cy="4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91135" y="1135380"/>
            <a:ext cx="529145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03 </a:t>
            </a:r>
            <a:r>
              <a:rPr lang="zh-CN" altLang="en-US" sz="2800" b="0" i="0" u="none" strike="noStrike" kern="1200" spc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企业评级和</a:t>
            </a:r>
            <a:r>
              <a:rPr lang="zh-CN" altLang="en-US" sz="28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办证名额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广交会（红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91135" y="116840"/>
            <a:ext cx="1850390" cy="374650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237611" y="2050543"/>
            <a:ext cx="121058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cs typeface="+mn-ea"/>
                <a:sym typeface="+mn-lt"/>
              </a:rPr>
              <a:t>普通企业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 bwMode="auto">
          <a:xfrm>
            <a:off x="954373" y="2582740"/>
            <a:ext cx="2031874" cy="403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4061724" y="2918785"/>
            <a:ext cx="32810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600" b="1" kern="100" dirty="0" smtClean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</a:t>
            </a:r>
            <a:r>
              <a:rPr lang="zh-CN" altLang="en-US" sz="1600" b="1" kern="1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营收达</a:t>
            </a:r>
            <a:r>
              <a:rPr lang="en-US" altLang="zh-CN" sz="1600" b="1" kern="1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亿元</a:t>
            </a:r>
            <a:r>
              <a:rPr lang="zh-CN" altLang="en-US" sz="1600" b="1" kern="100" dirty="0" smtClean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人民币但</a:t>
            </a:r>
            <a:r>
              <a:rPr lang="zh-CN" altLang="en-US" sz="1600" b="1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不足</a:t>
            </a:r>
            <a:r>
              <a:rPr lang="en-US" altLang="zh-CN" sz="1600" b="1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</a:t>
            </a:r>
            <a:r>
              <a:rPr lang="zh-CN" altLang="en-US" sz="1600" b="1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亿元</a:t>
            </a:r>
            <a:r>
              <a:rPr lang="zh-CN" altLang="en-US" sz="1600" b="1" kern="100" dirty="0" smtClean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人民币</a:t>
            </a:r>
            <a:r>
              <a:rPr lang="zh-CN" altLang="en-US" sz="1600" kern="1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的</a:t>
            </a:r>
            <a:r>
              <a:rPr lang="zh-CN" altLang="en-US" sz="16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企业可申请成为</a:t>
            </a:r>
            <a:r>
              <a:rPr lang="en-US" altLang="zh-CN" sz="16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VIP</a:t>
            </a:r>
            <a:r>
              <a:rPr lang="zh-CN" altLang="en-US" sz="16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采购商</a:t>
            </a:r>
            <a:r>
              <a:rPr lang="zh-CN" altLang="en-US" sz="16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VIP</a:t>
            </a:r>
            <a:r>
              <a:rPr lang="zh-CN" altLang="en-US" sz="16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采购商办证</a:t>
            </a:r>
            <a:r>
              <a:rPr lang="zh-CN" altLang="en-US" sz="1600" kern="1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名额</a:t>
            </a:r>
            <a:r>
              <a:rPr lang="en-US" altLang="zh-CN" sz="1600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6</a:t>
            </a:r>
            <a:r>
              <a:rPr lang="zh-CN" altLang="en-US" sz="1600" kern="1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人（不限期数和天数），其中</a:t>
            </a:r>
            <a:r>
              <a:rPr lang="en-US" altLang="zh-CN" sz="1600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</a:t>
            </a:r>
            <a:r>
              <a:rPr lang="zh-CN" altLang="en-US" sz="1600" kern="1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人</a:t>
            </a:r>
            <a:r>
              <a:rPr lang="zh-CN" altLang="en-US" sz="16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免费</a:t>
            </a:r>
            <a:r>
              <a:rPr lang="zh-CN" altLang="en-US" sz="1600" kern="1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en-US" altLang="zh-CN" sz="1600" kern="1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5044264" y="2015887"/>
            <a:ext cx="111120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cs typeface="+mn-ea"/>
                <a:sym typeface="+mn-lt"/>
              </a:rPr>
              <a:t>VIP</a:t>
            </a:r>
            <a:r>
              <a:rPr lang="zh-CN" altLang="en-US" sz="2000" b="1" dirty="0" smtClean="0">
                <a:solidFill>
                  <a:schemeClr val="tx1"/>
                </a:solidFill>
                <a:cs typeface="+mn-ea"/>
                <a:sym typeface="+mn-lt"/>
              </a:rPr>
              <a:t>企业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>
            <p:custDataLst>
              <p:tags r:id="rId7"/>
            </p:custDataLst>
          </p:nvPr>
        </p:nvCxnSpPr>
        <p:spPr bwMode="auto">
          <a:xfrm flipV="1">
            <a:off x="4384166" y="2582333"/>
            <a:ext cx="2346834" cy="5925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504150" y="2866804"/>
            <a:ext cx="3259775" cy="1987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600" b="1" kern="100" dirty="0" smtClean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</a:t>
            </a:r>
            <a:r>
              <a:rPr lang="zh-CN" altLang="en-US" sz="1600" b="1" kern="1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营收</a:t>
            </a:r>
            <a:r>
              <a:rPr lang="zh-CN" altLang="en-US" sz="1600" b="1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达</a:t>
            </a:r>
            <a:r>
              <a:rPr lang="en-US" altLang="zh-CN" sz="1600" b="1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5000</a:t>
            </a:r>
            <a:r>
              <a:rPr lang="zh-CN" altLang="en-US" sz="1600" b="1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万</a:t>
            </a:r>
            <a:r>
              <a:rPr lang="zh-CN" altLang="en-US" sz="1600" b="1" kern="100" dirty="0" smtClean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但</a:t>
            </a:r>
            <a:r>
              <a:rPr lang="zh-CN" altLang="en-US" sz="1600" b="1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不足</a:t>
            </a:r>
            <a:r>
              <a:rPr lang="en-US" altLang="zh-CN" sz="1600" b="1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亿元</a:t>
            </a:r>
            <a:r>
              <a:rPr lang="zh-CN" altLang="en-US" sz="1600" b="1" kern="1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人民币</a:t>
            </a:r>
            <a:r>
              <a:rPr lang="zh-CN" altLang="en-US" sz="16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的企业可申请</a:t>
            </a:r>
            <a:r>
              <a:rPr lang="zh-CN" altLang="en-US" sz="1600" kern="1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成为普通境内采购商。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每家普通企业最多可为</a:t>
            </a:r>
            <a:r>
              <a:rPr lang="en-US" sz="16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名员工办理收费证（不限期数和天数）</a:t>
            </a:r>
            <a:r>
              <a:rPr lang="zh-CN" altLang="en-US" sz="1600" kern="1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en-US" altLang="zh-CN" sz="1600" kern="1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8837331" y="2007422"/>
            <a:ext cx="158569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cs typeface="+mn-ea"/>
                <a:sym typeface="+mn-lt"/>
              </a:rPr>
              <a:t>重点</a:t>
            </a:r>
            <a:r>
              <a:rPr lang="en-US" altLang="zh-CN" sz="2000" b="1" dirty="0" smtClean="0">
                <a:solidFill>
                  <a:schemeClr val="tx1"/>
                </a:solidFill>
                <a:cs typeface="+mn-ea"/>
                <a:sym typeface="+mn-lt"/>
              </a:rPr>
              <a:t>VIP</a:t>
            </a:r>
            <a:r>
              <a:rPr lang="zh-CN" altLang="en-US" sz="2000" b="1" dirty="0" smtClean="0">
                <a:solidFill>
                  <a:schemeClr val="tx1"/>
                </a:solidFill>
                <a:cs typeface="+mn-ea"/>
                <a:sym typeface="+mn-lt"/>
              </a:rPr>
              <a:t>企业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10"/>
            </p:custDataLst>
          </p:nvPr>
        </p:nvCxnSpPr>
        <p:spPr bwMode="auto">
          <a:xfrm flipV="1">
            <a:off x="8371966" y="2582333"/>
            <a:ext cx="2346834" cy="5925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7978050" y="2879799"/>
            <a:ext cx="33987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600" b="1" kern="100" dirty="0" smtClean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重点邀请名单内企业，或年</a:t>
            </a:r>
            <a:r>
              <a:rPr lang="zh-CN" altLang="en-US" sz="1600" b="1" kern="1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营收</a:t>
            </a:r>
            <a:r>
              <a:rPr lang="zh-CN" altLang="en-US" sz="1600" b="1" kern="100" dirty="0" smtClean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达</a:t>
            </a:r>
            <a:r>
              <a:rPr lang="en-US" altLang="zh-CN" sz="1600" b="1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</a:t>
            </a:r>
            <a:r>
              <a:rPr lang="zh-CN" altLang="en-US" sz="1600" b="1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亿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元</a:t>
            </a:r>
            <a:r>
              <a:rPr lang="zh-CN" altLang="en-US" sz="1600" b="1" kern="1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人民币</a:t>
            </a:r>
            <a:r>
              <a:rPr lang="zh-CN" altLang="en-US" sz="16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的企业可申请成为</a:t>
            </a:r>
            <a:r>
              <a:rPr lang="en-US" altLang="zh-CN" sz="16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VIP</a:t>
            </a:r>
            <a:r>
              <a:rPr lang="zh-CN" altLang="en-US" sz="16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采购商</a:t>
            </a:r>
            <a:r>
              <a:rPr lang="zh-CN" altLang="en-US" sz="16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VIP</a:t>
            </a:r>
            <a:r>
              <a:rPr lang="zh-CN" altLang="en-US" sz="16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采购商办证</a:t>
            </a:r>
            <a:r>
              <a:rPr lang="zh-CN" altLang="en-US" sz="1600" kern="1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名额</a:t>
            </a:r>
            <a:r>
              <a:rPr lang="en-US" altLang="zh-CN" sz="1600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</a:t>
            </a:r>
            <a:r>
              <a:rPr lang="zh-CN" altLang="en-US" sz="1600" kern="1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人（不限期数和天数），其中</a:t>
            </a:r>
            <a:r>
              <a:rPr lang="en-US" altLang="zh-CN" sz="1600" kern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5</a:t>
            </a:r>
            <a:r>
              <a:rPr lang="zh-CN" altLang="en-US" sz="1600" kern="1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人</a:t>
            </a:r>
            <a:r>
              <a:rPr lang="zh-CN" altLang="en-US" sz="16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免费</a:t>
            </a:r>
            <a:r>
              <a:rPr lang="zh-CN" altLang="en-US" sz="1600" kern="1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en-US" altLang="zh-CN" sz="1600" kern="1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622639" y="5212690"/>
            <a:ext cx="1075419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*注意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en-US" altLang="zh-CN" sz="1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原则上为各企业派发的邀请码不超过上述名额。</a:t>
            </a:r>
            <a:endParaRPr lang="en-US" altLang="zh-CN" sz="16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参会名额以实际办证为准，如个别企业在员工使用邀请码后注册需换人参加，在员工未申请证件前， 可为其补发邀请码。</a:t>
            </a:r>
          </a:p>
          <a:p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邀请码额度不够时，请向大会提出。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006475"/>
            <a:ext cx="6884035" cy="699135"/>
          </a:xfrm>
          <a:prstGeom prst="rect">
            <a:avLst/>
          </a:prstGeom>
          <a:solidFill>
            <a:srgbClr val="D94A47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2" name="任意多边形 1"/>
          <p:cNvSpPr/>
          <p:nvPr/>
        </p:nvSpPr>
        <p:spPr>
          <a:xfrm flipH="1">
            <a:off x="11352530" y="24765"/>
            <a:ext cx="828675" cy="1510665"/>
          </a:xfrm>
          <a:custGeom>
            <a:avLst/>
            <a:gdLst>
              <a:gd name="connisteX0" fmla="*/ 523240 w 2096770"/>
              <a:gd name="connsiteY0" fmla="*/ 0 h 4126230"/>
              <a:gd name="connisteX1" fmla="*/ 0 w 2096770"/>
              <a:gd name="connsiteY1" fmla="*/ 0 h 4126230"/>
              <a:gd name="connisteX2" fmla="*/ 0 w 2096770"/>
              <a:gd name="connsiteY2" fmla="*/ 4126230 h 4126230"/>
              <a:gd name="connisteX3" fmla="*/ 2096770 w 2096770"/>
              <a:gd name="connsiteY3" fmla="*/ 1737995 h 4126230"/>
              <a:gd name="connisteX4" fmla="*/ 523240 w 2096770"/>
              <a:gd name="connsiteY4" fmla="*/ 0 h 41262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28675" h="1510665">
                <a:moveTo>
                  <a:pt x="206792" y="0"/>
                </a:moveTo>
                <a:lnTo>
                  <a:pt x="0" y="0"/>
                </a:lnTo>
                <a:lnTo>
                  <a:pt x="0" y="1510665"/>
                </a:lnTo>
                <a:lnTo>
                  <a:pt x="828675" y="636302"/>
                </a:lnTo>
                <a:lnTo>
                  <a:pt x="206792" y="0"/>
                </a:lnTo>
                <a:close/>
              </a:path>
            </a:pathLst>
          </a:custGeom>
          <a:solidFill>
            <a:srgbClr val="DB4344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8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pic>
        <p:nvPicPr>
          <p:cNvPr id="27654" name="图片 8" descr="微信图片_20210723141604"/>
          <p:cNvPicPr>
            <a:picLocks noChangeAspect="1"/>
          </p:cNvPicPr>
          <p:nvPr/>
        </p:nvPicPr>
        <p:blipFill>
          <a:blip r:embed="rId10">
            <a:alphaModFix amt="20000"/>
            <a:lum contrast="-6000"/>
          </a:blip>
          <a:stretch>
            <a:fillRect/>
          </a:stretch>
        </p:blipFill>
        <p:spPr>
          <a:xfrm>
            <a:off x="6167754" y="3150587"/>
            <a:ext cx="7814945" cy="4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91135" y="1135380"/>
            <a:ext cx="529145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b="0" i="0" u="none" strike="noStrike" kern="1200" spc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04 </a:t>
            </a:r>
            <a:r>
              <a:rPr lang="zh-CN" altLang="en-US" sz="2800" b="0" i="0" u="none" strike="noStrike" kern="1200" spc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证件分类和</a:t>
            </a:r>
            <a:r>
              <a:rPr lang="zh-CN" altLang="en-US" sz="28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办</a:t>
            </a:r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证</a:t>
            </a:r>
            <a:r>
              <a:rPr lang="zh-CN" altLang="en-US" sz="28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费用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广交会（红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91135" y="116840"/>
            <a:ext cx="1850390" cy="374650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8498900" y="2398507"/>
            <a:ext cx="95410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cs typeface="+mn-ea"/>
                <a:sym typeface="+mn-lt"/>
              </a:rPr>
              <a:t>免费证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 bwMode="auto">
          <a:xfrm>
            <a:off x="7885068" y="2828715"/>
            <a:ext cx="2031874" cy="403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矩形 21"/>
          <p:cNvSpPr/>
          <p:nvPr>
            <p:custDataLst>
              <p:tags r:id="rId5"/>
            </p:custDataLst>
          </p:nvPr>
        </p:nvSpPr>
        <p:spPr>
          <a:xfrm>
            <a:off x="2924797" y="2397944"/>
            <a:ext cx="95410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cs typeface="+mn-ea"/>
                <a:sym typeface="+mn-lt"/>
              </a:rPr>
              <a:t>收费证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6"/>
            </p:custDataLst>
          </p:nvPr>
        </p:nvCxnSpPr>
        <p:spPr bwMode="auto">
          <a:xfrm>
            <a:off x="2310965" y="2838783"/>
            <a:ext cx="2031874" cy="403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矩形 23"/>
          <p:cNvSpPr/>
          <p:nvPr>
            <p:custDataLst>
              <p:tags r:id="rId7"/>
            </p:custDataLst>
          </p:nvPr>
        </p:nvSpPr>
        <p:spPr>
          <a:xfrm>
            <a:off x="7354496" y="3353171"/>
            <a:ext cx="3232298" cy="1116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免费证按期办理，当期不限天数，如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期参会则办理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张。</a:t>
            </a:r>
            <a:endParaRPr lang="zh-CN" altLang="en-US" kern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>
            <p:custDataLst>
              <p:tags r:id="rId8"/>
            </p:custDataLst>
          </p:nvPr>
        </p:nvSpPr>
        <p:spPr>
          <a:xfrm>
            <a:off x="1275906" y="3150613"/>
            <a:ext cx="41679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收费证件</a:t>
            </a:r>
            <a:r>
              <a:rPr dirty="0" smtClean="0">
                <a:latin typeface="微软雅黑" panose="020B0503020204020204" charset="-122"/>
                <a:ea typeface="微软雅黑" panose="020B0503020204020204" charset="-122"/>
              </a:rPr>
              <a:t>按张办理，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每位获得名额的采购商可根据参会需求办理多张证件（若参会日期不连续或跨期参会的，需办理多张）。</a:t>
            </a:r>
            <a:r>
              <a:rPr b="1" dirty="0" smtClean="0">
                <a:latin typeface="微软雅黑" panose="020B0503020204020204" charset="-122"/>
                <a:ea typeface="微软雅黑" panose="020B0503020204020204" charset="-122"/>
              </a:rPr>
              <a:t>每人每天300元，每张另收取50元工本费</a:t>
            </a:r>
            <a:r>
              <a:rPr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196975"/>
            <a:ext cx="6884035" cy="699135"/>
          </a:xfrm>
          <a:prstGeom prst="rect">
            <a:avLst/>
          </a:prstGeom>
          <a:solidFill>
            <a:srgbClr val="D94A47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2" name="任意多边形 1"/>
          <p:cNvSpPr/>
          <p:nvPr/>
        </p:nvSpPr>
        <p:spPr>
          <a:xfrm flipH="1">
            <a:off x="11352530" y="24765"/>
            <a:ext cx="828675" cy="1510665"/>
          </a:xfrm>
          <a:custGeom>
            <a:avLst/>
            <a:gdLst/>
            <a:ahLst/>
            <a:cxnLst/>
            <a:rect l="l" t="t" r="r" b="b"/>
            <a:pathLst>
              <a:path w="828675" h="1510665">
                <a:moveTo>
                  <a:pt x="206792" y="0"/>
                </a:moveTo>
                <a:lnTo>
                  <a:pt x="0" y="0"/>
                </a:lnTo>
                <a:lnTo>
                  <a:pt x="0" y="1510665"/>
                </a:lnTo>
                <a:lnTo>
                  <a:pt x="828675" y="636302"/>
                </a:lnTo>
                <a:lnTo>
                  <a:pt x="206792" y="0"/>
                </a:lnTo>
                <a:close/>
              </a:path>
            </a:pathLst>
          </a:custGeom>
          <a:solidFill>
            <a:srgbClr val="DB4344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8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135" y="116840"/>
            <a:ext cx="1850390" cy="3746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550647" y="2213252"/>
            <a:ext cx="259143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i="0" strike="noStrike" spc="0" baseline="0" dirty="0">
                <a:latin typeface="微软雅黑" panose="020B0503020204020204" charset="-122"/>
                <a:ea typeface="微软雅黑" panose="020B0503020204020204" charset="-122"/>
              </a:rPr>
              <a:t>1.交易团定向邀请</a:t>
            </a:r>
            <a:endParaRPr lang="zh-CN" altLang="zh-CN" sz="2000" b="0" i="0" strike="noStrike" spc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274568" y="2747834"/>
            <a:ext cx="3178098" cy="0"/>
          </a:xfrm>
          <a:prstGeom prst="line">
            <a:avLst/>
          </a:prstGeom>
          <a:noFill/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2" name="矩形 11"/>
          <p:cNvSpPr/>
          <p:nvPr/>
        </p:nvSpPr>
        <p:spPr>
          <a:xfrm>
            <a:off x="1831151" y="3500258"/>
            <a:ext cx="8678545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70000"/>
              </a:lnSpc>
            </a:pPr>
            <a:r>
              <a:rPr lang="zh-CN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各交易团：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按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《广交会重点境内采购商邀请名单》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和确定额度开展重点邀请。</a:t>
            </a:r>
          </a:p>
          <a:p>
            <a:pPr lvl="0">
              <a:lnSpc>
                <a:spcPct val="170000"/>
              </a:lnSpc>
            </a:pP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根据实际情况和企业需求，补充邀请符合资质标准的境内采购商。</a:t>
            </a:r>
          </a:p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ct val="0"/>
              </a:spcBef>
              <a:spcAft>
                <a:spcPct val="0"/>
              </a:spcAft>
            </a:pPr>
            <a:endParaRPr lang="zh-CN" altLang="zh-CN" dirty="0">
              <a:solidFill>
                <a:srgbClr val="000000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1135" y="1268730"/>
            <a:ext cx="647446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b="0" i="0" u="none" strike="noStrike" kern="1200" spc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05 </a:t>
            </a:r>
            <a:r>
              <a:rPr lang="zh-CN" altLang="en-US" sz="28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需各交易团（分团）协助事项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52" y="136579"/>
            <a:ext cx="5163887" cy="6609454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867366"/>
            <a:ext cx="6884035" cy="699135"/>
          </a:xfrm>
          <a:prstGeom prst="rect">
            <a:avLst/>
          </a:prstGeom>
          <a:solidFill>
            <a:srgbClr val="D94A47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2" name="任意多边形 1"/>
          <p:cNvSpPr/>
          <p:nvPr/>
        </p:nvSpPr>
        <p:spPr>
          <a:xfrm flipH="1">
            <a:off x="11352530" y="24765"/>
            <a:ext cx="828675" cy="1510665"/>
          </a:xfrm>
          <a:custGeom>
            <a:avLst/>
            <a:gdLst>
              <a:gd name="connisteX0" fmla="*/ 523240 w 2096770"/>
              <a:gd name="connsiteY0" fmla="*/ 0 h 4126230"/>
              <a:gd name="connisteX1" fmla="*/ 0 w 2096770"/>
              <a:gd name="connsiteY1" fmla="*/ 0 h 4126230"/>
              <a:gd name="connisteX2" fmla="*/ 0 w 2096770"/>
              <a:gd name="connsiteY2" fmla="*/ 4126230 h 4126230"/>
              <a:gd name="connisteX3" fmla="*/ 2096770 w 2096770"/>
              <a:gd name="connsiteY3" fmla="*/ 1737995 h 4126230"/>
              <a:gd name="connisteX4" fmla="*/ 523240 w 2096770"/>
              <a:gd name="connsiteY4" fmla="*/ 0 h 41262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28675" h="1510665">
                <a:moveTo>
                  <a:pt x="206792" y="0"/>
                </a:moveTo>
                <a:lnTo>
                  <a:pt x="0" y="0"/>
                </a:lnTo>
                <a:lnTo>
                  <a:pt x="0" y="1510665"/>
                </a:lnTo>
                <a:lnTo>
                  <a:pt x="828675" y="636302"/>
                </a:lnTo>
                <a:lnTo>
                  <a:pt x="206792" y="0"/>
                </a:lnTo>
                <a:close/>
              </a:path>
            </a:pathLst>
          </a:custGeom>
          <a:solidFill>
            <a:srgbClr val="DB4344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8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80502" y="949753"/>
            <a:ext cx="547941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05 </a:t>
            </a:r>
            <a:r>
              <a:rPr lang="zh-CN" altLang="en-US" sz="280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需各交易团（分团）协助事项</a:t>
            </a:r>
            <a:endParaRPr lang="zh-CN" altLang="en-US" sz="2800" b="0" i="0" u="none" strike="noStrike" kern="1200" spc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 descr="广交会（红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1135" y="116840"/>
            <a:ext cx="1850390" cy="3746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919294" y="2120254"/>
            <a:ext cx="1981835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交易团审核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290822" y="2734950"/>
            <a:ext cx="3178098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6" name="矩形 15"/>
          <p:cNvSpPr/>
          <p:nvPr/>
        </p:nvSpPr>
        <p:spPr>
          <a:xfrm>
            <a:off x="448525" y="3168042"/>
            <a:ext cx="6145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（1）交易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团根据企业提交的申请表和其他相关证明，审核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企业资质，认定企业为普通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企业、VIP企业或重点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VIP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企业。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在通过审核企业的申请表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上勾选登记并盖章。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（2）将申请表反馈至受邀企业，并将企业名单汇总至外贸中心。</a:t>
            </a:r>
          </a:p>
          <a:p>
            <a:endParaRPr lang="en-US" altLang="zh-CN" kern="100" dirty="0">
              <a:solidFill>
                <a:srgbClr val="000000"/>
              </a:solidFill>
              <a:latin typeface="汉仪旗黑-55简"/>
              <a:ea typeface="汉仪旗黑-55简"/>
            </a:endParaRPr>
          </a:p>
          <a:p>
            <a:endParaRPr lang="zh-CN" altLang="en-US" kern="100" dirty="0">
              <a:solidFill>
                <a:srgbClr val="000000"/>
              </a:solidFill>
              <a:latin typeface="汉仪旗黑-55简"/>
              <a:ea typeface="汉仪旗黑-55简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286000" y="4114800"/>
            <a:ext cx="3997842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492642" y="4561367"/>
            <a:ext cx="1240465" cy="354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5358809" y="4136065"/>
            <a:ext cx="2264735" cy="158425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963059"/>
            <a:ext cx="6884035" cy="699135"/>
          </a:xfrm>
          <a:prstGeom prst="rect">
            <a:avLst/>
          </a:prstGeom>
          <a:solidFill>
            <a:srgbClr val="D94A47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2" name="任意多边形 1"/>
          <p:cNvSpPr/>
          <p:nvPr/>
        </p:nvSpPr>
        <p:spPr>
          <a:xfrm flipH="1">
            <a:off x="11352530" y="24765"/>
            <a:ext cx="828675" cy="1510665"/>
          </a:xfrm>
          <a:custGeom>
            <a:avLst/>
            <a:gdLst>
              <a:gd name="connisteX0" fmla="*/ 523240 w 2096770"/>
              <a:gd name="connsiteY0" fmla="*/ 0 h 4126230"/>
              <a:gd name="connisteX1" fmla="*/ 0 w 2096770"/>
              <a:gd name="connsiteY1" fmla="*/ 0 h 4126230"/>
              <a:gd name="connisteX2" fmla="*/ 0 w 2096770"/>
              <a:gd name="connsiteY2" fmla="*/ 4126230 h 4126230"/>
              <a:gd name="connisteX3" fmla="*/ 2096770 w 2096770"/>
              <a:gd name="connsiteY3" fmla="*/ 1737995 h 4126230"/>
              <a:gd name="connisteX4" fmla="*/ 523240 w 2096770"/>
              <a:gd name="connsiteY4" fmla="*/ 0 h 41262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28675" h="1510665">
                <a:moveTo>
                  <a:pt x="206792" y="0"/>
                </a:moveTo>
                <a:lnTo>
                  <a:pt x="0" y="0"/>
                </a:lnTo>
                <a:lnTo>
                  <a:pt x="0" y="1510665"/>
                </a:lnTo>
                <a:lnTo>
                  <a:pt x="828675" y="636302"/>
                </a:lnTo>
                <a:lnTo>
                  <a:pt x="206792" y="0"/>
                </a:lnTo>
                <a:close/>
              </a:path>
            </a:pathLst>
          </a:custGeom>
          <a:solidFill>
            <a:srgbClr val="DB4344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8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pic>
        <p:nvPicPr>
          <p:cNvPr id="27654" name="图片 8" descr="微信图片_20210723141604"/>
          <p:cNvPicPr>
            <a:picLocks noChangeAspect="1"/>
          </p:cNvPicPr>
          <p:nvPr/>
        </p:nvPicPr>
        <p:blipFill>
          <a:blip r:embed="rId4">
            <a:alphaModFix amt="20000"/>
            <a:lum contrast="-6000"/>
          </a:blip>
          <a:stretch>
            <a:fillRect/>
          </a:stretch>
        </p:blipFill>
        <p:spPr>
          <a:xfrm>
            <a:off x="6167754" y="3150587"/>
            <a:ext cx="7814945" cy="4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8605" y="1066711"/>
            <a:ext cx="573913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05 </a:t>
            </a:r>
            <a:r>
              <a:rPr lang="zh-CN" altLang="en-US" sz="280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需各交易团（分团）协助事项</a:t>
            </a:r>
            <a:endParaRPr lang="zh-CN" altLang="en-US" sz="2800" b="0" i="0" u="none" strike="noStrike" kern="1200" spc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 descr="广交会（红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1135" y="116840"/>
            <a:ext cx="1850390" cy="3746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28075" y="1960885"/>
            <a:ext cx="381063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2400" b="1" i="0" strike="noStrike" spc="0" baseline="0" dirty="0">
                <a:latin typeface="微软雅黑" panose="020B0503020204020204" charset="-122"/>
                <a:ea typeface="微软雅黑" panose="020B0503020204020204" charset="-122"/>
              </a:rPr>
              <a:t>交易团向企业发放邀请码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598322" y="2492736"/>
            <a:ext cx="3178098" cy="0"/>
          </a:xfrm>
          <a:prstGeom prst="line">
            <a:avLst/>
          </a:prstGeom>
          <a:noFill/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6" name="矩形 15"/>
          <p:cNvSpPr/>
          <p:nvPr/>
        </p:nvSpPr>
        <p:spPr>
          <a:xfrm>
            <a:off x="616674" y="2589304"/>
            <a:ext cx="52710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）办证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</a:t>
            </a:r>
            <a:r>
              <a:rPr lang="en-US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月上旬在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官网开放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日截止第一期证件申请，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</a:t>
            </a:r>
            <a:r>
              <a:rPr lang="zh-CN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日截止第二期证件申请，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</a:t>
            </a:r>
            <a:r>
              <a:rPr lang="zh-CN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日截止第三期证件申请，视实际办证情况进行调整</a:t>
            </a:r>
            <a:r>
              <a:rPr lang="zh-CN" altLang="zh-CN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日前申请的证件大会提供免费邮寄服务</a:t>
            </a:r>
            <a:r>
              <a:rPr lang="zh-CN" altLang="zh-CN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日后申请的证件需到广交会现场指定地点领取</a:t>
            </a:r>
            <a:r>
              <a:rPr lang="zh-CN" altLang="zh-CN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）企业参会人员需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凭邀请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码新注册，或激活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134-136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届注册的账户。请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交易团登录易捷通平台生成邀请码并发放至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企业，一人一码，凭码注册或激活账户，交易团可在后台查看邀请码使用情况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kern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zh-CN" altLang="en-US" kern="100" dirty="0">
              <a:solidFill>
                <a:srgbClr val="000000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7" name="图片 6" descr="167834890229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952118" y="2826410"/>
            <a:ext cx="4260158" cy="25098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pic>
      <p:sp>
        <p:nvSpPr>
          <p:cNvPr id="5" name="文本框 4"/>
          <p:cNvSpPr txBox="1"/>
          <p:nvPr/>
        </p:nvSpPr>
        <p:spPr>
          <a:xfrm>
            <a:off x="5887720" y="5563870"/>
            <a:ext cx="60915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*邀请码规则：本届广交会境内采购商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邀请码作为企业第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137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届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广交会办证申请资格凭证，所有第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134-136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届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已注册的采购商在第一次登陆时也需要使用邀请码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,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并重新与邀请机构建立第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137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届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归属关系。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002241"/>
            <a:ext cx="6884035" cy="699135"/>
          </a:xfrm>
          <a:prstGeom prst="rect">
            <a:avLst/>
          </a:prstGeom>
          <a:solidFill>
            <a:srgbClr val="D94A47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2" name="任意多边形 1"/>
          <p:cNvSpPr/>
          <p:nvPr/>
        </p:nvSpPr>
        <p:spPr>
          <a:xfrm flipH="1">
            <a:off x="11352530" y="24765"/>
            <a:ext cx="828675" cy="1510665"/>
          </a:xfrm>
          <a:custGeom>
            <a:avLst/>
            <a:gdLst>
              <a:gd name="connisteX0" fmla="*/ 523240 w 2096770"/>
              <a:gd name="connsiteY0" fmla="*/ 0 h 4126230"/>
              <a:gd name="connisteX1" fmla="*/ 0 w 2096770"/>
              <a:gd name="connsiteY1" fmla="*/ 0 h 4126230"/>
              <a:gd name="connisteX2" fmla="*/ 0 w 2096770"/>
              <a:gd name="connsiteY2" fmla="*/ 4126230 h 4126230"/>
              <a:gd name="connisteX3" fmla="*/ 2096770 w 2096770"/>
              <a:gd name="connsiteY3" fmla="*/ 1737995 h 4126230"/>
              <a:gd name="connisteX4" fmla="*/ 523240 w 2096770"/>
              <a:gd name="connsiteY4" fmla="*/ 0 h 41262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28675" h="1510665">
                <a:moveTo>
                  <a:pt x="206792" y="0"/>
                </a:moveTo>
                <a:lnTo>
                  <a:pt x="0" y="0"/>
                </a:lnTo>
                <a:lnTo>
                  <a:pt x="0" y="1510665"/>
                </a:lnTo>
                <a:lnTo>
                  <a:pt x="828675" y="636302"/>
                </a:lnTo>
                <a:lnTo>
                  <a:pt x="206792" y="0"/>
                </a:lnTo>
                <a:close/>
              </a:path>
            </a:pathLst>
          </a:custGeom>
          <a:solidFill>
            <a:srgbClr val="DB4344"/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800" b="0" i="0" u="none" strike="noStrike" kern="1200" spc="0" baseline="0">
              <a:ln>
                <a:noFill/>
              </a:ln>
              <a:solidFill>
                <a:srgbClr val="FFFFFF"/>
              </a:solidFill>
              <a:effectLst/>
              <a:latin typeface="汉仪旗黑-55简"/>
              <a:ea typeface="汉仪旗黑-55简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91135" y="1099863"/>
            <a:ext cx="573913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05 </a:t>
            </a:r>
            <a:r>
              <a:rPr lang="zh-CN" altLang="en-US" sz="280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需各交易团（分团）协助事项</a:t>
            </a:r>
            <a:endParaRPr lang="zh-CN" altLang="en-US" sz="2800" b="0" i="0" u="none" strike="noStrike" kern="1200" spc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 descr="广交会（红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1135" y="116840"/>
            <a:ext cx="1850390" cy="3746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649722" y="2036924"/>
            <a:ext cx="230864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i="0" strike="noStrike" spc="0" baseline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2400" b="1" i="0" strike="noStrike" spc="0" baseline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参会重要提醒</a:t>
            </a:r>
            <a:endParaRPr lang="zh-CN" altLang="en-US" sz="2400" b="1" i="0" strike="noStrike" spc="0" baseline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085792" y="2610679"/>
            <a:ext cx="3178098" cy="0"/>
          </a:xfrm>
          <a:prstGeom prst="line">
            <a:avLst/>
          </a:prstGeom>
          <a:noFill/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2" name="矩形 11"/>
          <p:cNvSpPr/>
          <p:nvPr/>
        </p:nvSpPr>
        <p:spPr>
          <a:xfrm>
            <a:off x="1822509" y="3145443"/>
            <a:ext cx="849595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本届所有境内采购商证件将采取线上预申请、预审核、线上支付的方式办理。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经交易团审核通过的企业可凭邀请码申办参会证件，未受邀企业无法线下参会。</a:t>
            </a:r>
            <a:endParaRPr lang="en-US" altLang="zh-CN" sz="2000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如企业未受邀、未通过交易团审核、未成功办理境内采购商证，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请勿前往广交会会场。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c5OTBmYmFjM2MzYzAxNDUzNTcxMGJmNzQzOTJkYmMifQ=="/>
  <p:tag name="KSO_WPP_MARK_KEY" val="1cf47452-20e8-42c3-a59b-1b676bc9f37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22,&quot;width&quot;:20106}"/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doc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汉仪旗黑-55简"/>
        <a:font script="Hebr" typeface="汉仪旗黑-5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旗黑-5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1336</Words>
  <Application>Microsoft Office PowerPoint</Application>
  <PresentationFormat>宽屏</PresentationFormat>
  <Paragraphs>96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仿宋_GB2312</vt:lpstr>
      <vt:lpstr>汉仪旗黑-55简</vt:lpstr>
      <vt:lpstr>汉仪雅酷黑-65J</vt:lpstr>
      <vt:lpstr>宋体</vt:lpstr>
      <vt:lpstr>微软雅黑</vt:lpstr>
      <vt:lpstr>Arial</vt:lpstr>
      <vt:lpstr>Calibri</vt:lpstr>
      <vt:lpstr>Times New Roman</vt:lpstr>
      <vt:lpstr>docer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</dc:creator>
  <cp:lastModifiedBy>李立</cp:lastModifiedBy>
  <cp:revision>316</cp:revision>
  <cp:lastPrinted>2023-08-27T09:51:00Z</cp:lastPrinted>
  <dcterms:created xsi:type="dcterms:W3CDTF">2023-08-27T09:51:00Z</dcterms:created>
  <dcterms:modified xsi:type="dcterms:W3CDTF">2025-03-10T03:02:14Z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36A6C50A90EC4840AB646309B7896D9C_13</vt:lpwstr>
  </property>
</Properties>
</file>