
<file path=[Content_Types].xml><?xml version="1.0" encoding="utf-8"?>
<Types xmlns="http://schemas.openxmlformats.org/package/2006/content-types">
  <Default Extension="jpeg" ContentType="image/jpeg"/>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0"/>
  </p:notesMasterIdLst>
  <p:handoutMasterIdLst>
    <p:handoutMasterId r:id="rId101"/>
  </p:handoutMasterIdLst>
  <p:sldIdLst>
    <p:sldId id="256" r:id="rId3"/>
    <p:sldId id="257" r:id="rId4"/>
    <p:sldId id="258" r:id="rId5"/>
    <p:sldId id="261" r:id="rId6"/>
    <p:sldId id="262" r:id="rId7"/>
    <p:sldId id="263" r:id="rId8"/>
    <p:sldId id="264" r:id="rId9"/>
    <p:sldId id="271" r:id="rId10"/>
    <p:sldId id="265" r:id="rId11"/>
    <p:sldId id="266" r:id="rId12"/>
    <p:sldId id="267" r:id="rId13"/>
    <p:sldId id="268" r:id="rId14"/>
    <p:sldId id="269" r:id="rId15"/>
    <p:sldId id="378" r:id="rId16"/>
    <p:sldId id="270" r:id="rId17"/>
    <p:sldId id="272" r:id="rId18"/>
    <p:sldId id="280" r:id="rId19"/>
    <p:sldId id="379" r:id="rId20"/>
    <p:sldId id="273" r:id="rId21"/>
    <p:sldId id="281" r:id="rId22"/>
    <p:sldId id="282" r:id="rId23"/>
    <p:sldId id="285" r:id="rId24"/>
    <p:sldId id="286" r:id="rId25"/>
    <p:sldId id="287" r:id="rId26"/>
    <p:sldId id="288" r:id="rId27"/>
    <p:sldId id="289" r:id="rId28"/>
    <p:sldId id="291" r:id="rId29"/>
    <p:sldId id="293" r:id="rId30"/>
    <p:sldId id="295" r:id="rId31"/>
    <p:sldId id="296" r:id="rId32"/>
    <p:sldId id="298" r:id="rId33"/>
    <p:sldId id="299" r:id="rId34"/>
    <p:sldId id="300" r:id="rId35"/>
    <p:sldId id="301" r:id="rId36"/>
    <p:sldId id="302" r:id="rId37"/>
    <p:sldId id="303" r:id="rId38"/>
    <p:sldId id="313" r:id="rId39"/>
    <p:sldId id="305" r:id="rId40"/>
    <p:sldId id="306" r:id="rId41"/>
    <p:sldId id="307" r:id="rId42"/>
    <p:sldId id="308" r:id="rId43"/>
    <p:sldId id="310" r:id="rId44"/>
    <p:sldId id="311" r:id="rId45"/>
    <p:sldId id="314" r:id="rId46"/>
    <p:sldId id="315" r:id="rId47"/>
    <p:sldId id="317" r:id="rId48"/>
    <p:sldId id="318" r:id="rId49"/>
    <p:sldId id="319" r:id="rId50"/>
    <p:sldId id="322" r:id="rId51"/>
    <p:sldId id="323" r:id="rId52"/>
    <p:sldId id="324" r:id="rId53"/>
    <p:sldId id="325" r:id="rId54"/>
    <p:sldId id="326" r:id="rId55"/>
    <p:sldId id="327" r:id="rId56"/>
    <p:sldId id="328" r:id="rId57"/>
    <p:sldId id="329" r:id="rId58"/>
    <p:sldId id="332" r:id="rId59"/>
    <p:sldId id="333" r:id="rId60"/>
    <p:sldId id="334" r:id="rId61"/>
    <p:sldId id="335" r:id="rId62"/>
    <p:sldId id="336" r:id="rId63"/>
    <p:sldId id="337" r:id="rId64"/>
    <p:sldId id="338" r:id="rId65"/>
    <p:sldId id="339" r:id="rId66"/>
    <p:sldId id="341" r:id="rId67"/>
    <p:sldId id="342" r:id="rId68"/>
    <p:sldId id="343" r:id="rId69"/>
    <p:sldId id="344" r:id="rId70"/>
    <p:sldId id="345" r:id="rId71"/>
    <p:sldId id="347" r:id="rId72"/>
    <p:sldId id="348" r:id="rId73"/>
    <p:sldId id="349" r:id="rId74"/>
    <p:sldId id="350" r:id="rId75"/>
    <p:sldId id="351" r:id="rId76"/>
    <p:sldId id="352" r:id="rId77"/>
    <p:sldId id="353" r:id="rId78"/>
    <p:sldId id="354" r:id="rId79"/>
    <p:sldId id="355" r:id="rId80"/>
    <p:sldId id="357" r:id="rId81"/>
    <p:sldId id="356" r:id="rId82"/>
    <p:sldId id="359" r:id="rId83"/>
    <p:sldId id="360" r:id="rId84"/>
    <p:sldId id="361" r:id="rId85"/>
    <p:sldId id="362" r:id="rId86"/>
    <p:sldId id="380" r:id="rId87"/>
    <p:sldId id="363" r:id="rId88"/>
    <p:sldId id="364" r:id="rId89"/>
    <p:sldId id="365" r:id="rId90"/>
    <p:sldId id="366" r:id="rId91"/>
    <p:sldId id="367" r:id="rId92"/>
    <p:sldId id="368" r:id="rId93"/>
    <p:sldId id="369" r:id="rId94"/>
    <p:sldId id="381" r:id="rId95"/>
    <p:sldId id="371" r:id="rId96"/>
    <p:sldId id="372" r:id="rId97"/>
    <p:sldId id="376" r:id="rId98"/>
    <p:sldId id="373" r:id="rId99"/>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2747BE"/>
    <a:srgbClr val="CC3300"/>
    <a:srgbClr val="550396"/>
    <a:srgbClr val="88DB29"/>
    <a:srgbClr val="DEC6C2"/>
    <a:srgbClr val="1552D1"/>
    <a:srgbClr val="E0F90A"/>
    <a:srgbClr val="99CA89"/>
    <a:srgbClr val="F7FC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ä¸­åº¦æ ·å¼ 2 - å¼ºè°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61"/>
        <p:guide pos="3882"/>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4" Type="http://schemas.openxmlformats.org/officeDocument/2006/relationships/tableStyles" Target="tableStyles.xml"/><Relationship Id="rId103" Type="http://schemas.openxmlformats.org/officeDocument/2006/relationships/viewProps" Target="viewProps.xml"/><Relationship Id="rId102" Type="http://schemas.openxmlformats.org/officeDocument/2006/relationships/presProps" Target="presProps.xml"/><Relationship Id="rId101" Type="http://schemas.openxmlformats.org/officeDocument/2006/relationships/handoutMaster" Target="handoutMasters/handoutMaster1.xml"/><Relationship Id="rId100"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25372163-1517-431E-9BAA-72281E7A089B}" type="doc">
      <dgm:prSet loTypeId="urn:microsoft.com/office/officeart/2005/8/layout/hierarchy3" loCatId="hierarchy" qsTypeId="urn:microsoft.com/office/officeart/2005/8/quickstyle/simple1" qsCatId="simple" csTypeId="urn:microsoft.com/office/officeart/2005/8/colors/accent1_2" csCatId="accent1" phldr="true"/>
      <dgm:spPr/>
      <dgm:t>
        <a:bodyPr/>
        <a:lstStyle/>
        <a:p>
          <a:endParaRPr lang="zh-CN" altLang="en-US"/>
        </a:p>
      </dgm:t>
    </dgm:pt>
    <dgm:pt modelId="{3A50F129-F3B3-4B0A-9798-7361A9E5420D}">
      <dgm:prSet phldrT="[文本]"/>
      <dgm:spPr/>
      <dgm:t>
        <a:bodyPr/>
        <a:lstStyle/>
        <a:p>
          <a:r>
            <a:rPr lang="zh-CN" altLang="en-US" dirty="0">
              <a:latin typeface="宋体" pitchFamily="2" charset="-122"/>
              <a:ea typeface="宋体" pitchFamily="2" charset="-122"/>
            </a:rPr>
            <a:t>境内出资</a:t>
          </a:r>
        </a:p>
      </dgm:t>
    </dgm:pt>
    <dgm:pt modelId="{43FC3E0E-2E77-4490-BAD8-24629C673641}" cxnId="{236546FA-6B81-49AA-A5D2-FAE0CB8E2B1A}" type="parTrans">
      <dgm:prSet/>
      <dgm:spPr/>
      <dgm:t>
        <a:bodyPr/>
        <a:lstStyle/>
        <a:p>
          <a:endParaRPr lang="zh-CN" altLang="en-US">
            <a:latin typeface="宋体" pitchFamily="2" charset="-122"/>
            <a:ea typeface="宋体" pitchFamily="2" charset="-122"/>
          </a:endParaRPr>
        </a:p>
      </dgm:t>
    </dgm:pt>
    <dgm:pt modelId="{712746D7-7F17-419E-AA21-EC294D765FB3}" cxnId="{236546FA-6B81-49AA-A5D2-FAE0CB8E2B1A}" type="sibTrans">
      <dgm:prSet/>
      <dgm:spPr/>
      <dgm:t>
        <a:bodyPr/>
        <a:lstStyle/>
        <a:p>
          <a:endParaRPr lang="zh-CN" altLang="en-US">
            <a:latin typeface="宋体" pitchFamily="2" charset="-122"/>
            <a:ea typeface="宋体" pitchFamily="2" charset="-122"/>
          </a:endParaRPr>
        </a:p>
      </dgm:t>
    </dgm:pt>
    <dgm:pt modelId="{2B0E74E8-20C6-4FBB-BA74-1004E3488377}">
      <dgm:prSet phldrT="[文本]" custT="true"/>
      <dgm:spPr/>
      <dgm:t>
        <a:bodyPr/>
        <a:lstStyle/>
        <a:p>
          <a:r>
            <a:rPr lang="zh-CN" altLang="en-US" sz="1800" b="1" dirty="0">
              <a:latin typeface="宋体" pitchFamily="2" charset="-122"/>
              <a:ea typeface="宋体" pitchFamily="2" charset="-122"/>
            </a:rPr>
            <a:t>（境内）自有资金</a:t>
          </a:r>
        </a:p>
      </dgm:t>
    </dgm:pt>
    <dgm:pt modelId="{52649068-16F2-48F5-94A4-E0BC1A28CAB4}" cxnId="{74301572-236C-48F2-992D-76C024A61C76}" type="parTrans">
      <dgm:prSet/>
      <dgm:spPr/>
      <dgm:t>
        <a:bodyPr/>
        <a:lstStyle/>
        <a:p>
          <a:endParaRPr lang="zh-CN" altLang="en-US">
            <a:latin typeface="宋体" pitchFamily="2" charset="-122"/>
            <a:ea typeface="宋体" pitchFamily="2" charset="-122"/>
          </a:endParaRPr>
        </a:p>
      </dgm:t>
    </dgm:pt>
    <dgm:pt modelId="{3C594554-D1B0-493E-9F0A-C55578EE1405}" cxnId="{74301572-236C-48F2-992D-76C024A61C76}" type="sibTrans">
      <dgm:prSet/>
      <dgm:spPr/>
      <dgm:t>
        <a:bodyPr/>
        <a:lstStyle/>
        <a:p>
          <a:endParaRPr lang="zh-CN" altLang="en-US">
            <a:latin typeface="宋体" pitchFamily="2" charset="-122"/>
            <a:ea typeface="宋体" pitchFamily="2" charset="-122"/>
          </a:endParaRPr>
        </a:p>
      </dgm:t>
    </dgm:pt>
    <dgm:pt modelId="{41E923CE-7C95-4271-863E-1F870117B40D}">
      <dgm:prSet phldrT="[文本]"/>
      <dgm:spPr/>
      <dgm:t>
        <a:bodyPr/>
        <a:lstStyle/>
        <a:p>
          <a:r>
            <a:rPr lang="zh-CN" altLang="en-US" b="1" dirty="0">
              <a:latin typeface="宋体" pitchFamily="2" charset="-122"/>
              <a:ea typeface="宋体" pitchFamily="2" charset="-122"/>
            </a:rPr>
            <a:t>境内银行贷款</a:t>
          </a:r>
        </a:p>
      </dgm:t>
    </dgm:pt>
    <dgm:pt modelId="{766894B8-E98A-4C97-A92E-D725A0322FAE}" cxnId="{C744B5E6-9099-4D41-8534-59DB96E3232C}" type="parTrans">
      <dgm:prSet/>
      <dgm:spPr/>
      <dgm:t>
        <a:bodyPr/>
        <a:lstStyle/>
        <a:p>
          <a:endParaRPr lang="zh-CN" altLang="en-US">
            <a:latin typeface="宋体" pitchFamily="2" charset="-122"/>
            <a:ea typeface="宋体" pitchFamily="2" charset="-122"/>
          </a:endParaRPr>
        </a:p>
      </dgm:t>
    </dgm:pt>
    <dgm:pt modelId="{83D78651-6F19-475A-8E2D-80C418B4B5B3}" cxnId="{C744B5E6-9099-4D41-8534-59DB96E3232C}" type="sibTrans">
      <dgm:prSet/>
      <dgm:spPr/>
      <dgm:t>
        <a:bodyPr/>
        <a:lstStyle/>
        <a:p>
          <a:endParaRPr lang="zh-CN" altLang="en-US">
            <a:latin typeface="宋体" pitchFamily="2" charset="-122"/>
            <a:ea typeface="宋体" pitchFamily="2" charset="-122"/>
          </a:endParaRPr>
        </a:p>
      </dgm:t>
    </dgm:pt>
    <dgm:pt modelId="{79F254B1-339A-4792-BC1A-0D0CF0AEC1FC}">
      <dgm:prSet phldrT="[文本]"/>
      <dgm:spPr/>
      <dgm:t>
        <a:bodyPr/>
        <a:lstStyle/>
        <a:p>
          <a:r>
            <a:rPr lang="zh-CN" altLang="en-US" dirty="0">
              <a:latin typeface="宋体" pitchFamily="2" charset="-122"/>
              <a:ea typeface="宋体" pitchFamily="2" charset="-122"/>
            </a:rPr>
            <a:t>境外出资</a:t>
          </a:r>
        </a:p>
      </dgm:t>
    </dgm:pt>
    <dgm:pt modelId="{AC5FC2EF-E6DD-4387-9D56-AD74B289E2F5}" cxnId="{916CC2CB-B543-48FE-A42C-857C4E5F01F8}" type="parTrans">
      <dgm:prSet/>
      <dgm:spPr/>
      <dgm:t>
        <a:bodyPr/>
        <a:lstStyle/>
        <a:p>
          <a:endParaRPr lang="zh-CN" altLang="en-US">
            <a:latin typeface="宋体" pitchFamily="2" charset="-122"/>
            <a:ea typeface="宋体" pitchFamily="2" charset="-122"/>
          </a:endParaRPr>
        </a:p>
      </dgm:t>
    </dgm:pt>
    <dgm:pt modelId="{44EB7371-C9C7-46F8-A52B-81E3BC294344}" cxnId="{916CC2CB-B543-48FE-A42C-857C4E5F01F8}" type="sibTrans">
      <dgm:prSet/>
      <dgm:spPr/>
      <dgm:t>
        <a:bodyPr/>
        <a:lstStyle/>
        <a:p>
          <a:endParaRPr lang="zh-CN" altLang="en-US">
            <a:latin typeface="宋体" pitchFamily="2" charset="-122"/>
            <a:ea typeface="宋体" pitchFamily="2" charset="-122"/>
          </a:endParaRPr>
        </a:p>
      </dgm:t>
    </dgm:pt>
    <dgm:pt modelId="{F14B7E31-BA97-431B-B3EE-77118AF71574}">
      <dgm:prSet phldrT="[文本]"/>
      <dgm:spPr/>
      <dgm:t>
        <a:bodyPr/>
        <a:lstStyle/>
        <a:p>
          <a:r>
            <a:rPr lang="zh-CN" altLang="en-US" b="1" dirty="0">
              <a:latin typeface="宋体" pitchFamily="2" charset="-122"/>
              <a:ea typeface="宋体" pitchFamily="2" charset="-122"/>
            </a:rPr>
            <a:t>境外融资</a:t>
          </a:r>
        </a:p>
      </dgm:t>
    </dgm:pt>
    <dgm:pt modelId="{FB2EB641-FBDE-444C-9684-99A3A9E7320A}" cxnId="{ADE1B5B2-2B36-44E0-8968-9FB2BF4F4C25}" type="parTrans">
      <dgm:prSet/>
      <dgm:spPr/>
      <dgm:t>
        <a:bodyPr/>
        <a:lstStyle/>
        <a:p>
          <a:endParaRPr lang="zh-CN" altLang="en-US">
            <a:latin typeface="宋体" pitchFamily="2" charset="-122"/>
            <a:ea typeface="宋体" pitchFamily="2" charset="-122"/>
          </a:endParaRPr>
        </a:p>
      </dgm:t>
    </dgm:pt>
    <dgm:pt modelId="{A060F419-2827-4F33-A420-1FB50F2991B3}" cxnId="{ADE1B5B2-2B36-44E0-8968-9FB2BF4F4C25}" type="sibTrans">
      <dgm:prSet/>
      <dgm:spPr/>
      <dgm:t>
        <a:bodyPr/>
        <a:lstStyle/>
        <a:p>
          <a:endParaRPr lang="zh-CN" altLang="en-US">
            <a:latin typeface="宋体" pitchFamily="2" charset="-122"/>
            <a:ea typeface="宋体" pitchFamily="2" charset="-122"/>
          </a:endParaRPr>
        </a:p>
      </dgm:t>
    </dgm:pt>
    <dgm:pt modelId="{59978802-C04D-4510-B426-5CC6A43F1A13}">
      <dgm:prSet phldrT="[文本]"/>
      <dgm:spPr/>
      <dgm:t>
        <a:bodyPr/>
        <a:lstStyle/>
        <a:p>
          <a:r>
            <a:rPr lang="zh-CN" altLang="en-US" b="1" dirty="0">
              <a:latin typeface="宋体" pitchFamily="2" charset="-122"/>
              <a:ea typeface="宋体" pitchFamily="2" charset="-122"/>
            </a:rPr>
            <a:t>其他</a:t>
          </a:r>
        </a:p>
      </dgm:t>
    </dgm:pt>
    <dgm:pt modelId="{0334D281-3815-45DE-945F-318A356E08A6}" cxnId="{70EDE087-A8C6-41F5-BCA4-647DACEEE060}" type="parTrans">
      <dgm:prSet/>
      <dgm:spPr/>
      <dgm:t>
        <a:bodyPr/>
        <a:lstStyle/>
        <a:p>
          <a:endParaRPr lang="zh-CN" altLang="en-US">
            <a:latin typeface="宋体" pitchFamily="2" charset="-122"/>
            <a:ea typeface="宋体" pitchFamily="2" charset="-122"/>
          </a:endParaRPr>
        </a:p>
      </dgm:t>
    </dgm:pt>
    <dgm:pt modelId="{D9BF5AFE-BD0D-41CE-963C-FEBDE7A9E098}" cxnId="{70EDE087-A8C6-41F5-BCA4-647DACEEE060}" type="sibTrans">
      <dgm:prSet/>
      <dgm:spPr/>
      <dgm:t>
        <a:bodyPr/>
        <a:lstStyle/>
        <a:p>
          <a:endParaRPr lang="zh-CN" altLang="en-US">
            <a:latin typeface="宋体" pitchFamily="2" charset="-122"/>
            <a:ea typeface="宋体" pitchFamily="2" charset="-122"/>
          </a:endParaRPr>
        </a:p>
      </dgm:t>
    </dgm:pt>
    <dgm:pt modelId="{4A697DD0-3322-435D-A546-1DFF42BC1E70}">
      <dgm:prSet phldrT="[文本]"/>
      <dgm:spPr/>
      <dgm:t>
        <a:bodyPr/>
        <a:lstStyle/>
        <a:p>
          <a:r>
            <a:rPr lang="zh-CN" altLang="en-US" dirty="0">
              <a:latin typeface="宋体" pitchFamily="2" charset="-122"/>
              <a:ea typeface="宋体" pitchFamily="2" charset="-122"/>
            </a:rPr>
            <a:t>内保外贷</a:t>
          </a:r>
        </a:p>
      </dgm:t>
    </dgm:pt>
    <dgm:pt modelId="{5D9C1723-F104-497C-A4BA-35456F8610B8}" cxnId="{AA7252AA-C99A-44AD-B6EE-E786194DB2D3}" type="parTrans">
      <dgm:prSet/>
      <dgm:spPr/>
      <dgm:t>
        <a:bodyPr/>
        <a:lstStyle/>
        <a:p>
          <a:endParaRPr lang="zh-CN" altLang="en-US">
            <a:latin typeface="宋体" pitchFamily="2" charset="-122"/>
            <a:ea typeface="宋体" pitchFamily="2" charset="-122"/>
          </a:endParaRPr>
        </a:p>
      </dgm:t>
    </dgm:pt>
    <dgm:pt modelId="{5A5DC308-7048-4CB4-94A8-C260DF73FEE9}" cxnId="{AA7252AA-C99A-44AD-B6EE-E786194DB2D3}" type="sibTrans">
      <dgm:prSet/>
      <dgm:spPr/>
      <dgm:t>
        <a:bodyPr/>
        <a:lstStyle/>
        <a:p>
          <a:endParaRPr lang="zh-CN" altLang="en-US">
            <a:latin typeface="宋体" pitchFamily="2" charset="-122"/>
            <a:ea typeface="宋体" pitchFamily="2" charset="-122"/>
          </a:endParaRPr>
        </a:p>
      </dgm:t>
    </dgm:pt>
    <dgm:pt modelId="{89029F18-F16D-4C0A-9C6D-DEE0F1E1B545}">
      <dgm:prSet phldrT="[文本]"/>
      <dgm:spPr/>
      <dgm:t>
        <a:bodyPr/>
        <a:lstStyle/>
        <a:p>
          <a:r>
            <a:rPr lang="en-US" altLang="zh-CN" dirty="0">
              <a:latin typeface="宋体" pitchFamily="2" charset="-122"/>
              <a:ea typeface="宋体" pitchFamily="2" charset="-122"/>
            </a:rPr>
            <a:t>1</a:t>
          </a:r>
          <a:r>
            <a:rPr lang="zh-CN" altLang="en-US" dirty="0">
              <a:latin typeface="宋体" pitchFamily="2" charset="-122"/>
              <a:ea typeface="宋体" pitchFamily="2" charset="-122"/>
            </a:rPr>
            <a:t>年期以上境外资本市场融资</a:t>
          </a:r>
        </a:p>
      </dgm:t>
    </dgm:pt>
    <dgm:pt modelId="{FFD8D8DD-FAAA-4A1A-9CFE-6D4CCC5E11DA}" cxnId="{D387E0A8-D051-42C5-8777-C1ED63CB29E9}" type="parTrans">
      <dgm:prSet/>
      <dgm:spPr/>
      <dgm:t>
        <a:bodyPr/>
        <a:lstStyle/>
        <a:p>
          <a:endParaRPr lang="zh-CN" altLang="en-US">
            <a:latin typeface="宋体" pitchFamily="2" charset="-122"/>
            <a:ea typeface="宋体" pitchFamily="2" charset="-122"/>
          </a:endParaRPr>
        </a:p>
      </dgm:t>
    </dgm:pt>
    <dgm:pt modelId="{5B5469ED-9F0C-4354-8A52-479215FD0CA5}" cxnId="{D387E0A8-D051-42C5-8777-C1ED63CB29E9}" type="sibTrans">
      <dgm:prSet/>
      <dgm:spPr/>
      <dgm:t>
        <a:bodyPr/>
        <a:lstStyle/>
        <a:p>
          <a:endParaRPr lang="zh-CN" altLang="en-US">
            <a:latin typeface="宋体" pitchFamily="2" charset="-122"/>
            <a:ea typeface="宋体" pitchFamily="2" charset="-122"/>
          </a:endParaRPr>
        </a:p>
      </dgm:t>
    </dgm:pt>
    <dgm:pt modelId="{96FAE340-D82F-4D9D-8817-7C5C8D310B65}">
      <dgm:prSet phldrT="[文本]"/>
      <dgm:spPr/>
      <dgm:t>
        <a:bodyPr/>
        <a:lstStyle/>
        <a:p>
          <a:r>
            <a:rPr lang="zh-CN" altLang="en-US" dirty="0">
              <a:latin typeface="宋体" pitchFamily="2" charset="-122"/>
              <a:ea typeface="宋体" pitchFamily="2" charset="-122"/>
            </a:rPr>
            <a:t>包括境外自有资金</a:t>
          </a:r>
        </a:p>
      </dgm:t>
    </dgm:pt>
    <dgm:pt modelId="{22AD0F7B-5CED-4514-AEB2-A9F144AA6E32}" cxnId="{BE47B3B9-E8FB-4A80-A73A-FD7B697CC84E}" type="parTrans">
      <dgm:prSet/>
      <dgm:spPr/>
      <dgm:t>
        <a:bodyPr/>
        <a:lstStyle/>
        <a:p>
          <a:endParaRPr lang="zh-CN" altLang="en-US">
            <a:latin typeface="宋体" pitchFamily="2" charset="-122"/>
            <a:ea typeface="宋体" pitchFamily="2" charset="-122"/>
          </a:endParaRPr>
        </a:p>
      </dgm:t>
    </dgm:pt>
    <dgm:pt modelId="{8A895266-4036-43F3-AEEC-1E1ABAB817EE}" cxnId="{BE47B3B9-E8FB-4A80-A73A-FD7B697CC84E}" type="sibTrans">
      <dgm:prSet/>
      <dgm:spPr/>
      <dgm:t>
        <a:bodyPr/>
        <a:lstStyle/>
        <a:p>
          <a:endParaRPr lang="zh-CN" altLang="en-US">
            <a:latin typeface="宋体" pitchFamily="2" charset="-122"/>
            <a:ea typeface="宋体" pitchFamily="2" charset="-122"/>
          </a:endParaRPr>
        </a:p>
      </dgm:t>
    </dgm:pt>
    <dgm:pt modelId="{8F510930-EF98-47AD-BFA5-EF5F3481D1DF}" type="pres">
      <dgm:prSet presAssocID="{25372163-1517-431E-9BAA-72281E7A089B}" presName="diagram" presStyleCnt="0">
        <dgm:presLayoutVars>
          <dgm:chPref val="1"/>
          <dgm:dir/>
          <dgm:animOne val="branch"/>
          <dgm:animLvl val="lvl"/>
          <dgm:resizeHandles/>
        </dgm:presLayoutVars>
      </dgm:prSet>
      <dgm:spPr/>
      <dgm:t>
        <a:bodyPr/>
        <a:lstStyle/>
        <a:p>
          <a:endParaRPr lang="zh-CN" altLang="en-US"/>
        </a:p>
      </dgm:t>
    </dgm:pt>
    <dgm:pt modelId="{071B1361-8216-42E6-8C71-7DE4E71DC02D}" type="pres">
      <dgm:prSet presAssocID="{3A50F129-F3B3-4B0A-9798-7361A9E5420D}" presName="root" presStyleCnt="0"/>
      <dgm:spPr/>
    </dgm:pt>
    <dgm:pt modelId="{29B6B132-BC0D-41A8-A656-03BCC10AB0E4}" type="pres">
      <dgm:prSet presAssocID="{3A50F129-F3B3-4B0A-9798-7361A9E5420D}" presName="rootComposite" presStyleCnt="0"/>
      <dgm:spPr/>
    </dgm:pt>
    <dgm:pt modelId="{29EEEFF1-9AB1-48D0-A860-D718C959FEFA}" type="pres">
      <dgm:prSet presAssocID="{3A50F129-F3B3-4B0A-9798-7361A9E5420D}" presName="rootText" presStyleLbl="node1" presStyleIdx="0" presStyleCnt="2"/>
      <dgm:spPr/>
      <dgm:t>
        <a:bodyPr/>
        <a:lstStyle/>
        <a:p>
          <a:endParaRPr lang="zh-CN" altLang="en-US"/>
        </a:p>
      </dgm:t>
    </dgm:pt>
    <dgm:pt modelId="{10999B19-3F37-4A9B-ACD8-8E93AC68D8AA}" type="pres">
      <dgm:prSet presAssocID="{3A50F129-F3B3-4B0A-9798-7361A9E5420D}" presName="rootConnector" presStyleLbl="node1" presStyleIdx="0" presStyleCnt="2"/>
      <dgm:spPr/>
      <dgm:t>
        <a:bodyPr/>
        <a:lstStyle/>
        <a:p>
          <a:endParaRPr lang="zh-CN" altLang="en-US"/>
        </a:p>
      </dgm:t>
    </dgm:pt>
    <dgm:pt modelId="{B0E23EA4-5237-45AE-A24D-235C9726C331}" type="pres">
      <dgm:prSet presAssocID="{3A50F129-F3B3-4B0A-9798-7361A9E5420D}" presName="childShape" presStyleCnt="0"/>
      <dgm:spPr/>
    </dgm:pt>
    <dgm:pt modelId="{F1B7F3DC-F729-4C18-A9E5-A02A61422EC5}" type="pres">
      <dgm:prSet presAssocID="{52649068-16F2-48F5-94A4-E0BC1A28CAB4}" presName="Name13" presStyleLbl="parChTrans1D2" presStyleIdx="0" presStyleCnt="4"/>
      <dgm:spPr/>
      <dgm:t>
        <a:bodyPr/>
        <a:lstStyle/>
        <a:p>
          <a:endParaRPr lang="zh-CN" altLang="en-US"/>
        </a:p>
      </dgm:t>
    </dgm:pt>
    <dgm:pt modelId="{7636E7D7-553E-4285-B1D4-CE9E5942E33B}" type="pres">
      <dgm:prSet presAssocID="{2B0E74E8-20C6-4FBB-BA74-1004E3488377}" presName="childText" presStyleLbl="bgAcc1" presStyleIdx="0" presStyleCnt="4">
        <dgm:presLayoutVars>
          <dgm:bulletEnabled val="true"/>
        </dgm:presLayoutVars>
      </dgm:prSet>
      <dgm:spPr/>
      <dgm:t>
        <a:bodyPr/>
        <a:lstStyle/>
        <a:p>
          <a:endParaRPr lang="zh-CN" altLang="en-US"/>
        </a:p>
      </dgm:t>
    </dgm:pt>
    <dgm:pt modelId="{17ABADE4-7D12-4D99-9023-046C5AD279A0}" type="pres">
      <dgm:prSet presAssocID="{766894B8-E98A-4C97-A92E-D725A0322FAE}" presName="Name13" presStyleLbl="parChTrans1D2" presStyleIdx="1" presStyleCnt="4"/>
      <dgm:spPr/>
      <dgm:t>
        <a:bodyPr/>
        <a:lstStyle/>
        <a:p>
          <a:endParaRPr lang="zh-CN" altLang="en-US"/>
        </a:p>
      </dgm:t>
    </dgm:pt>
    <dgm:pt modelId="{A1377F6C-CC7F-4940-9063-44815CA622CB}" type="pres">
      <dgm:prSet presAssocID="{41E923CE-7C95-4271-863E-1F870117B40D}" presName="childText" presStyleLbl="bgAcc1" presStyleIdx="1" presStyleCnt="4">
        <dgm:presLayoutVars>
          <dgm:bulletEnabled val="true"/>
        </dgm:presLayoutVars>
      </dgm:prSet>
      <dgm:spPr/>
      <dgm:t>
        <a:bodyPr/>
        <a:lstStyle/>
        <a:p>
          <a:endParaRPr lang="zh-CN" altLang="en-US"/>
        </a:p>
      </dgm:t>
    </dgm:pt>
    <dgm:pt modelId="{369BD8B0-4773-465E-A2FF-53E6827FBAFD}" type="pres">
      <dgm:prSet presAssocID="{79F254B1-339A-4792-BC1A-0D0CF0AEC1FC}" presName="root" presStyleCnt="0"/>
      <dgm:spPr/>
    </dgm:pt>
    <dgm:pt modelId="{AEA8F186-275E-46CE-AF0A-1FC24BCD3AB7}" type="pres">
      <dgm:prSet presAssocID="{79F254B1-339A-4792-BC1A-0D0CF0AEC1FC}" presName="rootComposite" presStyleCnt="0"/>
      <dgm:spPr/>
    </dgm:pt>
    <dgm:pt modelId="{42D0D885-352B-4508-81F4-246E8E1B7788}" type="pres">
      <dgm:prSet presAssocID="{79F254B1-339A-4792-BC1A-0D0CF0AEC1FC}" presName="rootText" presStyleLbl="node1" presStyleIdx="1" presStyleCnt="2"/>
      <dgm:spPr/>
      <dgm:t>
        <a:bodyPr/>
        <a:lstStyle/>
        <a:p>
          <a:endParaRPr lang="zh-CN" altLang="en-US"/>
        </a:p>
      </dgm:t>
    </dgm:pt>
    <dgm:pt modelId="{70D302F3-28BC-4472-BF4E-A032A83CD758}" type="pres">
      <dgm:prSet presAssocID="{79F254B1-339A-4792-BC1A-0D0CF0AEC1FC}" presName="rootConnector" presStyleLbl="node1" presStyleIdx="1" presStyleCnt="2"/>
      <dgm:spPr/>
      <dgm:t>
        <a:bodyPr/>
        <a:lstStyle/>
        <a:p>
          <a:endParaRPr lang="zh-CN" altLang="en-US"/>
        </a:p>
      </dgm:t>
    </dgm:pt>
    <dgm:pt modelId="{248A87FC-C4C0-402B-A477-9CF15CC84CB8}" type="pres">
      <dgm:prSet presAssocID="{79F254B1-339A-4792-BC1A-0D0CF0AEC1FC}" presName="childShape" presStyleCnt="0"/>
      <dgm:spPr/>
    </dgm:pt>
    <dgm:pt modelId="{43CBD6BD-5F40-46B3-939A-5DD9FFDE4562}" type="pres">
      <dgm:prSet presAssocID="{FB2EB641-FBDE-444C-9684-99A3A9E7320A}" presName="Name13" presStyleLbl="parChTrans1D2" presStyleIdx="2" presStyleCnt="4"/>
      <dgm:spPr/>
      <dgm:t>
        <a:bodyPr/>
        <a:lstStyle/>
        <a:p>
          <a:endParaRPr lang="zh-CN" altLang="en-US"/>
        </a:p>
      </dgm:t>
    </dgm:pt>
    <dgm:pt modelId="{BB8CCFB4-70A3-43CB-AED7-9FCEA1D451BE}" type="pres">
      <dgm:prSet presAssocID="{F14B7E31-BA97-431B-B3EE-77118AF71574}" presName="childText" presStyleLbl="bgAcc1" presStyleIdx="2" presStyleCnt="4">
        <dgm:presLayoutVars>
          <dgm:bulletEnabled val="true"/>
        </dgm:presLayoutVars>
      </dgm:prSet>
      <dgm:spPr/>
      <dgm:t>
        <a:bodyPr/>
        <a:lstStyle/>
        <a:p>
          <a:endParaRPr lang="zh-CN" altLang="en-US"/>
        </a:p>
      </dgm:t>
    </dgm:pt>
    <dgm:pt modelId="{0324D76F-BBF4-4570-A956-9CBBAB3E7A59}" type="pres">
      <dgm:prSet presAssocID="{0334D281-3815-45DE-945F-318A356E08A6}" presName="Name13" presStyleLbl="parChTrans1D2" presStyleIdx="3" presStyleCnt="4"/>
      <dgm:spPr/>
      <dgm:t>
        <a:bodyPr/>
        <a:lstStyle/>
        <a:p>
          <a:endParaRPr lang="zh-CN" altLang="en-US"/>
        </a:p>
      </dgm:t>
    </dgm:pt>
    <dgm:pt modelId="{6D44FDF9-2E3C-4B90-A713-52C8590D3DDF}" type="pres">
      <dgm:prSet presAssocID="{59978802-C04D-4510-B426-5CC6A43F1A13}" presName="childText" presStyleLbl="bgAcc1" presStyleIdx="3" presStyleCnt="4">
        <dgm:presLayoutVars>
          <dgm:bulletEnabled val="true"/>
        </dgm:presLayoutVars>
      </dgm:prSet>
      <dgm:spPr/>
      <dgm:t>
        <a:bodyPr/>
        <a:lstStyle/>
        <a:p>
          <a:endParaRPr lang="zh-CN" altLang="en-US"/>
        </a:p>
      </dgm:t>
    </dgm:pt>
  </dgm:ptLst>
  <dgm:cxnLst>
    <dgm:cxn modelId="{5BE502C6-3468-40F3-AABF-264DA2ED6D80}" type="presOf" srcId="{96FAE340-D82F-4D9D-8817-7C5C8D310B65}" destId="{6D44FDF9-2E3C-4B90-A713-52C8590D3DDF}" srcOrd="0" destOrd="1" presId="urn:microsoft.com/office/officeart/2005/8/layout/hierarchy3"/>
    <dgm:cxn modelId="{70EDE087-A8C6-41F5-BCA4-647DACEEE060}" srcId="{79F254B1-339A-4792-BC1A-0D0CF0AEC1FC}" destId="{59978802-C04D-4510-B426-5CC6A43F1A13}" srcOrd="1" destOrd="0" parTransId="{0334D281-3815-45DE-945F-318A356E08A6}" sibTransId="{D9BF5AFE-BD0D-41CE-963C-FEBDE7A9E098}"/>
    <dgm:cxn modelId="{A9161AA7-D132-4FA0-9377-7E57F2B95518}" type="presOf" srcId="{FB2EB641-FBDE-444C-9684-99A3A9E7320A}" destId="{43CBD6BD-5F40-46B3-939A-5DD9FFDE4562}" srcOrd="0" destOrd="0" presId="urn:microsoft.com/office/officeart/2005/8/layout/hierarchy3"/>
    <dgm:cxn modelId="{D387E0A8-D051-42C5-8777-C1ED63CB29E9}" srcId="{F14B7E31-BA97-431B-B3EE-77118AF71574}" destId="{89029F18-F16D-4C0A-9C6D-DEE0F1E1B545}" srcOrd="1" destOrd="0" parTransId="{FFD8D8DD-FAAA-4A1A-9CFE-6D4CCC5E11DA}" sibTransId="{5B5469ED-9F0C-4354-8A52-479215FD0CA5}"/>
    <dgm:cxn modelId="{74301572-236C-48F2-992D-76C024A61C76}" srcId="{3A50F129-F3B3-4B0A-9798-7361A9E5420D}" destId="{2B0E74E8-20C6-4FBB-BA74-1004E3488377}" srcOrd="0" destOrd="0" parTransId="{52649068-16F2-48F5-94A4-E0BC1A28CAB4}" sibTransId="{3C594554-D1B0-493E-9F0A-C55578EE1405}"/>
    <dgm:cxn modelId="{FBD0588E-9886-43F7-BAC1-6B5424E7C123}" type="presOf" srcId="{2B0E74E8-20C6-4FBB-BA74-1004E3488377}" destId="{7636E7D7-553E-4285-B1D4-CE9E5942E33B}" srcOrd="0" destOrd="0" presId="urn:microsoft.com/office/officeart/2005/8/layout/hierarchy3"/>
    <dgm:cxn modelId="{CCADBA26-F8DD-4D02-B978-C3A247E0AD42}" type="presOf" srcId="{3A50F129-F3B3-4B0A-9798-7361A9E5420D}" destId="{29EEEFF1-9AB1-48D0-A860-D718C959FEFA}" srcOrd="0" destOrd="0" presId="urn:microsoft.com/office/officeart/2005/8/layout/hierarchy3"/>
    <dgm:cxn modelId="{DF341BF3-473C-4176-83E2-5FBA851A51D0}" type="presOf" srcId="{79F254B1-339A-4792-BC1A-0D0CF0AEC1FC}" destId="{70D302F3-28BC-4472-BF4E-A032A83CD758}" srcOrd="1" destOrd="0" presId="urn:microsoft.com/office/officeart/2005/8/layout/hierarchy3"/>
    <dgm:cxn modelId="{BE47B3B9-E8FB-4A80-A73A-FD7B697CC84E}" srcId="{59978802-C04D-4510-B426-5CC6A43F1A13}" destId="{96FAE340-D82F-4D9D-8817-7C5C8D310B65}" srcOrd="0" destOrd="0" parTransId="{22AD0F7B-5CED-4514-AEB2-A9F144AA6E32}" sibTransId="{8A895266-4036-43F3-AEEC-1E1ABAB817EE}"/>
    <dgm:cxn modelId="{E4828C32-27D9-43E0-BF3F-2582E6D7A7B2}" type="presOf" srcId="{3A50F129-F3B3-4B0A-9798-7361A9E5420D}" destId="{10999B19-3F37-4A9B-ACD8-8E93AC68D8AA}" srcOrd="1" destOrd="0" presId="urn:microsoft.com/office/officeart/2005/8/layout/hierarchy3"/>
    <dgm:cxn modelId="{BB4ED3F4-F4B5-424C-93FF-4585A67DDABB}" type="presOf" srcId="{4A697DD0-3322-435D-A546-1DFF42BC1E70}" destId="{BB8CCFB4-70A3-43CB-AED7-9FCEA1D451BE}" srcOrd="0" destOrd="1" presId="urn:microsoft.com/office/officeart/2005/8/layout/hierarchy3"/>
    <dgm:cxn modelId="{E02FE52D-E814-4528-9FD6-DDE28C4FF217}" type="presOf" srcId="{25372163-1517-431E-9BAA-72281E7A089B}" destId="{8F510930-EF98-47AD-BFA5-EF5F3481D1DF}" srcOrd="0" destOrd="0" presId="urn:microsoft.com/office/officeart/2005/8/layout/hierarchy3"/>
    <dgm:cxn modelId="{C744B5E6-9099-4D41-8534-59DB96E3232C}" srcId="{3A50F129-F3B3-4B0A-9798-7361A9E5420D}" destId="{41E923CE-7C95-4271-863E-1F870117B40D}" srcOrd="1" destOrd="0" parTransId="{766894B8-E98A-4C97-A92E-D725A0322FAE}" sibTransId="{83D78651-6F19-475A-8E2D-80C418B4B5B3}"/>
    <dgm:cxn modelId="{916CC2CB-B543-48FE-A42C-857C4E5F01F8}" srcId="{25372163-1517-431E-9BAA-72281E7A089B}" destId="{79F254B1-339A-4792-BC1A-0D0CF0AEC1FC}" srcOrd="1" destOrd="0" parTransId="{AC5FC2EF-E6DD-4387-9D56-AD74B289E2F5}" sibTransId="{44EB7371-C9C7-46F8-A52B-81E3BC294344}"/>
    <dgm:cxn modelId="{FBF797B4-B05B-496B-BFD3-2CCEA76EA99C}" type="presOf" srcId="{79F254B1-339A-4792-BC1A-0D0CF0AEC1FC}" destId="{42D0D885-352B-4508-81F4-246E8E1B7788}" srcOrd="0" destOrd="0" presId="urn:microsoft.com/office/officeart/2005/8/layout/hierarchy3"/>
    <dgm:cxn modelId="{1FE944DF-418A-46D0-820C-B2151CCEA74D}" type="presOf" srcId="{41E923CE-7C95-4271-863E-1F870117B40D}" destId="{A1377F6C-CC7F-4940-9063-44815CA622CB}" srcOrd="0" destOrd="0" presId="urn:microsoft.com/office/officeart/2005/8/layout/hierarchy3"/>
    <dgm:cxn modelId="{E8A0DE7F-DF74-42C5-90A2-ABE3ED83997A}" type="presOf" srcId="{766894B8-E98A-4C97-A92E-D725A0322FAE}" destId="{17ABADE4-7D12-4D99-9023-046C5AD279A0}" srcOrd="0" destOrd="0" presId="urn:microsoft.com/office/officeart/2005/8/layout/hierarchy3"/>
    <dgm:cxn modelId="{355E490C-D1DF-4A32-BEBE-16B99A5B9EAD}" type="presOf" srcId="{F14B7E31-BA97-431B-B3EE-77118AF71574}" destId="{BB8CCFB4-70A3-43CB-AED7-9FCEA1D451BE}" srcOrd="0" destOrd="0" presId="urn:microsoft.com/office/officeart/2005/8/layout/hierarchy3"/>
    <dgm:cxn modelId="{AA7252AA-C99A-44AD-B6EE-E786194DB2D3}" srcId="{F14B7E31-BA97-431B-B3EE-77118AF71574}" destId="{4A697DD0-3322-435D-A546-1DFF42BC1E70}" srcOrd="0" destOrd="0" parTransId="{5D9C1723-F104-497C-A4BA-35456F8610B8}" sibTransId="{5A5DC308-7048-4CB4-94A8-C260DF73FEE9}"/>
    <dgm:cxn modelId="{236546FA-6B81-49AA-A5D2-FAE0CB8E2B1A}" srcId="{25372163-1517-431E-9BAA-72281E7A089B}" destId="{3A50F129-F3B3-4B0A-9798-7361A9E5420D}" srcOrd="0" destOrd="0" parTransId="{43FC3E0E-2E77-4490-BAD8-24629C673641}" sibTransId="{712746D7-7F17-419E-AA21-EC294D765FB3}"/>
    <dgm:cxn modelId="{1B8801F3-97CE-48FF-9851-252EA315B82D}" type="presOf" srcId="{89029F18-F16D-4C0A-9C6D-DEE0F1E1B545}" destId="{BB8CCFB4-70A3-43CB-AED7-9FCEA1D451BE}" srcOrd="0" destOrd="2" presId="urn:microsoft.com/office/officeart/2005/8/layout/hierarchy3"/>
    <dgm:cxn modelId="{711CC9BA-0FB7-41F4-8A01-DFC7B0547596}" type="presOf" srcId="{52649068-16F2-48F5-94A4-E0BC1A28CAB4}" destId="{F1B7F3DC-F729-4C18-A9E5-A02A61422EC5}" srcOrd="0" destOrd="0" presId="urn:microsoft.com/office/officeart/2005/8/layout/hierarchy3"/>
    <dgm:cxn modelId="{AEFA8C1B-2BA6-445F-B7A2-4E82C074C928}" type="presOf" srcId="{59978802-C04D-4510-B426-5CC6A43F1A13}" destId="{6D44FDF9-2E3C-4B90-A713-52C8590D3DDF}" srcOrd="0" destOrd="0" presId="urn:microsoft.com/office/officeart/2005/8/layout/hierarchy3"/>
    <dgm:cxn modelId="{B40192A9-1FE9-495C-BDDD-889D5F637CB2}" type="presOf" srcId="{0334D281-3815-45DE-945F-318A356E08A6}" destId="{0324D76F-BBF4-4570-A956-9CBBAB3E7A59}" srcOrd="0" destOrd="0" presId="urn:microsoft.com/office/officeart/2005/8/layout/hierarchy3"/>
    <dgm:cxn modelId="{ADE1B5B2-2B36-44E0-8968-9FB2BF4F4C25}" srcId="{79F254B1-339A-4792-BC1A-0D0CF0AEC1FC}" destId="{F14B7E31-BA97-431B-B3EE-77118AF71574}" srcOrd="0" destOrd="0" parTransId="{FB2EB641-FBDE-444C-9684-99A3A9E7320A}" sibTransId="{A060F419-2827-4F33-A420-1FB50F2991B3}"/>
    <dgm:cxn modelId="{5D8330D6-B176-4120-8055-01AEF219D314}" type="presParOf" srcId="{8F510930-EF98-47AD-BFA5-EF5F3481D1DF}" destId="{071B1361-8216-42E6-8C71-7DE4E71DC02D}" srcOrd="0" destOrd="0" presId="urn:microsoft.com/office/officeart/2005/8/layout/hierarchy3"/>
    <dgm:cxn modelId="{B4A6082E-943A-4B55-A99C-F898E0CDDAD7}" type="presParOf" srcId="{071B1361-8216-42E6-8C71-7DE4E71DC02D}" destId="{29B6B132-BC0D-41A8-A656-03BCC10AB0E4}" srcOrd="0" destOrd="0" presId="urn:microsoft.com/office/officeart/2005/8/layout/hierarchy3"/>
    <dgm:cxn modelId="{7C49EBE4-9C17-4564-BC0C-3ED93081D163}" type="presParOf" srcId="{29B6B132-BC0D-41A8-A656-03BCC10AB0E4}" destId="{29EEEFF1-9AB1-48D0-A860-D718C959FEFA}" srcOrd="0" destOrd="0" presId="urn:microsoft.com/office/officeart/2005/8/layout/hierarchy3"/>
    <dgm:cxn modelId="{C6F3E338-EDA2-4E40-9292-B6BBC34494D1}" type="presParOf" srcId="{29B6B132-BC0D-41A8-A656-03BCC10AB0E4}" destId="{10999B19-3F37-4A9B-ACD8-8E93AC68D8AA}" srcOrd="1" destOrd="0" presId="urn:microsoft.com/office/officeart/2005/8/layout/hierarchy3"/>
    <dgm:cxn modelId="{83430009-71F1-4B35-B43A-AC801FFEB088}" type="presParOf" srcId="{071B1361-8216-42E6-8C71-7DE4E71DC02D}" destId="{B0E23EA4-5237-45AE-A24D-235C9726C331}" srcOrd="1" destOrd="0" presId="urn:microsoft.com/office/officeart/2005/8/layout/hierarchy3"/>
    <dgm:cxn modelId="{55DDE2F5-0040-4B45-BF45-302B09062FDB}" type="presParOf" srcId="{B0E23EA4-5237-45AE-A24D-235C9726C331}" destId="{F1B7F3DC-F729-4C18-A9E5-A02A61422EC5}" srcOrd="0" destOrd="0" presId="urn:microsoft.com/office/officeart/2005/8/layout/hierarchy3"/>
    <dgm:cxn modelId="{B3ABEA53-2A40-4849-822F-A11BEEC34314}" type="presParOf" srcId="{B0E23EA4-5237-45AE-A24D-235C9726C331}" destId="{7636E7D7-553E-4285-B1D4-CE9E5942E33B}" srcOrd="1" destOrd="0" presId="urn:microsoft.com/office/officeart/2005/8/layout/hierarchy3"/>
    <dgm:cxn modelId="{16257F6B-CA89-40F8-B93E-D4B8D9EC4AAC}" type="presParOf" srcId="{B0E23EA4-5237-45AE-A24D-235C9726C331}" destId="{17ABADE4-7D12-4D99-9023-046C5AD279A0}" srcOrd="2" destOrd="0" presId="urn:microsoft.com/office/officeart/2005/8/layout/hierarchy3"/>
    <dgm:cxn modelId="{B89C6BED-E029-4CF0-A6D2-93698C56A429}" type="presParOf" srcId="{B0E23EA4-5237-45AE-A24D-235C9726C331}" destId="{A1377F6C-CC7F-4940-9063-44815CA622CB}" srcOrd="3" destOrd="0" presId="urn:microsoft.com/office/officeart/2005/8/layout/hierarchy3"/>
    <dgm:cxn modelId="{709D8BE0-9045-471F-829B-B2DB24F5CAFA}" type="presParOf" srcId="{8F510930-EF98-47AD-BFA5-EF5F3481D1DF}" destId="{369BD8B0-4773-465E-A2FF-53E6827FBAFD}" srcOrd="1" destOrd="0" presId="urn:microsoft.com/office/officeart/2005/8/layout/hierarchy3"/>
    <dgm:cxn modelId="{333A2237-D71F-49BB-9DBF-50343EC9CB87}" type="presParOf" srcId="{369BD8B0-4773-465E-A2FF-53E6827FBAFD}" destId="{AEA8F186-275E-46CE-AF0A-1FC24BCD3AB7}" srcOrd="0" destOrd="0" presId="urn:microsoft.com/office/officeart/2005/8/layout/hierarchy3"/>
    <dgm:cxn modelId="{CE92FCA6-E287-4C2E-B572-627C54083614}" type="presParOf" srcId="{AEA8F186-275E-46CE-AF0A-1FC24BCD3AB7}" destId="{42D0D885-352B-4508-81F4-246E8E1B7788}" srcOrd="0" destOrd="0" presId="urn:microsoft.com/office/officeart/2005/8/layout/hierarchy3"/>
    <dgm:cxn modelId="{148361E7-7101-4C1D-B05C-548645CEB5CA}" type="presParOf" srcId="{AEA8F186-275E-46CE-AF0A-1FC24BCD3AB7}" destId="{70D302F3-28BC-4472-BF4E-A032A83CD758}" srcOrd="1" destOrd="0" presId="urn:microsoft.com/office/officeart/2005/8/layout/hierarchy3"/>
    <dgm:cxn modelId="{3475C540-67A2-48FA-9C55-8411F4C00EFA}" type="presParOf" srcId="{369BD8B0-4773-465E-A2FF-53E6827FBAFD}" destId="{248A87FC-C4C0-402B-A477-9CF15CC84CB8}" srcOrd="1" destOrd="0" presId="urn:microsoft.com/office/officeart/2005/8/layout/hierarchy3"/>
    <dgm:cxn modelId="{4ACBFA52-1E92-432C-8F44-9A04B085DF8B}" type="presParOf" srcId="{248A87FC-C4C0-402B-A477-9CF15CC84CB8}" destId="{43CBD6BD-5F40-46B3-939A-5DD9FFDE4562}" srcOrd="0" destOrd="0" presId="urn:microsoft.com/office/officeart/2005/8/layout/hierarchy3"/>
    <dgm:cxn modelId="{CE4EC6A2-EAD9-4CE2-A2C5-B68FEFBBD2E1}" type="presParOf" srcId="{248A87FC-C4C0-402B-A477-9CF15CC84CB8}" destId="{BB8CCFB4-70A3-43CB-AED7-9FCEA1D451BE}" srcOrd="1" destOrd="0" presId="urn:microsoft.com/office/officeart/2005/8/layout/hierarchy3"/>
    <dgm:cxn modelId="{AF464CE5-88AC-4353-8B95-1AFC29FD5EA1}" type="presParOf" srcId="{248A87FC-C4C0-402B-A477-9CF15CC84CB8}" destId="{0324D76F-BBF4-4570-A956-9CBBAB3E7A59}" srcOrd="2" destOrd="0" presId="urn:microsoft.com/office/officeart/2005/8/layout/hierarchy3"/>
    <dgm:cxn modelId="{B747076F-7683-41E2-90D7-08585580A1CB}" type="presParOf" srcId="{248A87FC-C4C0-402B-A477-9CF15CC84CB8}" destId="{6D44FDF9-2E3C-4B90-A713-52C8590D3DDF}" srcOrd="3" destOrd="0" presId="urn:microsoft.com/office/officeart/2005/8/layout/hierarchy3"/>
  </dgm:cxnLst>
  <dgm:bg>
    <a:solidFill>
      <a:schemeClr val="accent6">
        <a:lumMod val="40000"/>
        <a:lumOff val="60000"/>
      </a:schemeClr>
    </a:solidFill>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EEFF1-9AB1-48D0-A860-D718C959FEFA}">
      <dsp:nvSpPr>
        <dsp:cNvPr id="0" name=""/>
        <dsp:cNvSpPr/>
      </dsp:nvSpPr>
      <dsp:spPr>
        <a:xfrm>
          <a:off x="1400293" y="1955"/>
          <a:ext cx="2260494" cy="1130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zh-CN" altLang="en-US" sz="4000" kern="1200" dirty="0">
              <a:latin typeface="宋体" panose="02010600030101010101" pitchFamily="2" charset="-122"/>
              <a:ea typeface="宋体" panose="02010600030101010101" pitchFamily="2" charset="-122"/>
            </a:rPr>
            <a:t>境内出资</a:t>
          </a:r>
        </a:p>
      </dsp:txBody>
      <dsp:txXfrm>
        <a:off x="1433397" y="35059"/>
        <a:ext cx="2194286" cy="1064039"/>
      </dsp:txXfrm>
    </dsp:sp>
    <dsp:sp modelId="{F1B7F3DC-F729-4C18-A9E5-A02A61422EC5}">
      <dsp:nvSpPr>
        <dsp:cNvPr id="0" name=""/>
        <dsp:cNvSpPr/>
      </dsp:nvSpPr>
      <dsp:spPr>
        <a:xfrm>
          <a:off x="1626343" y="1132202"/>
          <a:ext cx="226049" cy="847685"/>
        </a:xfrm>
        <a:custGeom>
          <a:avLst/>
          <a:gdLst/>
          <a:ahLst/>
          <a:cxnLst/>
          <a:rect l="0" t="0" r="0" b="0"/>
          <a:pathLst>
            <a:path>
              <a:moveTo>
                <a:pt x="0" y="0"/>
              </a:moveTo>
              <a:lnTo>
                <a:pt x="0" y="847685"/>
              </a:lnTo>
              <a:lnTo>
                <a:pt x="226049" y="8476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36E7D7-553E-4285-B1D4-CE9E5942E33B}">
      <dsp:nvSpPr>
        <dsp:cNvPr id="0" name=""/>
        <dsp:cNvSpPr/>
      </dsp:nvSpPr>
      <dsp:spPr>
        <a:xfrm>
          <a:off x="1852392" y="1414764"/>
          <a:ext cx="1808395" cy="1130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zh-CN" altLang="en-US" sz="1800" b="1" kern="1200" dirty="0">
              <a:latin typeface="宋体" panose="02010600030101010101" pitchFamily="2" charset="-122"/>
              <a:ea typeface="宋体" panose="02010600030101010101" pitchFamily="2" charset="-122"/>
            </a:rPr>
            <a:t>（境内）自有资金</a:t>
          </a:r>
        </a:p>
      </dsp:txBody>
      <dsp:txXfrm>
        <a:off x="1885496" y="1447868"/>
        <a:ext cx="1742187" cy="1064039"/>
      </dsp:txXfrm>
    </dsp:sp>
    <dsp:sp modelId="{17ABADE4-7D12-4D99-9023-046C5AD279A0}">
      <dsp:nvSpPr>
        <dsp:cNvPr id="0" name=""/>
        <dsp:cNvSpPr/>
      </dsp:nvSpPr>
      <dsp:spPr>
        <a:xfrm>
          <a:off x="1626343" y="1132202"/>
          <a:ext cx="226049" cy="2260494"/>
        </a:xfrm>
        <a:custGeom>
          <a:avLst/>
          <a:gdLst/>
          <a:ahLst/>
          <a:cxnLst/>
          <a:rect l="0" t="0" r="0" b="0"/>
          <a:pathLst>
            <a:path>
              <a:moveTo>
                <a:pt x="0" y="0"/>
              </a:moveTo>
              <a:lnTo>
                <a:pt x="0" y="2260494"/>
              </a:lnTo>
              <a:lnTo>
                <a:pt x="226049" y="22604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77F6C-CC7F-4940-9063-44815CA622CB}">
      <dsp:nvSpPr>
        <dsp:cNvPr id="0" name=""/>
        <dsp:cNvSpPr/>
      </dsp:nvSpPr>
      <dsp:spPr>
        <a:xfrm>
          <a:off x="1852392" y="2827573"/>
          <a:ext cx="1808395" cy="1130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b="1" kern="1200" dirty="0">
              <a:latin typeface="宋体" panose="02010600030101010101" pitchFamily="2" charset="-122"/>
              <a:ea typeface="宋体" panose="02010600030101010101" pitchFamily="2" charset="-122"/>
            </a:rPr>
            <a:t>境内银行贷款</a:t>
          </a:r>
        </a:p>
      </dsp:txBody>
      <dsp:txXfrm>
        <a:off x="1885496" y="2860677"/>
        <a:ext cx="1742187" cy="1064039"/>
      </dsp:txXfrm>
    </dsp:sp>
    <dsp:sp modelId="{42D0D885-352B-4508-81F4-246E8E1B7788}">
      <dsp:nvSpPr>
        <dsp:cNvPr id="0" name=""/>
        <dsp:cNvSpPr/>
      </dsp:nvSpPr>
      <dsp:spPr>
        <a:xfrm>
          <a:off x="4225911" y="1955"/>
          <a:ext cx="2260494" cy="11302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zh-CN" altLang="en-US" sz="4000" kern="1200" dirty="0">
              <a:latin typeface="宋体" panose="02010600030101010101" pitchFamily="2" charset="-122"/>
              <a:ea typeface="宋体" panose="02010600030101010101" pitchFamily="2" charset="-122"/>
            </a:rPr>
            <a:t>境外出资</a:t>
          </a:r>
        </a:p>
      </dsp:txBody>
      <dsp:txXfrm>
        <a:off x="4259015" y="35059"/>
        <a:ext cx="2194286" cy="1064039"/>
      </dsp:txXfrm>
    </dsp:sp>
    <dsp:sp modelId="{43CBD6BD-5F40-46B3-939A-5DD9FFDE4562}">
      <dsp:nvSpPr>
        <dsp:cNvPr id="0" name=""/>
        <dsp:cNvSpPr/>
      </dsp:nvSpPr>
      <dsp:spPr>
        <a:xfrm>
          <a:off x="4451961" y="1132202"/>
          <a:ext cx="226049" cy="847685"/>
        </a:xfrm>
        <a:custGeom>
          <a:avLst/>
          <a:gdLst/>
          <a:ahLst/>
          <a:cxnLst/>
          <a:rect l="0" t="0" r="0" b="0"/>
          <a:pathLst>
            <a:path>
              <a:moveTo>
                <a:pt x="0" y="0"/>
              </a:moveTo>
              <a:lnTo>
                <a:pt x="0" y="847685"/>
              </a:lnTo>
              <a:lnTo>
                <a:pt x="226049" y="8476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8CCFB4-70A3-43CB-AED7-9FCEA1D451BE}">
      <dsp:nvSpPr>
        <dsp:cNvPr id="0" name=""/>
        <dsp:cNvSpPr/>
      </dsp:nvSpPr>
      <dsp:spPr>
        <a:xfrm>
          <a:off x="4678010" y="1414764"/>
          <a:ext cx="1808395" cy="1130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t" anchorCtr="0">
          <a:noAutofit/>
        </a:bodyPr>
        <a:lstStyle/>
        <a:p>
          <a:pPr lvl="0" algn="l" defTabSz="755650">
            <a:lnSpc>
              <a:spcPct val="90000"/>
            </a:lnSpc>
            <a:spcBef>
              <a:spcPct val="0"/>
            </a:spcBef>
            <a:spcAft>
              <a:spcPct val="35000"/>
            </a:spcAft>
          </a:pPr>
          <a:r>
            <a:rPr lang="zh-CN" altLang="en-US" sz="1700" b="1" kern="1200" dirty="0">
              <a:latin typeface="宋体" panose="02010600030101010101" pitchFamily="2" charset="-122"/>
              <a:ea typeface="宋体" panose="02010600030101010101" pitchFamily="2" charset="-122"/>
            </a:rPr>
            <a:t>境外融资</a:t>
          </a:r>
        </a:p>
        <a:p>
          <a:pPr marL="114300" lvl="1" indent="-114300" algn="l" defTabSz="577850">
            <a:lnSpc>
              <a:spcPct val="90000"/>
            </a:lnSpc>
            <a:spcBef>
              <a:spcPct val="0"/>
            </a:spcBef>
            <a:spcAft>
              <a:spcPct val="15000"/>
            </a:spcAft>
            <a:buChar char="••"/>
          </a:pPr>
          <a:r>
            <a:rPr lang="zh-CN" altLang="en-US" sz="1300" kern="1200" dirty="0">
              <a:latin typeface="宋体" panose="02010600030101010101" pitchFamily="2" charset="-122"/>
              <a:ea typeface="宋体" panose="02010600030101010101" pitchFamily="2" charset="-122"/>
            </a:rPr>
            <a:t>内保外贷</a:t>
          </a:r>
        </a:p>
        <a:p>
          <a:pPr marL="114300" lvl="1" indent="-114300" algn="l" defTabSz="577850">
            <a:lnSpc>
              <a:spcPct val="90000"/>
            </a:lnSpc>
            <a:spcBef>
              <a:spcPct val="0"/>
            </a:spcBef>
            <a:spcAft>
              <a:spcPct val="15000"/>
            </a:spcAft>
            <a:buChar char="••"/>
          </a:pPr>
          <a:r>
            <a:rPr lang="en-US" altLang="zh-CN" sz="1300" kern="1200" dirty="0">
              <a:latin typeface="宋体" panose="02010600030101010101" pitchFamily="2" charset="-122"/>
              <a:ea typeface="宋体" panose="02010600030101010101" pitchFamily="2" charset="-122"/>
            </a:rPr>
            <a:t>1</a:t>
          </a:r>
          <a:r>
            <a:rPr lang="zh-CN" altLang="en-US" sz="1300" kern="1200" dirty="0">
              <a:latin typeface="宋体" panose="02010600030101010101" pitchFamily="2" charset="-122"/>
              <a:ea typeface="宋体" panose="02010600030101010101" pitchFamily="2" charset="-122"/>
            </a:rPr>
            <a:t>年期以上境外资本市场融资</a:t>
          </a:r>
        </a:p>
      </dsp:txBody>
      <dsp:txXfrm>
        <a:off x="4711114" y="1447868"/>
        <a:ext cx="1742187" cy="1064039"/>
      </dsp:txXfrm>
    </dsp:sp>
    <dsp:sp modelId="{0324D76F-BBF4-4570-A956-9CBBAB3E7A59}">
      <dsp:nvSpPr>
        <dsp:cNvPr id="0" name=""/>
        <dsp:cNvSpPr/>
      </dsp:nvSpPr>
      <dsp:spPr>
        <a:xfrm>
          <a:off x="4451961" y="1132202"/>
          <a:ext cx="226049" cy="2260494"/>
        </a:xfrm>
        <a:custGeom>
          <a:avLst/>
          <a:gdLst/>
          <a:ahLst/>
          <a:cxnLst/>
          <a:rect l="0" t="0" r="0" b="0"/>
          <a:pathLst>
            <a:path>
              <a:moveTo>
                <a:pt x="0" y="0"/>
              </a:moveTo>
              <a:lnTo>
                <a:pt x="0" y="2260494"/>
              </a:lnTo>
              <a:lnTo>
                <a:pt x="226049" y="22604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44FDF9-2E3C-4B90-A713-52C8590D3DDF}">
      <dsp:nvSpPr>
        <dsp:cNvPr id="0" name=""/>
        <dsp:cNvSpPr/>
      </dsp:nvSpPr>
      <dsp:spPr>
        <a:xfrm>
          <a:off x="4678010" y="2827573"/>
          <a:ext cx="1808395" cy="113024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t" anchorCtr="0">
          <a:noAutofit/>
        </a:bodyPr>
        <a:lstStyle/>
        <a:p>
          <a:pPr lvl="0" algn="l" defTabSz="755650">
            <a:lnSpc>
              <a:spcPct val="90000"/>
            </a:lnSpc>
            <a:spcBef>
              <a:spcPct val="0"/>
            </a:spcBef>
            <a:spcAft>
              <a:spcPct val="35000"/>
            </a:spcAft>
          </a:pPr>
          <a:r>
            <a:rPr lang="zh-CN" altLang="en-US" sz="1700" b="1" kern="1200" dirty="0">
              <a:latin typeface="宋体" panose="02010600030101010101" pitchFamily="2" charset="-122"/>
              <a:ea typeface="宋体" panose="02010600030101010101" pitchFamily="2" charset="-122"/>
            </a:rPr>
            <a:t>其他</a:t>
          </a:r>
        </a:p>
        <a:p>
          <a:pPr marL="114300" lvl="1" indent="-114300" algn="l" defTabSz="577850">
            <a:lnSpc>
              <a:spcPct val="90000"/>
            </a:lnSpc>
            <a:spcBef>
              <a:spcPct val="0"/>
            </a:spcBef>
            <a:spcAft>
              <a:spcPct val="15000"/>
            </a:spcAft>
            <a:buChar char="••"/>
          </a:pPr>
          <a:r>
            <a:rPr lang="zh-CN" altLang="en-US" sz="1300" kern="1200" dirty="0">
              <a:latin typeface="宋体" panose="02010600030101010101" pitchFamily="2" charset="-122"/>
              <a:ea typeface="宋体" panose="02010600030101010101" pitchFamily="2" charset="-122"/>
            </a:rPr>
            <a:t>包括境外自有资金</a:t>
          </a:r>
        </a:p>
      </dsp:txBody>
      <dsp:txXfrm>
        <a:off x="4711114" y="2860677"/>
        <a:ext cx="1742187" cy="10640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true"/>
        </dgm:pt>
        <dgm:pt modelId="11">
          <dgm:prSet phldr="true"/>
        </dgm:pt>
        <dgm:pt modelId="12">
          <dgm:prSet phldr="true"/>
        </dgm:pt>
        <dgm:pt modelId="2">
          <dgm:prSet phldr="true"/>
        </dgm:pt>
        <dgm:pt modelId="21">
          <dgm:prSet phldr="true"/>
        </dgm:pt>
        <dgm:pt modelId="22">
          <dgm:prSet phldr="true"/>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rSet qsTypeId="urn:microsoft.com/office/officeart/2005/8/quickstyle/simple5"/>
        </dgm:pt>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true">
                <dgm:adjLst>
                  <dgm:adj idx="1" val="0.1"/>
                </dgm:adjLst>
              </dgm:shape>
              <dgm:presOf axis="self" ptType="node" cnt="1"/>
              <dgm:constrLst/>
              <dgm:ruleLst/>
            </dgm:layoutNode>
          </dgm:layoutNode>
          <dgm:layoutNode name="childShape">
            <dgm:alg type="hierChild">
              <dgm:param type="linDir" val="fromT"/>
              <dgm:param type="chAlign" val="l"/>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srcNode" val="rootConnector"/>
                        <dgm:param type="dim" val="1D"/>
                        <dgm:param type="endSty" val="noArr"/>
                        <dgm:param type="connRout" val="bend"/>
                        <dgm:param type="begPts" val="bCtr"/>
                        <dgm:param type="endPts" val="midL"/>
                      </dgm:alg>
                    </dgm:if>
                    <dgm:else name="Name16">
                      <dgm:alg type="conn">
                        <dgm:param type="srcNode" val="rootConnector"/>
                        <dgm:param type="dim" val="1D"/>
                        <dgm:param type="endSty" val="noArr"/>
                        <dgm:param type="connRout" val="bend"/>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true"/>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true"/>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true"/>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true"/>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true"/>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true"/>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tags" Target="../tags/tag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tags" Target="../tags/tag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tags" Target="../tags/tag10.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tags" Target="../tags/tag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cxnSp>
        <p:nvCxnSpPr>
          <p:cNvPr id="6" name="直接连接符 5"/>
          <p:cNvCxnSpPr/>
          <p:nvPr/>
        </p:nvCxnSpPr>
        <p:spPr>
          <a:xfrm flipH="true">
            <a:off x="0" y="2298700"/>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true" flipV="true">
            <a:off x="9605963" y="2298700"/>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4" descr="Picture1"/>
          <p:cNvPicPr>
            <a:picLocks noChangeAspect="true" noChangeArrowheads="true"/>
          </p:cNvPicPr>
          <p:nvPr/>
        </p:nvPicPr>
        <p:blipFill>
          <a:blip r:embed="rId2">
            <a:extLst>
              <a:ext uri="{28A0092B-C50C-407E-A947-70E740481C1C}">
                <a14:useLocalDpi xmlns:a14="http://schemas.microsoft.com/office/drawing/2010/main" val="false"/>
              </a:ext>
            </a:extLst>
          </a:blip>
          <a:srcRect/>
          <a:stretch>
            <a:fillRect/>
          </a:stretch>
        </p:blipFill>
        <p:spPr bwMode="auto">
          <a:xfrm>
            <a:off x="0" y="3409950"/>
            <a:ext cx="12193588"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标题 3"/>
          <p:cNvSpPr>
            <a:spLocks noGrp="true"/>
          </p:cNvSpPr>
          <p:nvPr>
            <p:ph type="ctrTitle"/>
          </p:nvPr>
        </p:nvSpPr>
        <p:spPr>
          <a:xfrm>
            <a:off x="2495600" y="1755458"/>
            <a:ext cx="7200800" cy="949878"/>
          </a:xfrm>
        </p:spPr>
        <p:txBody>
          <a:bodyPr>
            <a:normAutofit/>
          </a:bodyPr>
          <a:lstStyle>
            <a:lvl1pPr algn="ctr">
              <a:defRPr sz="4800" b="1">
                <a:solidFill>
                  <a:schemeClr val="accent5"/>
                </a:solidFill>
                <a:effectLst>
                  <a:outerShdw blurRad="38100" dist="38100" dir="2700000" algn="tl">
                    <a:srgbClr val="000000">
                      <a:alpha val="43137"/>
                    </a:srgbClr>
                  </a:outerShdw>
                </a:effectLst>
              </a:defRPr>
            </a:lvl1pPr>
          </a:lstStyle>
          <a:p>
            <a:r>
              <a:rPr lang="zh-CN" altLang="en-US" noProof="1" smtClean="0"/>
              <a:t>单击此处编辑母版标题样式</a:t>
            </a:r>
            <a:endParaRPr lang="zh-CN" altLang="en-US" noProof="1"/>
          </a:p>
        </p:txBody>
      </p:sp>
      <p:sp>
        <p:nvSpPr>
          <p:cNvPr id="5" name="副标题 4"/>
          <p:cNvSpPr>
            <a:spLocks noGrp="true"/>
          </p:cNvSpPr>
          <p:nvPr>
            <p:ph type="subTitle" idx="1"/>
          </p:nvPr>
        </p:nvSpPr>
        <p:spPr>
          <a:xfrm>
            <a:off x="2531160" y="2789808"/>
            <a:ext cx="7200800" cy="369332"/>
          </a:xfrm>
        </p:spPr>
        <p:txBody>
          <a:bodyPr/>
          <a:lstStyle>
            <a:lvl1pPr marL="0" indent="0" algn="ctr">
              <a:buNone/>
              <a:defRPr sz="20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9" name="日期占位符 3"/>
          <p:cNvSpPr>
            <a:spLocks noGrp="true"/>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10" name="页脚占位符 4"/>
          <p:cNvSpPr>
            <a:spLocks noGrp="true"/>
          </p:cNvSpPr>
          <p:nvPr>
            <p:ph type="ftr" sz="quarter" idx="11"/>
          </p:nvPr>
        </p:nvSpPr>
        <p:spPr/>
        <p:txBody>
          <a:bodyPr/>
          <a:lstStyle>
            <a:lvl1pPr>
              <a:defRPr/>
            </a:lvl1pPr>
          </a:lstStyle>
          <a:p>
            <a:endParaRPr lang="zh-CN" altLang="en-US"/>
          </a:p>
        </p:txBody>
      </p:sp>
      <p:sp>
        <p:nvSpPr>
          <p:cNvPr id="11" name="灯片编号占位符 5"/>
          <p:cNvSpPr>
            <a:spLocks noGrp="true"/>
          </p:cNvSpPr>
          <p:nvPr>
            <p:ph type="sldNum" sz="quarter" idx="12"/>
          </p:nvPr>
        </p:nvSpPr>
        <p:spPr/>
        <p:txBody>
          <a:bodyPr/>
          <a:lstStyle>
            <a:lvl1pPr>
              <a:defRPr smtClean="0"/>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4"/>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charset="-122"/>
            </a:endParaRPr>
          </a:p>
        </p:txBody>
      </p:sp>
      <p:sp>
        <p:nvSpPr>
          <p:cNvPr id="2" name="标题 1"/>
          <p:cNvSpPr>
            <a:spLocks noGrp="true"/>
          </p:cNvSpPr>
          <p:nvPr>
            <p:ph type="title"/>
          </p:nvPr>
        </p:nvSpPr>
        <p:spPr>
          <a:xfrm>
            <a:off x="839787" y="457200"/>
            <a:ext cx="4165200" cy="1600200"/>
          </a:xfrm>
        </p:spPr>
        <p:txBody>
          <a:bodyPr anchor="t">
            <a:normAutofit/>
          </a:bodyPr>
          <a:lstStyle>
            <a:lvl1pPr>
              <a:defRPr sz="3200">
                <a:solidFill>
                  <a:schemeClr val="accent1"/>
                </a:solidFill>
              </a:defRPr>
            </a:lvl1pPr>
          </a:lstStyle>
          <a:p>
            <a:r>
              <a:rPr lang="zh-CN" altLang="en-US" noProof="1"/>
              <a:t>单击此处编辑母版标题样式</a:t>
            </a:r>
            <a:endParaRPr lang="zh-CN" altLang="en-US" noProof="1"/>
          </a:p>
        </p:txBody>
      </p:sp>
      <p:sp>
        <p:nvSpPr>
          <p:cNvPr id="3" name="图片占位符 2"/>
          <p:cNvSpPr>
            <a:spLocks noGrp="true" noChangeAspect="true"/>
          </p:cNvSpPr>
          <p:nvPr>
            <p:ph type="pic" idx="1"/>
          </p:nvPr>
        </p:nvSpPr>
        <p:spPr>
          <a:xfrm>
            <a:off x="5184000" y="457200"/>
            <a:ext cx="6170400" cy="540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true"/>
          </p:cNvSpPr>
          <p:nvPr>
            <p:ph type="body" sz="half" idx="2"/>
          </p:nvPr>
        </p:nvSpPr>
        <p:spPr>
          <a:xfrm>
            <a:off x="839787" y="2057400"/>
            <a:ext cx="4165200" cy="3811588"/>
          </a:xfrm>
        </p:spPr>
        <p:txBody>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6" name="日期占位符 4"/>
          <p:cNvSpPr>
            <a:spLocks noGrp="true"/>
          </p:cNvSpPr>
          <p:nvPr>
            <p:ph type="dt" sz="half" idx="10"/>
          </p:nvPr>
        </p:nvSpPr>
        <p:spPr/>
        <p:txBody>
          <a:bodyPr/>
          <a:lstStyle>
            <a:lvl1pPr>
              <a:defRPr/>
            </a:lvl1pPr>
          </a:lstStyle>
          <a:p>
            <a:fld id="{9EFD9D74-47D9-4702-A33C-335B63B48DBF}" type="datetimeFigureOut">
              <a:rPr lang="zh-CN" altLang="en-US" smtClean="0"/>
            </a:fld>
            <a:endParaRPr lang="zh-CN" altLang="en-US" dirty="0"/>
          </a:p>
        </p:txBody>
      </p:sp>
      <p:sp>
        <p:nvSpPr>
          <p:cNvPr id="7" name="页脚占位符 5"/>
          <p:cNvSpPr>
            <a:spLocks noGrp="true"/>
          </p:cNvSpPr>
          <p:nvPr>
            <p:ph type="ftr" sz="quarter" idx="11"/>
          </p:nvPr>
        </p:nvSpPr>
        <p:spPr/>
        <p:txBody>
          <a:bodyPr/>
          <a:lstStyle>
            <a:lvl1pPr>
              <a:defRPr/>
            </a:lvl1pPr>
          </a:lstStyle>
          <a:p>
            <a:endParaRPr lang="zh-CN" altLang="en-US" dirty="0"/>
          </a:p>
        </p:txBody>
      </p:sp>
      <p:sp>
        <p:nvSpPr>
          <p:cNvPr id="8" name="灯片编号占位符 6"/>
          <p:cNvSpPr>
            <a:spLocks noGrp="true"/>
          </p:cNvSpPr>
          <p:nvPr>
            <p:ph type="sldNum" sz="quarter" idx="12"/>
          </p:nvPr>
        </p:nvSpPr>
        <p:spPr/>
        <p:txBody>
          <a:bodyPr/>
          <a:lstStyle>
            <a:lvl1pPr>
              <a:defRPr smtClean="0"/>
            </a:lvl1pPr>
          </a:lstStyle>
          <a:p>
            <a:fld id="{FABC47A4-756D-490B-A52F-7D9E2C9FC05F}"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4" name="矩形 6"/>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charset="-122"/>
            </a:endParaRPr>
          </a:p>
        </p:txBody>
      </p:sp>
      <p:sp>
        <p:nvSpPr>
          <p:cNvPr id="2" name="竖排标题 1"/>
          <p:cNvSpPr>
            <a:spLocks noGrp="true"/>
          </p:cNvSpPr>
          <p:nvPr>
            <p:ph type="title" orient="vert"/>
          </p:nvPr>
        </p:nvSpPr>
        <p:spPr>
          <a:xfrm>
            <a:off x="9824484" y="365125"/>
            <a:ext cx="1529316" cy="5811838"/>
          </a:xfrm>
        </p:spPr>
        <p:txBody>
          <a:bodyPr vert="eaVert">
            <a:normAutofit/>
          </a:bodyPr>
          <a:lstStyle>
            <a:lvl1pPr>
              <a:defRPr sz="3200">
                <a:solidFill>
                  <a:schemeClr val="accent1"/>
                </a:solidFill>
              </a:defRPr>
            </a:lvl1pPr>
          </a:lstStyle>
          <a:p>
            <a:r>
              <a:rPr lang="zh-CN" altLang="en-US" noProof="1"/>
              <a:t>单击此处编辑母版标题样式</a:t>
            </a:r>
            <a:endParaRPr lang="zh-CN" altLang="en-US" noProof="1"/>
          </a:p>
        </p:txBody>
      </p:sp>
      <p:sp>
        <p:nvSpPr>
          <p:cNvPr id="3" name="竖排文字占位符 2"/>
          <p:cNvSpPr>
            <a:spLocks noGrp="true"/>
          </p:cNvSpPr>
          <p:nvPr>
            <p:ph type="body" orient="vert" idx="1"/>
          </p:nvPr>
        </p:nvSpPr>
        <p:spPr>
          <a:xfrm>
            <a:off x="838200" y="365125"/>
            <a:ext cx="8879958" cy="5811838"/>
          </a:xfr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true"/>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6" name="页脚占位符 4"/>
          <p:cNvSpPr>
            <a:spLocks noGrp="true"/>
          </p:cNvSpPr>
          <p:nvPr>
            <p:ph type="ftr" sz="quarter" idx="11"/>
          </p:nvPr>
        </p:nvSpPr>
        <p:spPr/>
        <p:txBody>
          <a:bodyPr/>
          <a:lstStyle>
            <a:lvl1pPr>
              <a:defRPr/>
            </a:lvl1pPr>
          </a:lstStyle>
          <a:p>
            <a:endParaRPr lang="zh-CN" altLang="en-US"/>
          </a:p>
        </p:txBody>
      </p:sp>
      <p:sp>
        <p:nvSpPr>
          <p:cNvPr id="7" name="灯片编号占位符 5"/>
          <p:cNvSpPr>
            <a:spLocks noGrp="true"/>
          </p:cNvSpPr>
          <p:nvPr>
            <p:ph type="sldNum" sz="quarter" idx="12"/>
          </p:nvPr>
        </p:nvSpPr>
        <p:spPr/>
        <p:txBody>
          <a:bodyPr/>
          <a:lstStyle>
            <a:lvl1pPr>
              <a:defRPr smtClean="0"/>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sp>
        <p:nvSpPr>
          <p:cNvPr id="3" name="矩形 2"/>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charset="-122"/>
            </a:endParaRPr>
          </a:p>
        </p:txBody>
      </p:sp>
      <p:sp>
        <p:nvSpPr>
          <p:cNvPr id="7" name="内容占位符 6"/>
          <p:cNvSpPr>
            <a:spLocks noGrp="true"/>
          </p:cNvSpPr>
          <p:nvPr>
            <p:ph sz="quarter" idx="13"/>
          </p:nvPr>
        </p:nvSpPr>
        <p:spPr>
          <a:xfrm>
            <a:off x="838200" y="551543"/>
            <a:ext cx="10515600" cy="5558971"/>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2"/>
          <p:cNvSpPr>
            <a:spLocks noGrp="true"/>
          </p:cNvSpPr>
          <p:nvPr>
            <p:ph type="dt" sz="half" idx="14"/>
          </p:nvPr>
        </p:nvSpPr>
        <p:spPr/>
        <p:txBody>
          <a:bodyPr/>
          <a:lstStyle>
            <a:lvl1pPr>
              <a:defRPr/>
            </a:lvl1pPr>
          </a:lstStyle>
          <a:p>
            <a:pPr>
              <a:defRPr/>
            </a:pPr>
            <a:endParaRPr lang="zh-CN" altLang="en-US"/>
          </a:p>
        </p:txBody>
      </p:sp>
      <p:sp>
        <p:nvSpPr>
          <p:cNvPr id="5" name="页脚占位符 3"/>
          <p:cNvSpPr>
            <a:spLocks noGrp="true"/>
          </p:cNvSpPr>
          <p:nvPr>
            <p:ph type="ftr" sz="quarter" idx="15"/>
          </p:nvPr>
        </p:nvSpPr>
        <p:spPr/>
        <p:txBody>
          <a:bodyPr/>
          <a:lstStyle>
            <a:lvl1pPr>
              <a:defRPr/>
            </a:lvl1pPr>
          </a:lstStyle>
          <a:p>
            <a:pPr>
              <a:defRPr/>
            </a:pPr>
            <a:endParaRPr lang="zh-CN" altLang="en-US"/>
          </a:p>
        </p:txBody>
      </p:sp>
      <p:sp>
        <p:nvSpPr>
          <p:cNvPr id="6" name="灯片编号占位符 4"/>
          <p:cNvSpPr>
            <a:spLocks noGrp="true"/>
          </p:cNvSpPr>
          <p:nvPr>
            <p:ph type="sldNum" sz="quarter" idx="16"/>
          </p:nvPr>
        </p:nvSpPr>
        <p:spPr/>
        <p:txBody>
          <a:bodyPr/>
          <a:lstStyle>
            <a:lvl1pPr>
              <a:defRPr smtClean="0"/>
            </a:lvl1pPr>
          </a:lstStyle>
          <a:p>
            <a:pPr>
              <a:defRPr/>
            </a:pPr>
            <a:fld id="{3E721D1B-C01E-45AF-9DD9-BA16BDAEAF0C}" type="slidenum">
              <a:rPr lang="zh-CN" altLang="en-US"/>
            </a:fld>
            <a:endParaRPr lang="zh-CN" altLang="en-US"/>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true"/>
          </p:cNvSpPr>
          <p:nvPr>
            <p:ph type="title"/>
          </p:nvPr>
        </p:nvSpPr>
        <p:spPr>
          <a:xfrm>
            <a:off x="402167" y="228600"/>
            <a:ext cx="11387667" cy="1143000"/>
          </a:xfrm>
        </p:spPr>
        <p:txBody>
          <a:bodyPr/>
          <a:lstStyle/>
          <a:p>
            <a:r>
              <a:rPr lang="zh-CN" altLang="en-US" smtClean="0"/>
              <a:t>单击此处编辑母版标题样式</a:t>
            </a:r>
            <a:endParaRPr lang="zh-CN" altLang="en-US"/>
          </a:p>
        </p:txBody>
      </p:sp>
      <p:sp>
        <p:nvSpPr>
          <p:cNvPr id="3" name="表格占位符 2"/>
          <p:cNvSpPr>
            <a:spLocks noGrp="true"/>
          </p:cNvSpPr>
          <p:nvPr>
            <p:ph type="tbl" idx="1"/>
          </p:nvPr>
        </p:nvSpPr>
        <p:spPr>
          <a:xfrm>
            <a:off x="406400" y="1600200"/>
            <a:ext cx="11387667" cy="4498975"/>
          </a:xfrm>
        </p:spPr>
        <p:txBody>
          <a:bodyPr/>
          <a:lstStyle/>
          <a:p>
            <a:pPr lvl="0"/>
            <a:endParaRPr lang="zh-CN" altLang="en-US" noProof="0" smtClean="0"/>
          </a:p>
        </p:txBody>
      </p:sp>
      <p:sp>
        <p:nvSpPr>
          <p:cNvPr id="4" name="Rectangle 15"/>
          <p:cNvSpPr>
            <a:spLocks noGrp="true" noChangeArrowheads="true"/>
          </p:cNvSpPr>
          <p:nvPr>
            <p:ph type="dt" sz="half" idx="10"/>
          </p:nvPr>
        </p:nvSpPr>
        <p:spPr/>
        <p:txBody>
          <a:bodyPr/>
          <a:lstStyle>
            <a:lvl1pPr>
              <a:defRPr/>
            </a:lvl1pPr>
          </a:lstStyle>
          <a:p>
            <a:pPr>
              <a:defRPr/>
            </a:pPr>
            <a:endParaRPr lang="en-US" altLang="zh-CN"/>
          </a:p>
        </p:txBody>
      </p:sp>
      <p:sp>
        <p:nvSpPr>
          <p:cNvPr id="5" name="Rectangle 16"/>
          <p:cNvSpPr>
            <a:spLocks noGrp="true" noChangeArrowheads="true"/>
          </p:cNvSpPr>
          <p:nvPr>
            <p:ph type="ftr" sz="quarter" idx="11"/>
          </p:nvPr>
        </p:nvSpPr>
        <p:spPr/>
        <p:txBody>
          <a:bodyPr/>
          <a:lstStyle>
            <a:lvl1pPr>
              <a:defRPr/>
            </a:lvl1pPr>
          </a:lstStyle>
          <a:p>
            <a:pPr>
              <a:defRPr/>
            </a:pPr>
            <a:endParaRPr lang="en-US" altLang="zh-CN"/>
          </a:p>
        </p:txBody>
      </p:sp>
      <p:sp>
        <p:nvSpPr>
          <p:cNvPr id="6" name="Rectangle 17"/>
          <p:cNvSpPr>
            <a:spLocks noGrp="true" noChangeArrowheads="true"/>
          </p:cNvSpPr>
          <p:nvPr>
            <p:ph type="sldNum" sz="quarter" idx="12"/>
          </p:nvPr>
        </p:nvSpPr>
        <p:spPr/>
        <p:txBody>
          <a:bodyPr/>
          <a:lstStyle>
            <a:lvl1pPr>
              <a:defRPr/>
            </a:lvl1pPr>
          </a:lstStyle>
          <a:p>
            <a:pPr>
              <a:defRPr/>
            </a:pPr>
            <a:fld id="{A9EC38CB-1008-4B8D-B6E8-4D361CBA2B16}" type="slidenum">
              <a:rPr lang="en-US" altLang="zh-CN"/>
            </a:fld>
            <a:endParaRPr lang="en-US" altLang="zh-CN"/>
          </a:p>
        </p:txBody>
      </p:sp>
    </p:spTree>
  </p:cSld>
  <p:clrMapOvr>
    <a:masterClrMapping/>
  </p:clrMapOvr>
  <p:transition spd="med">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矩形 6"/>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charset="-122"/>
            </a:endParaRPr>
          </a:p>
        </p:txBody>
      </p:sp>
      <p:sp>
        <p:nvSpPr>
          <p:cNvPr id="3" name="内容占位符 2"/>
          <p:cNvSpPr>
            <a:spLocks noGrp="true"/>
          </p:cNvSpPr>
          <p:nvPr>
            <p:ph idx="1"/>
          </p:nvPr>
        </p:nvSpPr>
        <p:spPr>
          <a:xfrm>
            <a:off x="838200" y="1397000"/>
            <a:ext cx="10515600" cy="4678045"/>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8"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5" name="日期占位符 3"/>
          <p:cNvSpPr>
            <a:spLocks noGrp="true"/>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6" name="页脚占位符 4"/>
          <p:cNvSpPr>
            <a:spLocks noGrp="true"/>
          </p:cNvSpPr>
          <p:nvPr>
            <p:ph type="ftr" sz="quarter" idx="11"/>
          </p:nvPr>
        </p:nvSpPr>
        <p:spPr/>
        <p:txBody>
          <a:bodyPr/>
          <a:lstStyle>
            <a:lvl1pPr>
              <a:defRPr/>
            </a:lvl1pPr>
          </a:lstStyle>
          <a:p>
            <a:endParaRPr lang="zh-CN" altLang="en-US"/>
          </a:p>
        </p:txBody>
      </p:sp>
      <p:sp>
        <p:nvSpPr>
          <p:cNvPr id="7" name="灯片编号占位符 5"/>
          <p:cNvSpPr>
            <a:spLocks noGrp="true"/>
          </p:cNvSpPr>
          <p:nvPr>
            <p:ph type="sldNum" sz="quarter" idx="12"/>
          </p:nvPr>
        </p:nvSpPr>
        <p:spPr/>
        <p:txBody>
          <a:bodyPr/>
          <a:lstStyle>
            <a:lvl1pPr>
              <a:defRPr smtClean="0"/>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标题和文字">
    <p:spTree>
      <p:nvGrpSpPr>
        <p:cNvPr id="1" name=""/>
        <p:cNvGrpSpPr/>
        <p:nvPr/>
      </p:nvGrpSpPr>
      <p:grpSpPr>
        <a:xfrm>
          <a:off x="0" y="0"/>
          <a:ext cx="0" cy="0"/>
          <a:chOff x="0" y="0"/>
          <a:chExt cx="0" cy="0"/>
        </a:xfrm>
      </p:grpSpPr>
      <p:sp>
        <p:nvSpPr>
          <p:cNvPr id="7" name="矩形 7"/>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charset="-122"/>
            </a:endParaRPr>
          </a:p>
        </p:txBody>
      </p:sp>
      <p:sp>
        <p:nvSpPr>
          <p:cNvPr id="19" name="文本占位符 18"/>
          <p:cNvSpPr>
            <a:spLocks noGrp="true"/>
          </p:cNvSpPr>
          <p:nvPr>
            <p:ph type="body" sz="quarter" idx="13"/>
          </p:nvPr>
        </p:nvSpPr>
        <p:spPr>
          <a:xfrm>
            <a:off x="1844675" y="2227263"/>
            <a:ext cx="8502650" cy="1404937"/>
          </a:xfrm>
        </p:spPr>
        <p:txBody>
          <a:bodyPr/>
          <a:lstStyle>
            <a:lvl1pPr marL="0" indent="0">
              <a:buNone/>
              <a:defRPr sz="1400">
                <a:solidFill>
                  <a:schemeClr val="accent5">
                    <a:lumMod val="75000"/>
                  </a:schemeClr>
                </a:solidFill>
              </a:defRPr>
            </a:lvl1pPr>
          </a:lstStyle>
          <a:p>
            <a:pPr lvl="0"/>
            <a:endParaRPr lang="zh-CN" altLang="en-US" noProof="1"/>
          </a:p>
        </p:txBody>
      </p:sp>
      <p:sp>
        <p:nvSpPr>
          <p:cNvPr id="20" name="文本占位符 18"/>
          <p:cNvSpPr>
            <a:spLocks noGrp="true"/>
          </p:cNvSpPr>
          <p:nvPr>
            <p:ph type="body" sz="quarter" idx="14"/>
          </p:nvPr>
        </p:nvSpPr>
        <p:spPr>
          <a:xfrm>
            <a:off x="1844040" y="3963670"/>
            <a:ext cx="8502650" cy="1404937"/>
          </a:xfrm>
        </p:spPr>
        <p:txBody>
          <a:bodyPr/>
          <a:lstStyle>
            <a:lvl1pPr marL="0" indent="0">
              <a:buNone/>
              <a:defRPr sz="1400">
                <a:solidFill>
                  <a:schemeClr val="accent5">
                    <a:lumMod val="75000"/>
                  </a:schemeClr>
                </a:solidFill>
              </a:defRPr>
            </a:lvl1pPr>
          </a:lstStyle>
          <a:p>
            <a:pPr lvl="0"/>
            <a:endParaRPr lang="zh-CN" altLang="en-US" noProof="1"/>
          </a:p>
        </p:txBody>
      </p:sp>
      <p:sp>
        <p:nvSpPr>
          <p:cNvPr id="22" name="竖排文字占位符 21"/>
          <p:cNvSpPr>
            <a:spLocks noGrp="true"/>
          </p:cNvSpPr>
          <p:nvPr>
            <p:ph type="body" orient="vert" sz="quarter" idx="15"/>
          </p:nvPr>
        </p:nvSpPr>
        <p:spPr>
          <a:xfrm>
            <a:off x="270933" y="1603850"/>
            <a:ext cx="581555" cy="3551237"/>
          </a:xfrm>
        </p:spPr>
        <p:txBody>
          <a:bodyPr vert="eaVert"/>
          <a:lstStyle>
            <a:lvl1pPr marL="0" indent="0" algn="l">
              <a:buFontTx/>
              <a:buNone/>
              <a:defRPr sz="1100">
                <a:solidFill>
                  <a:schemeClr val="tx1">
                    <a:lumMod val="65000"/>
                    <a:lumOff val="35000"/>
                  </a:schemeClr>
                </a:solidFill>
              </a:defRPr>
            </a:lvl1pPr>
          </a:lstStyle>
          <a:p>
            <a:pPr lvl="0"/>
            <a:endParaRPr lang="zh-CN" altLang="en-US" noProof="1"/>
          </a:p>
        </p:txBody>
      </p:sp>
      <p:sp>
        <p:nvSpPr>
          <p:cNvPr id="24" name="文本占位符 23"/>
          <p:cNvSpPr>
            <a:spLocks noGrp="true"/>
          </p:cNvSpPr>
          <p:nvPr>
            <p:ph type="body" sz="quarter" idx="16"/>
          </p:nvPr>
        </p:nvSpPr>
        <p:spPr>
          <a:xfrm>
            <a:off x="3929063" y="1270000"/>
            <a:ext cx="4333875" cy="652463"/>
          </a:xfrm>
        </p:spPr>
        <p:txBody>
          <a:bodyPr/>
          <a:lstStyle>
            <a:lvl1pPr marL="0" indent="0" algn="ctr">
              <a:buNone/>
              <a:defRPr sz="1800" b="1">
                <a:solidFill>
                  <a:schemeClr val="accent5">
                    <a:lumMod val="75000"/>
                  </a:schemeClr>
                </a:solidFill>
              </a:defRPr>
            </a:lvl1pPr>
          </a:lstStyle>
          <a:p>
            <a:pPr lvl="0"/>
            <a:r>
              <a:rPr lang="zh-CN" altLang="en-US" noProof="1" smtClean="0"/>
              <a:t>单击此处编辑母版文本样式</a:t>
            </a:r>
            <a:endParaRPr lang="zh-CN" altLang="en-US" noProof="1" smtClean="0"/>
          </a:p>
        </p:txBody>
      </p:sp>
      <p:sp>
        <p:nvSpPr>
          <p:cNvPr id="8"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9" name="日期占位符 3"/>
          <p:cNvSpPr>
            <a:spLocks noGrp="true"/>
          </p:cNvSpPr>
          <p:nvPr>
            <p:ph type="dt" sz="half" idx="17"/>
          </p:nvPr>
        </p:nvSpPr>
        <p:spPr/>
        <p:txBody>
          <a:bodyPr/>
          <a:lstStyle>
            <a:lvl1pPr>
              <a:defRPr/>
            </a:lvl1pPr>
          </a:lstStyle>
          <a:p>
            <a:pPr>
              <a:defRPr/>
            </a:pPr>
            <a:endParaRPr lang="zh-CN" altLang="en-US"/>
          </a:p>
        </p:txBody>
      </p:sp>
      <p:sp>
        <p:nvSpPr>
          <p:cNvPr id="10" name="页脚占位符 4"/>
          <p:cNvSpPr>
            <a:spLocks noGrp="true"/>
          </p:cNvSpPr>
          <p:nvPr>
            <p:ph type="ftr" sz="quarter" idx="18"/>
          </p:nvPr>
        </p:nvSpPr>
        <p:spPr/>
        <p:txBody>
          <a:bodyPr/>
          <a:lstStyle>
            <a:lvl1pPr>
              <a:defRPr/>
            </a:lvl1pPr>
          </a:lstStyle>
          <a:p>
            <a:pPr>
              <a:defRPr/>
            </a:pPr>
            <a:endParaRPr lang="zh-CN" altLang="en-US"/>
          </a:p>
        </p:txBody>
      </p:sp>
      <p:sp>
        <p:nvSpPr>
          <p:cNvPr id="11" name="灯片编号占位符 5"/>
          <p:cNvSpPr>
            <a:spLocks noGrp="true"/>
          </p:cNvSpPr>
          <p:nvPr>
            <p:ph type="sldNum" sz="quarter" idx="19"/>
          </p:nvPr>
        </p:nvSpPr>
        <p:spPr/>
        <p:txBody>
          <a:bodyPr/>
          <a:lstStyle>
            <a:lvl1pPr>
              <a:defRPr smtClean="0"/>
            </a:lvl1pPr>
          </a:lstStyle>
          <a:p>
            <a:pPr>
              <a:defRPr/>
            </a:pPr>
            <a:fld id="{D20E9781-E15C-43AC-BDB3-CAB1426DC6CA}" type="slidenum">
              <a:rPr lang="zh-CN" altLang="en-US"/>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p:nvSpPr>
        <p:spPr>
          <a:xfrm>
            <a:off x="3038475" y="2284413"/>
            <a:ext cx="6115050" cy="766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pic>
        <p:nvPicPr>
          <p:cNvPr id="5" name="图片 3"/>
          <p:cNvPicPr>
            <a:picLocks noChangeAspect="true" noChangeArrowheads="true"/>
          </p:cNvPicPr>
          <p:nvPr/>
        </p:nvPicPr>
        <p:blipFill>
          <a:blip r:embed="rId2">
            <a:extLst>
              <a:ext uri="{28A0092B-C50C-407E-A947-70E740481C1C}">
                <a14:useLocalDpi xmlns:a14="http://schemas.microsoft.com/office/drawing/2010/main" val="false"/>
              </a:ext>
            </a:extLst>
          </a:blip>
          <a:srcRect/>
          <a:stretch>
            <a:fillRect/>
          </a:stretch>
        </p:blipFill>
        <p:spPr bwMode="auto">
          <a:xfrm>
            <a:off x="242888" y="11113"/>
            <a:ext cx="117062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true"/>
          </p:cNvSpPr>
          <p:nvPr>
            <p:ph type="title"/>
          </p:nvPr>
        </p:nvSpPr>
        <p:spPr>
          <a:xfrm>
            <a:off x="831850" y="3373606"/>
            <a:ext cx="10515600" cy="1061467"/>
          </a:xfrm>
        </p:spPr>
        <p:txBody>
          <a:bodyPr>
            <a:normAutofit/>
          </a:bodyPr>
          <a:lstStyle>
            <a:lvl1pPr algn="ctr">
              <a:defRPr sz="4800" b="1">
                <a:effectLst>
                  <a:outerShdw blurRad="38100" dist="38100" dir="2700000" algn="tl">
                    <a:srgbClr val="000000">
                      <a:alpha val="43137"/>
                    </a:srgbClr>
                  </a:outerShdw>
                </a:effectLst>
              </a:defRPr>
            </a:lvl1pPr>
          </a:lstStyle>
          <a:p>
            <a:r>
              <a:rPr lang="zh-CN" altLang="en-US" noProof="1" smtClean="0"/>
              <a:t>单击此处编辑母版标题样式</a:t>
            </a:r>
            <a:endParaRPr lang="zh-CN" altLang="en-US" noProof="1"/>
          </a:p>
        </p:txBody>
      </p:sp>
      <p:sp>
        <p:nvSpPr>
          <p:cNvPr id="3" name="文本占位符 2"/>
          <p:cNvSpPr>
            <a:spLocks noGrp="true"/>
          </p:cNvSpPr>
          <p:nvPr>
            <p:ph type="body" idx="1"/>
          </p:nvPr>
        </p:nvSpPr>
        <p:spPr>
          <a:xfrm>
            <a:off x="2207568" y="4527773"/>
            <a:ext cx="7776864" cy="1061467"/>
          </a:xfrm>
        </p:spPr>
        <p:txBody>
          <a:bodyPr/>
          <a:lstStyle>
            <a:lvl1pPr marL="0" indent="0" algn="ctr">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6" name="日期占位符 3"/>
          <p:cNvSpPr>
            <a:spLocks noGrp="true"/>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7" name="页脚占位符 4"/>
          <p:cNvSpPr>
            <a:spLocks noGrp="true"/>
          </p:cNvSpPr>
          <p:nvPr>
            <p:ph type="ftr" sz="quarter" idx="11"/>
          </p:nvPr>
        </p:nvSpPr>
        <p:spPr/>
        <p:txBody>
          <a:bodyPr/>
          <a:lstStyle>
            <a:lvl1pPr>
              <a:defRPr/>
            </a:lvl1pPr>
          </a:lstStyle>
          <a:p>
            <a:endParaRPr lang="zh-CN" altLang="en-US"/>
          </a:p>
        </p:txBody>
      </p:sp>
      <p:sp>
        <p:nvSpPr>
          <p:cNvPr id="8" name="灯片编号占位符 5"/>
          <p:cNvSpPr>
            <a:spLocks noGrp="true"/>
          </p:cNvSpPr>
          <p:nvPr>
            <p:ph type="sldNum" sz="quarter" idx="12"/>
          </p:nvPr>
        </p:nvSpPr>
        <p:spPr/>
        <p:txBody>
          <a:bodyPr/>
          <a:lstStyle>
            <a:lvl1pPr>
              <a:defRPr smtClean="0"/>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两栏内容">
    <p:spTree>
      <p:nvGrpSpPr>
        <p:cNvPr id="1" name=""/>
        <p:cNvGrpSpPr/>
        <p:nvPr/>
      </p:nvGrpSpPr>
      <p:grpSpPr>
        <a:xfrm>
          <a:off x="0" y="0"/>
          <a:ext cx="0" cy="0"/>
          <a:chOff x="0" y="0"/>
          <a:chExt cx="0" cy="0"/>
        </a:xfrm>
      </p:grpSpPr>
      <p:sp>
        <p:nvSpPr>
          <p:cNvPr id="5" name="矩形 4"/>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charset="-122"/>
            </a:endParaRPr>
          </a:p>
        </p:txBody>
      </p:sp>
      <p:sp>
        <p:nvSpPr>
          <p:cNvPr id="3" name="内容占位符 2"/>
          <p:cNvSpPr>
            <a:spLocks noGrp="true"/>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true"/>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2"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6" name="日期占位符 4"/>
          <p:cNvSpPr>
            <a:spLocks noGrp="true"/>
          </p:cNvSpPr>
          <p:nvPr>
            <p:ph type="dt" sz="half" idx="10"/>
          </p:nvPr>
        </p:nvSpPr>
        <p:spPr/>
        <p:txBody>
          <a:bodyPr/>
          <a:lstStyle>
            <a:lvl1pPr>
              <a:defRPr/>
            </a:lvl1pPr>
          </a:lstStyle>
          <a:p>
            <a:pPr lvl="0" eaLnBrk="1" hangingPunct="1"/>
            <a:endParaRPr lang="zh-CN" altLang="en-US" dirty="0">
              <a:latin typeface="DejaVu Sans" panose="020B0603030804020204" charset="2"/>
            </a:endParaRPr>
          </a:p>
        </p:txBody>
      </p:sp>
      <p:sp>
        <p:nvSpPr>
          <p:cNvPr id="7" name="页脚占位符 5"/>
          <p:cNvSpPr>
            <a:spLocks noGrp="true"/>
          </p:cNvSpPr>
          <p:nvPr>
            <p:ph type="ftr" sz="quarter" idx="11"/>
          </p:nvPr>
        </p:nvSpPr>
        <p:spPr/>
        <p:txBody>
          <a:bodyPr/>
          <a:lstStyle>
            <a:lvl1pPr>
              <a:defRPr/>
            </a:lvl1pPr>
          </a:lstStyle>
          <a:p>
            <a:pPr lvl="0" eaLnBrk="1" hangingPunct="1"/>
            <a:endParaRPr lang="zh-CN" altLang="en-US" dirty="0">
              <a:latin typeface="DejaVu Sans" panose="020B0603030804020204" charset="2"/>
            </a:endParaRPr>
          </a:p>
        </p:txBody>
      </p:sp>
      <p:sp>
        <p:nvSpPr>
          <p:cNvPr id="8" name="灯片编号占位符 6"/>
          <p:cNvSpPr>
            <a:spLocks noGrp="true"/>
          </p:cNvSpPr>
          <p:nvPr>
            <p:ph type="sldNum" sz="quarter" idx="12"/>
          </p:nvPr>
        </p:nvSpPr>
        <p:spPr/>
        <p:txBody>
          <a:bodyPr/>
          <a:lstStyle>
            <a:lvl1pPr>
              <a:defRPr smtClean="0"/>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图表和文字">
    <p:spTree>
      <p:nvGrpSpPr>
        <p:cNvPr id="1" name=""/>
        <p:cNvGrpSpPr/>
        <p:nvPr/>
      </p:nvGrpSpPr>
      <p:grpSpPr>
        <a:xfrm>
          <a:off x="0" y="0"/>
          <a:ext cx="0" cy="0"/>
          <a:chOff x="0" y="0"/>
          <a:chExt cx="0" cy="0"/>
        </a:xfrm>
      </p:grpSpPr>
      <p:sp>
        <p:nvSpPr>
          <p:cNvPr id="9" name="矩形 6"/>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charset="-122"/>
            </a:endParaRPr>
          </a:p>
        </p:txBody>
      </p:sp>
      <p:sp>
        <p:nvSpPr>
          <p:cNvPr id="10" name="直接连接符 2"/>
          <p:cNvSpPr>
            <a:spLocks noChangeShapeType="true"/>
          </p:cNvSpPr>
          <p:nvPr>
            <p:custDataLst>
              <p:tags r:id="rId3"/>
            </p:custDataLst>
          </p:nvPr>
        </p:nvSpPr>
        <p:spPr bwMode="auto">
          <a:xfrm>
            <a:off x="1692275" y="3868738"/>
            <a:ext cx="6432550" cy="1587"/>
          </a:xfrm>
          <a:prstGeom prst="line">
            <a:avLst/>
          </a:prstGeom>
          <a:noFill/>
          <a:ln w="6350" cap="flat" cmpd="sng">
            <a:solidFill>
              <a:schemeClr val="accent6"/>
            </a:solidFill>
            <a:bevel/>
          </a:ln>
          <a:extLst>
            <a:ext uri="{909E8E84-426E-40DD-AFC4-6F175D3DCCD1}">
              <a14:hiddenFill xmlns:a14="http://schemas.microsoft.com/office/drawing/2010/main">
                <a:noFill/>
              </a14:hiddenFill>
            </a:ext>
          </a:extLst>
        </p:spPr>
        <p:txBody>
          <a:bodyPr/>
          <a:lstStyle/>
          <a:p>
            <a:pPr fontAlgn="auto">
              <a:buFontTx/>
              <a:buNone/>
              <a:defRPr/>
            </a:pPr>
            <a:endParaRPr lang="zh-CN" altLang="en-US" noProof="1"/>
          </a:p>
        </p:txBody>
      </p:sp>
      <p:sp>
        <p:nvSpPr>
          <p:cNvPr id="14" name="图表占位符 13"/>
          <p:cNvSpPr>
            <a:spLocks noGrp="true"/>
          </p:cNvSpPr>
          <p:nvPr>
            <p:ph type="chart" sz="quarter" idx="13"/>
          </p:nvPr>
        </p:nvSpPr>
        <p:spPr>
          <a:xfrm>
            <a:off x="1692275" y="1498124"/>
            <a:ext cx="6537325" cy="2255838"/>
          </a:xfrm>
        </p:spPr>
        <p:txBody>
          <a:bodyPr rtlCol="0">
            <a:normAutofit/>
          </a:bodyPr>
          <a:lstStyle/>
          <a:p>
            <a:pPr lvl="0"/>
            <a:endParaRPr lang="zh-CN" altLang="en-US" noProof="1"/>
          </a:p>
        </p:txBody>
      </p:sp>
      <p:sp>
        <p:nvSpPr>
          <p:cNvPr id="15" name="图表占位符 13"/>
          <p:cNvSpPr>
            <a:spLocks noGrp="true"/>
          </p:cNvSpPr>
          <p:nvPr>
            <p:ph type="chart" sz="quarter" idx="14"/>
          </p:nvPr>
        </p:nvSpPr>
        <p:spPr>
          <a:xfrm>
            <a:off x="1692275" y="3983831"/>
            <a:ext cx="6537325" cy="2255838"/>
          </a:xfrm>
        </p:spPr>
        <p:txBody>
          <a:bodyPr rtlCol="0">
            <a:normAutofit/>
          </a:bodyPr>
          <a:lstStyle/>
          <a:p>
            <a:pPr lvl="0"/>
            <a:endParaRPr lang="zh-CN" altLang="en-US" noProof="1"/>
          </a:p>
        </p:txBody>
      </p:sp>
      <p:sp>
        <p:nvSpPr>
          <p:cNvPr id="17" name="文本占位符 16"/>
          <p:cNvSpPr>
            <a:spLocks noGrp="true"/>
          </p:cNvSpPr>
          <p:nvPr>
            <p:ph type="body" sz="quarter" idx="15"/>
          </p:nvPr>
        </p:nvSpPr>
        <p:spPr>
          <a:xfrm>
            <a:off x="8329930" y="1604009"/>
            <a:ext cx="3108325" cy="461963"/>
          </a:xfrm>
          <a:solidFill>
            <a:schemeClr val="accent2"/>
          </a:solidFill>
        </p:spPr>
        <p:txBody>
          <a:bodyPr/>
          <a:lstStyle>
            <a:lvl1pPr marL="0" indent="0" algn="ctr">
              <a:buNone/>
              <a:defRPr sz="2000">
                <a:solidFill>
                  <a:schemeClr val="bg1"/>
                </a:solidFill>
              </a:defRPr>
            </a:lvl1pPr>
          </a:lstStyle>
          <a:p>
            <a:pPr lvl="0"/>
            <a:endParaRPr lang="zh-CN" altLang="en-US" noProof="1"/>
          </a:p>
        </p:txBody>
      </p:sp>
      <p:sp>
        <p:nvSpPr>
          <p:cNvPr id="18" name="文本占位符 16"/>
          <p:cNvSpPr>
            <a:spLocks noGrp="true"/>
          </p:cNvSpPr>
          <p:nvPr>
            <p:ph type="body" sz="quarter" idx="16"/>
          </p:nvPr>
        </p:nvSpPr>
        <p:spPr>
          <a:xfrm>
            <a:off x="8329930" y="3953509"/>
            <a:ext cx="3108325" cy="461963"/>
          </a:xfrm>
          <a:solidFill>
            <a:schemeClr val="accent6"/>
          </a:solidFill>
        </p:spPr>
        <p:txBody>
          <a:bodyPr/>
          <a:lstStyle>
            <a:lvl1pPr marL="0" indent="0" algn="ctr">
              <a:buNone/>
              <a:defRPr sz="2000">
                <a:solidFill>
                  <a:schemeClr val="bg1"/>
                </a:solidFill>
              </a:defRPr>
            </a:lvl1pPr>
          </a:lstStyle>
          <a:p>
            <a:pPr lvl="0"/>
            <a:endParaRPr lang="zh-CN" altLang="en-US" noProof="1"/>
          </a:p>
        </p:txBody>
      </p:sp>
      <p:sp>
        <p:nvSpPr>
          <p:cNvPr id="20" name="文本占位符 19"/>
          <p:cNvSpPr>
            <a:spLocks noGrp="true"/>
          </p:cNvSpPr>
          <p:nvPr>
            <p:ph type="body" sz="quarter" idx="17"/>
          </p:nvPr>
        </p:nvSpPr>
        <p:spPr>
          <a:xfrm>
            <a:off x="8329613" y="2141538"/>
            <a:ext cx="3108325" cy="1612900"/>
          </a:xfrm>
        </p:spPr>
        <p:txBody>
          <a:bodyPr/>
          <a:lstStyle>
            <a:lvl1pPr marL="0" indent="0">
              <a:buNone/>
              <a:defRPr sz="1400">
                <a:solidFill>
                  <a:schemeClr val="accent5">
                    <a:lumMod val="75000"/>
                  </a:schemeClr>
                </a:solidFill>
              </a:defRPr>
            </a:lvl1pPr>
          </a:lstStyle>
          <a:p>
            <a:pPr lvl="0"/>
            <a:r>
              <a:rPr lang="zh-CN" altLang="en-US" noProof="1" smtClean="0"/>
              <a:t>单击此处编辑母版文本样式</a:t>
            </a:r>
            <a:endParaRPr lang="zh-CN" altLang="en-US" noProof="1" smtClean="0"/>
          </a:p>
        </p:txBody>
      </p:sp>
      <p:sp>
        <p:nvSpPr>
          <p:cNvPr id="21" name="文本占位符 19"/>
          <p:cNvSpPr>
            <a:spLocks noGrp="true"/>
          </p:cNvSpPr>
          <p:nvPr>
            <p:ph type="body" sz="quarter" idx="18"/>
          </p:nvPr>
        </p:nvSpPr>
        <p:spPr>
          <a:xfrm>
            <a:off x="8329612" y="4579461"/>
            <a:ext cx="3108325" cy="1612900"/>
          </a:xfrm>
        </p:spPr>
        <p:txBody>
          <a:bodyPr/>
          <a:lstStyle>
            <a:lvl1pPr marL="0" indent="0">
              <a:buNone/>
              <a:defRPr sz="1400">
                <a:solidFill>
                  <a:schemeClr val="accent5">
                    <a:lumMod val="75000"/>
                  </a:schemeClr>
                </a:solidFill>
              </a:defRPr>
            </a:lvl1pPr>
          </a:lstStyle>
          <a:p>
            <a:pPr lvl="0"/>
            <a:r>
              <a:rPr lang="zh-CN" altLang="en-US" noProof="1" smtClean="0"/>
              <a:t>单击此处编辑母版文本样式</a:t>
            </a:r>
            <a:endParaRPr lang="zh-CN" altLang="en-US" noProof="1" smtClean="0"/>
          </a:p>
        </p:txBody>
      </p:sp>
      <p:sp>
        <p:nvSpPr>
          <p:cNvPr id="2"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11" name="日期占位符 3"/>
          <p:cNvSpPr>
            <a:spLocks noGrp="true"/>
          </p:cNvSpPr>
          <p:nvPr>
            <p:ph type="dt" sz="half" idx="19"/>
          </p:nvPr>
        </p:nvSpPr>
        <p:spPr/>
        <p:txBody>
          <a:bodyPr/>
          <a:lstStyle>
            <a:lvl1pPr>
              <a:defRPr/>
            </a:lvl1pPr>
          </a:lstStyle>
          <a:p>
            <a:pPr>
              <a:defRPr/>
            </a:pPr>
            <a:endParaRPr lang="zh-CN" altLang="en-US"/>
          </a:p>
        </p:txBody>
      </p:sp>
      <p:sp>
        <p:nvSpPr>
          <p:cNvPr id="12" name="页脚占位符 4"/>
          <p:cNvSpPr>
            <a:spLocks noGrp="true"/>
          </p:cNvSpPr>
          <p:nvPr>
            <p:ph type="ftr" sz="quarter" idx="20"/>
          </p:nvPr>
        </p:nvSpPr>
        <p:spPr/>
        <p:txBody>
          <a:bodyPr/>
          <a:lstStyle>
            <a:lvl1pPr>
              <a:defRPr/>
            </a:lvl1pPr>
          </a:lstStyle>
          <a:p>
            <a:pPr>
              <a:defRPr/>
            </a:pPr>
            <a:endParaRPr lang="zh-CN" altLang="en-US"/>
          </a:p>
        </p:txBody>
      </p:sp>
      <p:sp>
        <p:nvSpPr>
          <p:cNvPr id="13" name="灯片编号占位符 5"/>
          <p:cNvSpPr>
            <a:spLocks noGrp="true"/>
          </p:cNvSpPr>
          <p:nvPr>
            <p:ph type="sldNum" sz="quarter" idx="21"/>
          </p:nvPr>
        </p:nvSpPr>
        <p:spPr/>
        <p:txBody>
          <a:bodyPr/>
          <a:lstStyle>
            <a:lvl1pPr>
              <a:defRPr smtClean="0"/>
            </a:lvl1pPr>
          </a:lstStyle>
          <a:p>
            <a:pPr>
              <a:defRPr/>
            </a:pPr>
            <a:fld id="{6B73DF09-0F94-40CB-973F-050963B337AA}" type="slidenum">
              <a:rPr lang="zh-CN" altLang="en-US"/>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7" name="矩形 6"/>
          <p:cNvSpPr/>
          <p:nvPr>
            <p:custDataLst>
              <p:tags r:id="rId2"/>
            </p:custDataLst>
          </p:nvPr>
        </p:nvSpPr>
        <p:spPr>
          <a:xfrm>
            <a:off x="-9525" y="0"/>
            <a:ext cx="371475" cy="107632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latin typeface="黑体" panose="02010609060101010101" charset="-122"/>
            </a:endParaRPr>
          </a:p>
        </p:txBody>
      </p:sp>
      <p:pic>
        <p:nvPicPr>
          <p:cNvPr id="8" name="图片 11"/>
          <p:cNvPicPr>
            <a:picLocks noChangeAspect="true" noChangeArrowheads="true"/>
          </p:cNvPicPr>
          <p:nvPr>
            <p:custDataLst>
              <p:tags r:id="rId3"/>
            </p:custDataLst>
          </p:nvPr>
        </p:nvPicPr>
        <p:blipFill>
          <a:blip r:embed="rId4">
            <a:extLst>
              <a:ext uri="{28A0092B-C50C-407E-A947-70E740481C1C}">
                <a14:useLocalDpi xmlns:a14="http://schemas.microsoft.com/office/drawing/2010/main" val="false"/>
              </a:ext>
            </a:extLst>
          </a:blip>
          <a:srcRect/>
          <a:stretch>
            <a:fillRect/>
          </a:stretch>
        </p:blipFill>
        <p:spPr bwMode="auto">
          <a:xfrm>
            <a:off x="5591175" y="2895600"/>
            <a:ext cx="10096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本占位符 2"/>
          <p:cNvSpPr>
            <a:spLocks noGrp="true"/>
          </p:cNvSpPr>
          <p:nvPr>
            <p:ph type="body" idx="1"/>
          </p:nvPr>
        </p:nvSpPr>
        <p:spPr>
          <a:xfrm>
            <a:off x="838200" y="1587204"/>
            <a:ext cx="4079345" cy="823912"/>
          </a:xfrm>
        </p:spPr>
        <p:txBody>
          <a:bodyPr anchor="b"/>
          <a:lstStyle>
            <a:lvl1pPr marL="0" indent="0">
              <a:buNone/>
              <a:defRPr sz="2400" b="1">
                <a:solidFill>
                  <a:schemeClr val="accent5">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true"/>
          </p:cNvSpPr>
          <p:nvPr>
            <p:ph sz="half" idx="2"/>
          </p:nvPr>
        </p:nvSpPr>
        <p:spPr>
          <a:xfrm>
            <a:off x="838200" y="2551812"/>
            <a:ext cx="4079345" cy="3574054"/>
          </a:xfrm>
        </p:spPr>
        <p:txBody>
          <a:bodyPr/>
          <a:lstStyle>
            <a:lvl1pPr>
              <a:defRPr sz="2400">
                <a:solidFill>
                  <a:schemeClr val="accent5">
                    <a:lumMod val="75000"/>
                  </a:schemeClr>
                </a:solidFill>
              </a:defRPr>
            </a:lvl1pPr>
            <a:lvl2pPr>
              <a:defRPr sz="2000">
                <a:solidFill>
                  <a:schemeClr val="accent5">
                    <a:lumMod val="75000"/>
                  </a:schemeClr>
                </a:solidFill>
              </a:defRPr>
            </a:lvl2pPr>
            <a:lvl3pPr>
              <a:defRPr sz="1800">
                <a:solidFill>
                  <a:schemeClr val="accent5">
                    <a:lumMod val="75000"/>
                  </a:schemeClr>
                </a:solidFill>
              </a:defRPr>
            </a:lvl3pPr>
            <a:lvl4pPr>
              <a:defRPr sz="1800">
                <a:solidFill>
                  <a:schemeClr val="accent5">
                    <a:lumMod val="75000"/>
                  </a:schemeClr>
                </a:solidFill>
              </a:defRPr>
            </a:lvl4pPr>
            <a:lvl5pPr>
              <a:defRPr sz="1800">
                <a:solidFill>
                  <a:schemeClr val="accent5">
                    <a:lumMod val="75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true"/>
          </p:cNvSpPr>
          <p:nvPr>
            <p:ph type="body" sz="quarter" idx="3"/>
          </p:nvPr>
        </p:nvSpPr>
        <p:spPr>
          <a:xfrm>
            <a:off x="7271281" y="1587204"/>
            <a:ext cx="4082519" cy="823912"/>
          </a:xfrm>
        </p:spPr>
        <p:txBody>
          <a:bodyPr anchor="b"/>
          <a:lstStyle>
            <a:lvl1pPr marL="0" indent="0">
              <a:buNone/>
              <a:defRPr sz="2400" b="1">
                <a:solidFill>
                  <a:schemeClr val="accent5">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true"/>
          </p:cNvSpPr>
          <p:nvPr>
            <p:ph sz="quarter" idx="4"/>
          </p:nvPr>
        </p:nvSpPr>
        <p:spPr>
          <a:xfrm>
            <a:off x="7271280" y="2551221"/>
            <a:ext cx="4082520" cy="3574054"/>
          </a:xfrm>
        </p:spPr>
        <p:txBody>
          <a:bodyPr/>
          <a:lstStyle>
            <a:lvl1pPr>
              <a:defRPr sz="2400">
                <a:solidFill>
                  <a:schemeClr val="accent5">
                    <a:lumMod val="75000"/>
                  </a:schemeClr>
                </a:solidFill>
              </a:defRPr>
            </a:lvl1pPr>
            <a:lvl2pPr>
              <a:defRPr sz="2000">
                <a:solidFill>
                  <a:schemeClr val="accent5">
                    <a:lumMod val="75000"/>
                  </a:schemeClr>
                </a:solidFill>
              </a:defRPr>
            </a:lvl2pPr>
            <a:lvl3pPr>
              <a:defRPr sz="1800">
                <a:solidFill>
                  <a:schemeClr val="accent5">
                    <a:lumMod val="75000"/>
                  </a:schemeClr>
                </a:solidFill>
              </a:defRPr>
            </a:lvl3pPr>
            <a:lvl4pPr>
              <a:defRPr sz="1800">
                <a:solidFill>
                  <a:schemeClr val="accent5">
                    <a:lumMod val="75000"/>
                  </a:schemeClr>
                </a:solidFill>
              </a:defRPr>
            </a:lvl4pPr>
            <a:lvl5pPr>
              <a:defRPr sz="1800">
                <a:solidFill>
                  <a:schemeClr val="accent5">
                    <a:lumMod val="75000"/>
                  </a:schemeClr>
                </a:solidFill>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2" name="标题 8"/>
          <p:cNvSpPr>
            <a:spLocks noGrp="true"/>
          </p:cNvSpPr>
          <p:nvPr>
            <p:ph type="title"/>
          </p:nvPr>
        </p:nvSpPr>
        <p:spPr>
          <a:xfrm>
            <a:off x="507365" y="494349"/>
            <a:ext cx="5995035" cy="621506"/>
          </a:xfrm>
        </p:spPr>
        <p:txBody>
          <a:bodyPr>
            <a:normAutofit/>
          </a:bodyPr>
          <a:lstStyle>
            <a:lvl1pPr>
              <a:defRPr sz="3200" b="1">
                <a:solidFill>
                  <a:schemeClr val="accent1"/>
                </a:solidFill>
              </a:defRPr>
            </a:lvl1pPr>
          </a:lstStyle>
          <a:p>
            <a:r>
              <a:rPr lang="zh-CN" altLang="en-US" noProof="1" smtClean="0"/>
              <a:t>单击此处编辑母版标题样式</a:t>
            </a:r>
            <a:endParaRPr lang="zh-CN" altLang="en-US" noProof="1"/>
          </a:p>
        </p:txBody>
      </p:sp>
      <p:sp>
        <p:nvSpPr>
          <p:cNvPr id="9" name="日期占位符 6"/>
          <p:cNvSpPr>
            <a:spLocks noGrp="true"/>
          </p:cNvSpPr>
          <p:nvPr>
            <p:ph type="dt" sz="half" idx="10"/>
          </p:nvPr>
        </p:nvSpPr>
        <p:spPr/>
        <p:txBody>
          <a:bodyPr/>
          <a:lstStyle>
            <a:lvl1pPr>
              <a:defRPr/>
            </a:lvl1pPr>
          </a:lstStyle>
          <a:p>
            <a:pPr lvl="0" eaLnBrk="1" hangingPunct="1"/>
            <a:endParaRPr lang="zh-CN" altLang="en-US" dirty="0">
              <a:latin typeface="DejaVu Sans" panose="020B0603030804020204" charset="2"/>
            </a:endParaRPr>
          </a:p>
        </p:txBody>
      </p:sp>
      <p:sp>
        <p:nvSpPr>
          <p:cNvPr id="10" name="页脚占位符 7"/>
          <p:cNvSpPr>
            <a:spLocks noGrp="true"/>
          </p:cNvSpPr>
          <p:nvPr>
            <p:ph type="ftr" sz="quarter" idx="11"/>
          </p:nvPr>
        </p:nvSpPr>
        <p:spPr/>
        <p:txBody>
          <a:bodyPr/>
          <a:lstStyle>
            <a:lvl1pPr>
              <a:defRPr/>
            </a:lvl1pPr>
          </a:lstStyle>
          <a:p>
            <a:pPr lvl="0" eaLnBrk="1" hangingPunct="1"/>
            <a:endParaRPr lang="zh-CN" altLang="en-US" dirty="0">
              <a:latin typeface="DejaVu Sans" panose="020B0603030804020204" charset="2"/>
            </a:endParaRPr>
          </a:p>
        </p:txBody>
      </p:sp>
      <p:sp>
        <p:nvSpPr>
          <p:cNvPr id="11" name="灯片编号占位符 8"/>
          <p:cNvSpPr>
            <a:spLocks noGrp="true"/>
          </p:cNvSpPr>
          <p:nvPr>
            <p:ph type="sldNum" sz="quarter" idx="12"/>
          </p:nvPr>
        </p:nvSpPr>
        <p:spPr/>
        <p:txBody>
          <a:bodyPr/>
          <a:lstStyle>
            <a:lvl1pPr>
              <a:defRPr smtClean="0"/>
            </a:lvl1pPr>
          </a:lstStyle>
          <a:p>
            <a:pPr lvl="0" eaLnBrk="1" hangingPunct="1"/>
            <a:fld id="{9A0DB2DC-4C9A-4742-B13C-FB6460FD3503}" type="slidenum">
              <a:rPr lang="zh-CN" altLang="en-US" dirty="0">
                <a:latin typeface="DejaVu Sans" panose="020B0603030804020204" charset="2"/>
              </a:rPr>
            </a:fld>
            <a:endParaRPr lang="zh-CN" altLang="en-US" dirty="0">
              <a:latin typeface="DejaVu Sans" panose="020B0603030804020204" charset="2"/>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cxnSp>
        <p:nvCxnSpPr>
          <p:cNvPr id="3" name="直接连接符 6"/>
          <p:cNvCxnSpPr/>
          <p:nvPr/>
        </p:nvCxnSpPr>
        <p:spPr>
          <a:xfrm flipH="true">
            <a:off x="0" y="2995613"/>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true" flipV="true">
            <a:off x="9605963" y="2995613"/>
            <a:ext cx="258762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5" name="Picture 4" descr="Picture1"/>
          <p:cNvPicPr>
            <a:picLocks noChangeAspect="true" noChangeArrowheads="true"/>
          </p:cNvPicPr>
          <p:nvPr/>
        </p:nvPicPr>
        <p:blipFill>
          <a:blip r:embed="rId2">
            <a:extLst>
              <a:ext uri="{28A0092B-C50C-407E-A947-70E740481C1C}">
                <a14:useLocalDpi xmlns:a14="http://schemas.microsoft.com/office/drawing/2010/main" val="false"/>
              </a:ext>
            </a:extLst>
          </a:blip>
          <a:srcRect/>
          <a:stretch>
            <a:fillRect/>
          </a:stretch>
        </p:blipFill>
        <p:spPr bwMode="auto">
          <a:xfrm>
            <a:off x="0" y="3409950"/>
            <a:ext cx="12193588"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true"/>
          </p:cNvSpPr>
          <p:nvPr>
            <p:ph type="title"/>
          </p:nvPr>
        </p:nvSpPr>
        <p:spPr>
          <a:xfrm>
            <a:off x="2388648" y="2124926"/>
            <a:ext cx="7416824" cy="1741730"/>
          </a:xfrm>
        </p:spPr>
        <p:txBody>
          <a:bodyPr>
            <a:noAutofit/>
          </a:bodyPr>
          <a:lstStyle>
            <a:lvl1pPr algn="ctr">
              <a:defRPr sz="7200" b="1">
                <a:effectLst>
                  <a:outerShdw blurRad="38100" dist="38100" dir="2700000" algn="tl">
                    <a:srgbClr val="000000">
                      <a:alpha val="43137"/>
                    </a:srgbClr>
                  </a:outerShdw>
                </a:effectLst>
              </a:defRPr>
            </a:lvl1pPr>
          </a:lstStyle>
          <a:p>
            <a:r>
              <a:rPr lang="zh-CN" altLang="en-US" noProof="1" smtClean="0"/>
              <a:t>单击此处编辑母版标题样式</a:t>
            </a:r>
            <a:endParaRPr lang="zh-CN" altLang="en-US" noProof="1"/>
          </a:p>
        </p:txBody>
      </p:sp>
      <p:sp>
        <p:nvSpPr>
          <p:cNvPr id="6" name="日期占位符 2"/>
          <p:cNvSpPr>
            <a:spLocks noGrp="true"/>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7" name="页脚占位符 3"/>
          <p:cNvSpPr>
            <a:spLocks noGrp="true"/>
          </p:cNvSpPr>
          <p:nvPr>
            <p:ph type="ftr" sz="quarter" idx="11"/>
          </p:nvPr>
        </p:nvSpPr>
        <p:spPr/>
        <p:txBody>
          <a:bodyPr/>
          <a:lstStyle>
            <a:lvl1pPr>
              <a:defRPr/>
            </a:lvl1pPr>
          </a:lstStyle>
          <a:p>
            <a:endParaRPr lang="zh-CN" altLang="en-US"/>
          </a:p>
        </p:txBody>
      </p:sp>
      <p:sp>
        <p:nvSpPr>
          <p:cNvPr id="8" name="灯片编号占位符 4"/>
          <p:cNvSpPr>
            <a:spLocks noGrp="true"/>
          </p:cNvSpPr>
          <p:nvPr>
            <p:ph type="sldNum" sz="quarter" idx="12"/>
          </p:nvPr>
        </p:nvSpPr>
        <p:spPr/>
        <p:txBody>
          <a:bodyPr/>
          <a:lstStyle>
            <a:lvl1pPr>
              <a:defRPr smtClean="0"/>
            </a:lvl1p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true"/>
          </p:cNvSpPr>
          <p:nvPr>
            <p:ph type="dt" sz="half" idx="10"/>
          </p:nvPr>
        </p:nvSpPr>
        <p:spPr/>
        <p:txBody>
          <a:bodyPr/>
          <a:lstStyle>
            <a:lvl1pPr>
              <a:defRPr/>
            </a:lvl1pPr>
          </a:lstStyle>
          <a:p>
            <a:fld id="{760FBDFE-C587-4B4C-A407-44438C67B59E}" type="datetimeFigureOut">
              <a:rPr lang="zh-CN" altLang="en-US" smtClean="0"/>
            </a:fld>
            <a:endParaRPr lang="zh-CN" altLang="en-US"/>
          </a:p>
        </p:txBody>
      </p:sp>
      <p:sp>
        <p:nvSpPr>
          <p:cNvPr id="3" name="页脚占位符 4"/>
          <p:cNvSpPr>
            <a:spLocks noGrp="true"/>
          </p:cNvSpPr>
          <p:nvPr>
            <p:ph type="ftr" sz="quarter" idx="11"/>
          </p:nvPr>
        </p:nvSpPr>
        <p:spPr/>
        <p:txBody>
          <a:bodyPr/>
          <a:lstStyle>
            <a:lvl1pPr>
              <a:defRPr/>
            </a:lvl1pPr>
          </a:lstStyle>
          <a:p>
            <a:endParaRPr lang="zh-CN" altLang="en-US"/>
          </a:p>
        </p:txBody>
      </p:sp>
      <p:sp>
        <p:nvSpPr>
          <p:cNvPr id="4" name="灯片编号占位符 5"/>
          <p:cNvSpPr>
            <a:spLocks noGrp="true"/>
          </p:cNvSpPr>
          <p:nvPr>
            <p:ph type="sldNum" sz="quarter" idx="12"/>
          </p:nvPr>
        </p:nvSpPr>
        <p:spPr/>
        <p:txBody>
          <a:bodyPr/>
          <a:lstStyle>
            <a:lvl1pPr>
              <a:defRPr/>
            </a:lvl1pPr>
          </a:lstStyle>
          <a:p>
            <a:fld id="{49AE70B2-8BF9-45C0-BB95-33D1B9D3A854}"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13.xml"/><Relationship Id="rId15" Type="http://schemas.openxmlformats.org/officeDocument/2006/relationships/tags" Target="../tags/tag12.xml"/><Relationship Id="rId14" Type="http://schemas.openxmlformats.org/officeDocument/2006/relationships/tags" Target="../tags/tag1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标题占位符 1"/>
          <p:cNvSpPr>
            <a:spLocks noGrp="true" noChangeArrowheads="true"/>
          </p:cNvSpPr>
          <p:nvPr>
            <p:ph type="title" idx="4294967295"/>
            <p:custDataLst>
              <p:tags r:id="rId14"/>
            </p:custDataLst>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false" compatLnSpc="true"/>
          <a:lstStyle/>
          <a:p>
            <a:pPr lvl="0"/>
            <a:r>
              <a:rPr lang="zh-CN" altLang="en-US" smtClean="0"/>
              <a:t>单击此处编辑母版标题样式</a:t>
            </a:r>
            <a:endParaRPr lang="zh-CN" altLang="en-US" smtClean="0"/>
          </a:p>
        </p:txBody>
      </p:sp>
      <p:sp>
        <p:nvSpPr>
          <p:cNvPr id="1027" name="文本占位符 2"/>
          <p:cNvSpPr>
            <a:spLocks noGrp="true" noChangeArrowheads="true"/>
          </p:cNvSpPr>
          <p:nvPr>
            <p:ph type="body" idx="9"/>
            <p:custDataLst>
              <p:tags r:id="rId15"/>
            </p:custDataLst>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false" compatLnSpc="true"/>
          <a:lstStyle/>
          <a:p>
            <a:pPr lvl="0"/>
            <a:r>
              <a:rPr lang="en-US" altLang="en-US" smtClean="0"/>
              <a:t>单击此处编辑母版文本样式</a:t>
            </a:r>
            <a:endParaRPr lang="en-US" altLang="en-US" smtClean="0"/>
          </a:p>
          <a:p>
            <a:pPr lvl="1"/>
            <a:r>
              <a:rPr lang="en-US" altLang="en-US" smtClean="0"/>
              <a:t>第二级</a:t>
            </a:r>
            <a:endParaRPr lang="en-US" altLang="en-US" smtClean="0"/>
          </a:p>
          <a:p>
            <a:pPr lvl="2"/>
            <a:r>
              <a:rPr lang="en-US" altLang="en-US" smtClean="0"/>
              <a:t>第三级</a:t>
            </a:r>
            <a:endParaRPr lang="en-US" altLang="en-US" smtClean="0"/>
          </a:p>
          <a:p>
            <a:pPr lvl="3"/>
            <a:r>
              <a:rPr lang="en-US" altLang="en-US" smtClean="0"/>
              <a:t>第四级</a:t>
            </a:r>
            <a:endParaRPr lang="en-US" altLang="en-US" smtClean="0"/>
          </a:p>
          <a:p>
            <a:pPr lvl="4"/>
            <a:r>
              <a:rPr lang="en-US" altLang="en-US" smtClean="0"/>
              <a:t>第五级</a:t>
            </a:r>
            <a:endParaRPr lang="en-US" altLang="en-US" smtClean="0"/>
          </a:p>
        </p:txBody>
      </p:sp>
      <p:sp>
        <p:nvSpPr>
          <p:cNvPr id="4" name="日期占位符 3"/>
          <p:cNvSpPr>
            <a:spLocks noGrp="true"/>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fontAlgn="auto">
              <a:buFontTx/>
              <a:buNone/>
              <a:defRPr sz="1200" noProof="1">
                <a:solidFill>
                  <a:schemeClr val="tx1"/>
                </a:solidFill>
                <a:latin typeface="+mn-lt"/>
                <a:ea typeface="+mn-ea"/>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fontAlgn="auto">
              <a:buFontTx/>
              <a:buNone/>
              <a:defRPr sz="1200" noProof="1">
                <a:solidFill>
                  <a:schemeClr val="tx1"/>
                </a:solidFill>
              </a:defRPr>
            </a:lvl1pPr>
          </a:lstStyle>
          <a:p>
            <a:endParaRPr lang="zh-CN" altLang="en-US"/>
          </a:p>
        </p:txBody>
      </p:sp>
      <p:sp>
        <p:nvSpPr>
          <p:cNvPr id="6" name="灯片编号占位符 5"/>
          <p:cNvSpPr>
            <a:spLocks noGrp="true"/>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fontAlgn="auto">
              <a:buFontTx/>
              <a:buNone/>
              <a:defRPr sz="1200" noProof="1" smtClean="0">
                <a:solidFill>
                  <a:schemeClr val="tx1"/>
                </a:solidFill>
                <a:latin typeface="+mn-lt"/>
                <a:ea typeface="+mn-ea"/>
              </a:defRPr>
            </a:lvl1pPr>
          </a:lstStyle>
          <a:p>
            <a:fld id="{49AE70B2-8BF9-45C0-BB95-33D1B9D3A854}" type="slidenum">
              <a:rPr lang="zh-CN" altLang="en-US" smtClean="0"/>
            </a:fld>
            <a:endParaRPr lang="zh-CN" altLang="en-US"/>
          </a:p>
        </p:txBody>
      </p:sp>
      <p:sp>
        <p:nvSpPr>
          <p:cNvPr id="7" name="KSO_TEMPLATE" hidden="true"/>
          <p:cNvSpPr/>
          <p:nvPr>
            <p:custDataLst>
              <p:tags r:id="rId16"/>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buFontTx/>
              <a:buNone/>
              <a:defRPr/>
            </a:pP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rtl="0" fontAlgn="base">
        <a:lnSpc>
          <a:spcPct val="90000"/>
        </a:lnSpc>
        <a:spcBef>
          <a:spcPct val="0"/>
        </a:spcBef>
        <a:spcAft>
          <a:spcPct val="0"/>
        </a:spcAft>
        <a:defRPr sz="3200" kern="1200">
          <a:solidFill>
            <a:schemeClr val="accent1"/>
          </a:solidFill>
          <a:latin typeface="+mj-lt"/>
          <a:ea typeface="黑体" panose="02010609060101010101" charset="-122"/>
          <a:cs typeface="+mj-cs"/>
        </a:defRPr>
      </a:lvl1pPr>
      <a:lvl2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2pPr>
      <a:lvl3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3pPr>
      <a:lvl4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4pPr>
      <a:lvl5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5pPr>
      <a:lvl6pPr marL="4572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6pPr>
      <a:lvl7pPr marL="9144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7pPr>
      <a:lvl8pPr marL="13716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8pPr>
      <a:lvl9pPr marL="18288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9pPr>
    </p:titleStyle>
    <p:bodyStyle>
      <a:lvl1pPr marL="228600" indent="-228600" algn="l" rtl="0" fontAlgn="base">
        <a:lnSpc>
          <a:spcPct val="90000"/>
        </a:lnSpc>
        <a:spcBef>
          <a:spcPts val="1000"/>
        </a:spcBef>
        <a:spcAft>
          <a:spcPct val="0"/>
        </a:spcAft>
        <a:buFont typeface="Arial" panose="02080604020202020204" pitchFamily="34" charset="0"/>
        <a:buChar char="•"/>
        <a:defRPr sz="2400" kern="1200">
          <a:solidFill>
            <a:srgbClr val="293136"/>
          </a:solidFill>
          <a:latin typeface="+mn-lt"/>
          <a:ea typeface="黑体" panose="02010609060101010101" charset="-122"/>
          <a:cs typeface="+mn-cs"/>
        </a:defRPr>
      </a:lvl1pPr>
      <a:lvl2pPr marL="685800" indent="-228600" algn="l" rtl="0" fontAlgn="base">
        <a:lnSpc>
          <a:spcPct val="90000"/>
        </a:lnSpc>
        <a:spcBef>
          <a:spcPts val="500"/>
        </a:spcBef>
        <a:spcAft>
          <a:spcPct val="0"/>
        </a:spcAft>
        <a:buFont typeface="Arial" panose="02080604020202020204" pitchFamily="34" charset="0"/>
        <a:buChar char="•"/>
        <a:defRPr sz="2000" kern="1200">
          <a:solidFill>
            <a:srgbClr val="293136"/>
          </a:solidFill>
          <a:latin typeface="+mn-lt"/>
          <a:ea typeface="黑体" panose="02010609060101010101" charset="-122"/>
          <a:cs typeface="+mn-cs"/>
        </a:defRPr>
      </a:lvl2pPr>
      <a:lvl3pPr marL="1143000" indent="-228600" algn="l" rtl="0" fontAlgn="base">
        <a:lnSpc>
          <a:spcPct val="90000"/>
        </a:lnSpc>
        <a:spcBef>
          <a:spcPts val="500"/>
        </a:spcBef>
        <a:spcAft>
          <a:spcPct val="0"/>
        </a:spcAft>
        <a:buFont typeface="Arial" panose="02080604020202020204" pitchFamily="34" charset="0"/>
        <a:buChar char="•"/>
        <a:defRPr kern="1200">
          <a:solidFill>
            <a:srgbClr val="293136"/>
          </a:solidFill>
          <a:latin typeface="+mn-lt"/>
          <a:ea typeface="黑体" panose="02010609060101010101" charset="-122"/>
          <a:cs typeface="+mn-cs"/>
        </a:defRPr>
      </a:lvl3pPr>
      <a:lvl4pPr marL="1600200" indent="-228600" algn="l" rtl="0" fontAlgn="base">
        <a:lnSpc>
          <a:spcPct val="90000"/>
        </a:lnSpc>
        <a:spcBef>
          <a:spcPts val="500"/>
        </a:spcBef>
        <a:spcAft>
          <a:spcPct val="0"/>
        </a:spcAft>
        <a:buFont typeface="Arial" panose="02080604020202020204" pitchFamily="34" charset="0"/>
        <a:buChar char="•"/>
        <a:defRPr kern="1200">
          <a:solidFill>
            <a:srgbClr val="293136"/>
          </a:solidFill>
          <a:latin typeface="+mn-lt"/>
          <a:ea typeface="黑体" panose="02010609060101010101" charset="-122"/>
          <a:cs typeface="+mn-cs"/>
        </a:defRPr>
      </a:lvl4pPr>
      <a:lvl5pPr marL="2057400" indent="-228600" algn="l" rtl="0" fontAlgn="base">
        <a:lnSpc>
          <a:spcPct val="90000"/>
        </a:lnSpc>
        <a:spcBef>
          <a:spcPts val="500"/>
        </a:spcBef>
        <a:spcAft>
          <a:spcPct val="0"/>
        </a:spcAft>
        <a:buFont typeface="Arial" panose="02080604020202020204" pitchFamily="34" charset="0"/>
        <a:buChar char="•"/>
        <a:defRPr kern="1200">
          <a:solidFill>
            <a:srgbClr val="293136"/>
          </a:solidFill>
          <a:latin typeface="+mn-lt"/>
          <a:ea typeface="黑体" panose="02010609060101010101"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wmf"/></Relationships>
</file>

<file path=ppt/slides/_rels/slide9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wmf"/></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ctrTitle"/>
          </p:nvPr>
        </p:nvSpPr>
        <p:spPr>
          <a:xfrm>
            <a:off x="2495550" y="1089660"/>
            <a:ext cx="7337425" cy="3169920"/>
          </a:xfrm>
          <a:solidFill>
            <a:srgbClr val="0070C0"/>
          </a:solidFill>
        </p:spPr>
        <p:txBody>
          <a:bodyPr>
            <a:normAutofit/>
          </a:bodyPr>
          <a:p>
            <a:r>
              <a:rPr lang="zh-CN" altLang="en-US">
                <a:solidFill>
                  <a:schemeClr val="bg1"/>
                </a:solidFill>
              </a:rPr>
              <a:t>《</a:t>
            </a:r>
            <a:r>
              <a:rPr lang="zh-CN" altLang="en-US">
                <a:solidFill>
                  <a:schemeClr val="bg1"/>
                </a:solidFill>
                <a:sym typeface="+mn-ea"/>
              </a:rPr>
              <a:t>对外直接投资统计制度</a:t>
            </a:r>
            <a:r>
              <a:rPr lang="zh-CN" altLang="en-US">
                <a:solidFill>
                  <a:schemeClr val="bg1"/>
                </a:solidFill>
              </a:rPr>
              <a:t>》</a:t>
            </a:r>
            <a:endParaRPr lang="zh-CN" altLang="en-US">
              <a:solidFill>
                <a:schemeClr val="bg1"/>
              </a:solidFill>
            </a:endParaRPr>
          </a:p>
        </p:txBody>
      </p:sp>
      <p:sp>
        <p:nvSpPr>
          <p:cNvPr id="3" name="副标题 2"/>
          <p:cNvSpPr>
            <a:spLocks noGrp="true"/>
          </p:cNvSpPr>
          <p:nvPr>
            <p:ph type="subTitle" idx="1"/>
          </p:nvPr>
        </p:nvSpPr>
        <p:spPr>
          <a:xfrm>
            <a:off x="4212590" y="3529965"/>
            <a:ext cx="4221480" cy="491490"/>
          </a:xfrm>
        </p:spPr>
        <p:txBody>
          <a:bodyPr/>
          <a:p>
            <a:r>
              <a:rPr lang="zh-CN" altLang="en-US" sz="3200" b="1">
                <a:solidFill>
                  <a:srgbClr val="92D050"/>
                </a:solidFill>
                <a:uFillTx/>
              </a:rPr>
              <a:t>商务部合作司</a:t>
            </a:r>
            <a:endParaRPr lang="zh-CN" altLang="en-US" sz="3200" b="1">
              <a:solidFill>
                <a:srgbClr val="92D050"/>
              </a:solidFill>
              <a:uFillTx/>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r>
              <a:rPr lang="zh-CN" altLang="en-US" sz="2800" b="1">
                <a:solidFill>
                  <a:srgbClr val="FF0000"/>
                </a:solidFill>
              </a:rPr>
              <a:t>（</a:t>
            </a:r>
            <a:r>
              <a:rPr lang="en-US" altLang="zh-CN" sz="2800" b="1">
                <a:solidFill>
                  <a:srgbClr val="FF0000"/>
                </a:solidFill>
              </a:rPr>
              <a:t>3</a:t>
            </a:r>
            <a:r>
              <a:rPr lang="zh-CN" altLang="en-US" sz="2800" b="1">
                <a:solidFill>
                  <a:srgbClr val="FF0000"/>
                </a:solidFill>
              </a:rPr>
              <a:t>）组织方式：</a:t>
            </a:r>
            <a:r>
              <a:rPr lang="zh-CN" altLang="en-US" sz="2800" b="1"/>
              <a:t>对外直接投资统计实行统一领导，分级管理，逐级报送</a:t>
            </a:r>
            <a:r>
              <a:rPr lang="zh-CN" altLang="en-US" b="1"/>
              <a:t>。</a:t>
            </a:r>
            <a:endParaRPr lang="zh-CN" altLang="en-US" b="1"/>
          </a:p>
          <a:p>
            <a:endParaRPr lang="zh-CN" altLang="en-US"/>
          </a:p>
          <a:p>
            <a:r>
              <a:rPr lang="zh-CN" altLang="en-US" sz="2800" b="1">
                <a:solidFill>
                  <a:srgbClr val="FF0000"/>
                </a:solidFill>
              </a:rPr>
              <a:t>（</a:t>
            </a:r>
            <a:r>
              <a:rPr lang="en-US" altLang="zh-CN" sz="2800" b="1">
                <a:solidFill>
                  <a:srgbClr val="FF0000"/>
                </a:solidFill>
              </a:rPr>
              <a:t>4</a:t>
            </a:r>
            <a:r>
              <a:rPr lang="zh-CN" altLang="en-US" sz="2800" b="1">
                <a:solidFill>
                  <a:srgbClr val="FF0000"/>
                </a:solidFill>
              </a:rPr>
              <a:t>）填报要求：</a:t>
            </a:r>
            <a:endParaRPr lang="zh-CN" altLang="en-US" b="1">
              <a:solidFill>
                <a:srgbClr val="FF0000"/>
              </a:solidFill>
            </a:endParaRPr>
          </a:p>
          <a:p>
            <a:r>
              <a:rPr lang="zh-CN" altLang="en-US" b="1">
                <a:solidFill>
                  <a:srgbClr val="FF0000"/>
                </a:solidFill>
              </a:rPr>
              <a:t> </a:t>
            </a:r>
            <a:r>
              <a:rPr lang="en-US" altLang="zh-CN" b="1">
                <a:solidFill>
                  <a:srgbClr val="FF0000"/>
                </a:solidFill>
              </a:rPr>
              <a:t>      </a:t>
            </a:r>
            <a:r>
              <a:rPr lang="zh-CN" altLang="en-US" b="1">
                <a:solidFill>
                  <a:srgbClr val="2747BE"/>
                </a:solidFill>
              </a:rPr>
              <a:t>统计机构、统计人员</a:t>
            </a:r>
            <a:r>
              <a:rPr lang="zh-CN" altLang="en-US"/>
              <a:t>应当依法履行职责，如实搜集、报送统计资料，不得伪造、篡改统计资料，不得以任何方式要求任何单位和个人提供不真实的统计资料。</a:t>
            </a:r>
            <a:endParaRPr lang="zh-CN" altLang="en-US"/>
          </a:p>
          <a:p>
            <a:r>
              <a:rPr lang="zh-CN" altLang="en-US"/>
              <a:t> </a:t>
            </a:r>
            <a:r>
              <a:rPr lang="en-US" altLang="zh-CN"/>
              <a:t>       </a:t>
            </a:r>
            <a:r>
              <a:rPr lang="zh-CN" altLang="en-US" b="1">
                <a:solidFill>
                  <a:srgbClr val="2747BE"/>
                </a:solidFill>
              </a:rPr>
              <a:t>拒绝提供对外直接投资统计资料</a:t>
            </a:r>
            <a:r>
              <a:rPr lang="zh-CN" altLang="en-US"/>
              <a:t>或者经催报后仍未按时报送的境内投资者，</a:t>
            </a:r>
            <a:r>
              <a:rPr lang="zh-CN" altLang="en-US" b="1">
                <a:solidFill>
                  <a:srgbClr val="2747BE"/>
                </a:solidFill>
              </a:rPr>
              <a:t>其行为将补纳入商务领域不良信用纪录并在商务网站进行公示</a:t>
            </a:r>
            <a:r>
              <a:rPr lang="zh-CN" altLang="en-US"/>
              <a:t>。</a:t>
            </a:r>
            <a:endParaRPr lang="zh-CN" altLang="en-US"/>
          </a:p>
          <a:p>
            <a:endParaRPr lang="zh-CN" altLang="en-US"/>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xfrm>
            <a:off x="838200" y="1223645"/>
            <a:ext cx="10515600" cy="5055870"/>
          </a:xfrm>
          <a:solidFill>
            <a:schemeClr val="bg2"/>
          </a:solidFill>
        </p:spPr>
        <p:txBody>
          <a:bodyPr/>
          <a:p>
            <a:r>
              <a:rPr lang="zh-CN" altLang="en-US" sz="3200" b="1">
                <a:solidFill>
                  <a:srgbClr val="FF0000"/>
                </a:solidFill>
              </a:rPr>
              <a:t>（</a:t>
            </a:r>
            <a:r>
              <a:rPr lang="en-US" altLang="zh-CN" sz="3200" b="1">
                <a:solidFill>
                  <a:srgbClr val="FF0000"/>
                </a:solidFill>
              </a:rPr>
              <a:t>5</a:t>
            </a:r>
            <a:r>
              <a:rPr lang="zh-CN" altLang="en-US" sz="3200" b="1">
                <a:solidFill>
                  <a:srgbClr val="FF0000"/>
                </a:solidFill>
              </a:rPr>
              <a:t>）质量控制</a:t>
            </a:r>
            <a:endParaRPr lang="zh-CN" altLang="en-US"/>
          </a:p>
          <a:p>
            <a:r>
              <a:rPr lang="en-US" altLang="zh-CN"/>
              <a:t>        </a:t>
            </a:r>
            <a:r>
              <a:rPr lang="zh-CN" altLang="en-US" sz="2800"/>
              <a:t>为全面反映对外直接投资实际情况，对外直接投资月度统计数据包括商务部根据上年度收益再投资测算的月度收益再投资，</a:t>
            </a:r>
            <a:r>
              <a:rPr lang="zh-CN" altLang="en-US" sz="2800" b="1">
                <a:solidFill>
                  <a:srgbClr val="002060"/>
                </a:solidFill>
              </a:rPr>
              <a:t>商务部根据测算结果将月度收益再投资分摊到有关行业、国家（地区）、省份等。</a:t>
            </a:r>
            <a:endParaRPr lang="zh-CN" altLang="en-US" sz="2800"/>
          </a:p>
          <a:p>
            <a:r>
              <a:rPr lang="en-US" altLang="zh-CN" sz="2800"/>
              <a:t>        </a:t>
            </a:r>
            <a:r>
              <a:rPr lang="zh-CN" altLang="en-US" sz="2800"/>
              <a:t>商务部、国家统计局和外汇局可根据对外直接投资实际情况对本年月度数据及上年度年报数据予以调整，</a:t>
            </a:r>
            <a:r>
              <a:rPr lang="zh-CN" altLang="en-US" sz="2800" b="1">
                <a:solidFill>
                  <a:srgbClr val="002060"/>
                </a:solidFill>
              </a:rPr>
              <a:t>年度最终数据以统计公报公布的数据为准（各省高质量发展综合绩效评价）。</a:t>
            </a:r>
            <a:endParaRPr lang="zh-CN" altLang="en-US" sz="2800"/>
          </a:p>
          <a:p>
            <a:r>
              <a:rPr lang="en-US" altLang="zh-CN" sz="2800"/>
              <a:t>        </a:t>
            </a:r>
            <a:r>
              <a:rPr lang="zh-CN" altLang="en-US" sz="2800"/>
              <a:t>商务部定期对各省级商务主管部门和中央企业（单位）的对外直接投资统计工作</a:t>
            </a:r>
            <a:r>
              <a:rPr lang="zh-CN" altLang="en-US" sz="2800" b="1">
                <a:solidFill>
                  <a:srgbClr val="7030A0"/>
                </a:solidFill>
              </a:rPr>
              <a:t>开展情况进行通报</a:t>
            </a:r>
            <a:r>
              <a:rPr lang="zh-CN" altLang="en-US" sz="2800"/>
              <a:t>，加强统计管理，不断提升统计数据质量。</a:t>
            </a:r>
            <a:endParaRPr lang="zh-CN" altLang="en-US" sz="2800"/>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pPr marL="0" indent="0">
              <a:buNone/>
            </a:pPr>
            <a:endParaRPr lang="en-US" altLang="zh-CN"/>
          </a:p>
          <a:p>
            <a:r>
              <a:rPr lang="zh-CN" altLang="en-US" sz="2800"/>
              <a:t>商务部制定《关于防范商务领域统计造假弄虚作假有关责任的规定》，落实统计责任，</a:t>
            </a:r>
            <a:r>
              <a:rPr lang="zh-CN" altLang="en-US" sz="2800" b="1">
                <a:solidFill>
                  <a:srgbClr val="7030A0"/>
                </a:solidFill>
              </a:rPr>
              <a:t>全面防范和严肃惩治商务统计造假</a:t>
            </a:r>
            <a:r>
              <a:rPr lang="zh-CN" altLang="en-US" sz="2800"/>
              <a:t>，保障统计数据质量。</a:t>
            </a:r>
            <a:endParaRPr lang="zh-CN" altLang="en-US" sz="2800"/>
          </a:p>
          <a:p>
            <a:r>
              <a:rPr lang="zh-CN" altLang="en-US" sz="2800"/>
              <a:t>为保证统计数据完整、准确，各省级商务主管部门、有关中央企业须做好辖区及下属企业的</a:t>
            </a:r>
            <a:r>
              <a:rPr lang="zh-CN" altLang="en-US" sz="2800" b="1">
                <a:solidFill>
                  <a:srgbClr val="7030A0"/>
                </a:solidFill>
              </a:rPr>
              <a:t>对外直接投资统计培训工作</a:t>
            </a:r>
            <a:r>
              <a:rPr lang="zh-CN" altLang="en-US" sz="2800"/>
              <a:t>。</a:t>
            </a:r>
            <a:endParaRPr lang="zh-CN" altLang="en-US" sz="2800"/>
          </a:p>
          <a:p>
            <a:r>
              <a:rPr lang="zh-CN" altLang="en-US" sz="2800"/>
              <a:t>境内投资主体是否按照统计制度要求报送对外直接投资统计资料，已列入</a:t>
            </a:r>
            <a:r>
              <a:rPr lang="zh-CN" altLang="en-US" sz="2800" b="1">
                <a:solidFill>
                  <a:srgbClr val="FF0000"/>
                </a:solidFill>
              </a:rPr>
              <a:t>商务部市场监管“双随机、一公开”执法事项</a:t>
            </a:r>
            <a:r>
              <a:rPr lang="zh-CN" altLang="en-US" sz="2800"/>
              <a:t>。</a:t>
            </a:r>
            <a:endParaRPr lang="zh-CN" altLang="en-US" sz="2800"/>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r>
              <a:rPr lang="zh-CN" altLang="en-US" b="1">
                <a:solidFill>
                  <a:srgbClr val="FF0000"/>
                </a:solidFill>
              </a:rPr>
              <a:t>（</a:t>
            </a:r>
            <a:r>
              <a:rPr lang="en-US" altLang="zh-CN" b="1">
                <a:solidFill>
                  <a:srgbClr val="FF0000"/>
                </a:solidFill>
              </a:rPr>
              <a:t>6</a:t>
            </a:r>
            <a:r>
              <a:rPr lang="zh-CN" altLang="en-US" b="1">
                <a:solidFill>
                  <a:srgbClr val="FF0000"/>
                </a:solidFill>
              </a:rPr>
              <a:t>）统计资料公布和信息共享</a:t>
            </a:r>
            <a:endParaRPr lang="zh-CN" altLang="en-US" b="1">
              <a:solidFill>
                <a:srgbClr val="FF0000"/>
              </a:solidFill>
            </a:endParaRPr>
          </a:p>
          <a:p>
            <a:r>
              <a:rPr lang="en-US" altLang="zh-CN"/>
              <a:t>        </a:t>
            </a:r>
            <a:r>
              <a:rPr lang="zh-CN" altLang="en-US" b="1">
                <a:solidFill>
                  <a:srgbClr val="002060"/>
                </a:solidFill>
              </a:rPr>
              <a:t>对外直接投资统计数据采取定期公布制度</a:t>
            </a:r>
            <a:r>
              <a:rPr lang="zh-CN" altLang="en-US"/>
              <a:t>。对外投资合作业务管理中使用的以及对外提供的统计资料，以商务部、国家统计局和外汇局公布的统计资料为准。</a:t>
            </a:r>
            <a:endParaRPr lang="zh-CN" altLang="en-US"/>
          </a:p>
          <a:p>
            <a:r>
              <a:rPr lang="en-US" altLang="zh-CN"/>
              <a:t>       </a:t>
            </a:r>
            <a:r>
              <a:rPr lang="zh-CN" altLang="en-US" b="1">
                <a:solidFill>
                  <a:srgbClr val="002060"/>
                </a:solidFill>
              </a:rPr>
              <a:t>年度综合统计数据由商务部、国家统计局和外汇局于次年9月30日前以年度对外直接投资统计公报形式对外公布</a:t>
            </a:r>
            <a:r>
              <a:rPr lang="zh-CN" altLang="en-US"/>
              <a:t>，并通过商务部网站（www.mofcom.gov.cn）与全社会共享；月度综合统计数据由商务部于月后30日内通过商务部政府网站或新闻发布会形式对外公布与全社会共享。</a:t>
            </a:r>
            <a:endParaRPr lang="zh-CN" altLang="en-US"/>
          </a:p>
          <a:p>
            <a:r>
              <a:rPr lang="zh-CN" altLang="en-US"/>
              <a:t> </a:t>
            </a:r>
            <a:r>
              <a:rPr lang="en-US" altLang="zh-CN"/>
              <a:t>      </a:t>
            </a:r>
            <a:r>
              <a:rPr lang="zh-CN" altLang="en-US"/>
              <a:t>每年1季度，商务部根据月度统计数据生成</a:t>
            </a:r>
            <a:r>
              <a:rPr lang="zh-CN" altLang="en-US" b="1">
                <a:solidFill>
                  <a:srgbClr val="002060"/>
                </a:solidFill>
              </a:rPr>
              <a:t>年度</a:t>
            </a:r>
            <a:r>
              <a:rPr lang="zh-CN" altLang="en-US" b="1"/>
              <a:t>对外直接投资统计初步</a:t>
            </a:r>
            <a:r>
              <a:rPr lang="zh-CN" altLang="en-US" b="1">
                <a:solidFill>
                  <a:srgbClr val="002060"/>
                </a:solidFill>
              </a:rPr>
              <a:t>数据，同比计算基数为上年度统计初步数据</a:t>
            </a:r>
            <a:r>
              <a:rPr lang="zh-CN" altLang="en-US"/>
              <a:t>。</a:t>
            </a:r>
            <a:endParaRPr lang="zh-CN" altLang="en-US"/>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403860" y="2275205"/>
            <a:ext cx="9462135" cy="7239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内容占位符 1"/>
          <p:cNvSpPr>
            <a:spLocks noGrp="true"/>
          </p:cNvSpPr>
          <p:nvPr>
            <p:ph idx="1"/>
          </p:nvPr>
        </p:nvSpPr>
        <p:spPr>
          <a:xfrm>
            <a:off x="760095" y="1661160"/>
            <a:ext cx="10593705" cy="3808730"/>
          </a:xfrm>
          <a:noFill/>
          <a:extLst>
            <a:ext uri="{909E8E84-426E-40DD-AFC4-6F175D3DCCD1}">
              <a14:hiddenFill xmlns:a14="http://schemas.microsoft.com/office/drawing/2010/main">
                <a:solidFill>
                  <a:schemeClr val="bg2"/>
                </a:solidFill>
              </a14:hiddenFill>
            </a:ext>
          </a:extLst>
        </p:spPr>
        <p:txBody>
          <a:bodyPr/>
          <a:p>
            <a:pPr eaLnBrk="1" latinLnBrk="0" hangingPunct="1">
              <a:spcAft>
                <a:spcPts val="1200"/>
              </a:spcAft>
            </a:pPr>
            <a:r>
              <a:rPr lang="zh-CN" altLang="en-US" sz="3200" b="1" dirty="0" smtClean="0">
                <a:solidFill>
                  <a:srgbClr val="660033"/>
                </a:solidFill>
                <a:sym typeface="+mn-ea"/>
              </a:rPr>
              <a:t>（一）总</a:t>
            </a:r>
            <a:r>
              <a:rPr lang="zh-CN" sz="3200" b="1" dirty="0" smtClean="0">
                <a:solidFill>
                  <a:srgbClr val="660033"/>
                </a:solidFill>
                <a:sym typeface="+mn-ea"/>
              </a:rPr>
              <a:t>说明</a:t>
            </a:r>
            <a:endParaRPr lang="zh-CN" sz="3200" b="1" dirty="0" smtClean="0">
              <a:solidFill>
                <a:srgbClr val="660033"/>
              </a:solidFill>
              <a:sym typeface="+mn-ea"/>
            </a:endParaRPr>
          </a:p>
          <a:p>
            <a:pPr eaLnBrk="1" latinLnBrk="0" hangingPunct="1">
              <a:spcAft>
                <a:spcPts val="1200"/>
              </a:spcAft>
            </a:pPr>
            <a:r>
              <a:rPr lang="zh-CN" altLang="en-US" sz="3200" b="1" dirty="0" smtClean="0">
                <a:solidFill>
                  <a:srgbClr val="660033"/>
                </a:solidFill>
                <a:sym typeface="+mn-ea"/>
              </a:rPr>
              <a:t>（二）报表目录</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（三）调查表式</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（四）主要指标解释及概念界定</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（五）附录</a:t>
            </a:r>
            <a:endParaRPr lang="zh-CN" altLang="en-US" sz="3200" b="1" dirty="0">
              <a:solidFill>
                <a:srgbClr val="660033"/>
              </a:solidFill>
            </a:endParaRPr>
          </a:p>
          <a:p>
            <a:endParaRPr lang="zh-CN" altLang="en-US" sz="3200">
              <a:latin typeface="方正黑体_GBK" panose="02000000000000000000" charset="-122"/>
              <a:ea typeface="方正黑体_GBK" panose="02000000000000000000" charset="-122"/>
            </a:endParaRPr>
          </a:p>
        </p:txBody>
      </p:sp>
      <p:sp>
        <p:nvSpPr>
          <p:cNvPr id="3" name="标题 2"/>
          <p:cNvSpPr>
            <a:spLocks noGrp="true"/>
          </p:cNvSpPr>
          <p:nvPr>
            <p:ph type="title"/>
          </p:nvPr>
        </p:nvSpPr>
        <p:spPr>
          <a:xfrm>
            <a:off x="507365" y="347980"/>
            <a:ext cx="7792720" cy="1049020"/>
          </a:xfrm>
          <a:solidFill>
            <a:srgbClr val="002060"/>
          </a:solidFill>
        </p:spPr>
        <p:txBody>
          <a:bodyPr/>
          <a:p>
            <a:r>
              <a:rPr lang="zh-CN" altLang="en-US">
                <a:solidFill>
                  <a:srgbClr val="FFFF00"/>
                </a:solidFill>
              </a:rPr>
              <a:t>二、《</a:t>
            </a:r>
            <a:r>
              <a:rPr lang="zh-CN" altLang="en-US">
                <a:solidFill>
                  <a:srgbClr val="FFFF00"/>
                </a:solidFill>
                <a:sym typeface="+mn-ea"/>
              </a:rPr>
              <a:t>对外直接投资统计制度</a:t>
            </a:r>
            <a:r>
              <a:rPr lang="zh-CN" altLang="en-US">
                <a:solidFill>
                  <a:srgbClr val="FFFF00"/>
                </a:solidFill>
              </a:rPr>
              <a:t>》重点解读</a:t>
            </a:r>
            <a:endParaRPr lang="zh-CN" altLang="en-US">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内容占位符 3"/>
          <p:cNvGraphicFramePr/>
          <p:nvPr>
            <p:ph idx="1"/>
          </p:nvPr>
        </p:nvGraphicFramePr>
        <p:xfrm>
          <a:off x="671830" y="1592580"/>
          <a:ext cx="10515600" cy="4976495"/>
        </p:xfrm>
        <a:graphic>
          <a:graphicData uri="http://schemas.openxmlformats.org/drawingml/2006/table">
            <a:tbl>
              <a:tblPr firstRow="true" bandRow="true">
                <a:tableStyleId>{5C22544A-7EE6-4342-B048-85BDC9FD1C3A}</a:tableStyleId>
              </a:tblPr>
              <a:tblGrid>
                <a:gridCol w="1252220"/>
                <a:gridCol w="4005580"/>
                <a:gridCol w="3820795"/>
                <a:gridCol w="1437005"/>
              </a:tblGrid>
              <a:tr h="615315">
                <a:tc>
                  <a:txBody>
                    <a:bodyPr/>
                    <a:p>
                      <a:pPr algn="ctr">
                        <a:buNone/>
                      </a:pPr>
                      <a:r>
                        <a:rPr lang="zh-CN" altLang="en-US" sz="2400"/>
                        <a:t>表号</a:t>
                      </a:r>
                      <a:endParaRPr lang="zh-CN" altLang="en-US" sz="2400"/>
                    </a:p>
                  </a:txBody>
                  <a:tcPr/>
                </a:tc>
                <a:tc>
                  <a:txBody>
                    <a:bodyPr/>
                    <a:p>
                      <a:pPr algn="ctr">
                        <a:buNone/>
                      </a:pPr>
                      <a:r>
                        <a:rPr lang="zh-CN" altLang="en-US" sz="2400"/>
                        <a:t>表名</a:t>
                      </a:r>
                      <a:r>
                        <a:rPr lang="zh-CN" altLang="en-US" sz="2400" b="1">
                          <a:solidFill>
                            <a:srgbClr val="FFFF00"/>
                          </a:solidFill>
                        </a:rPr>
                        <a:t>（年报</a:t>
                      </a:r>
                      <a:r>
                        <a:rPr lang="en-US" altLang="zh-CN" sz="2400" b="1">
                          <a:solidFill>
                            <a:srgbClr val="FFFF00"/>
                          </a:solidFill>
                        </a:rPr>
                        <a:t>8</a:t>
                      </a:r>
                      <a:r>
                        <a:rPr lang="zh-CN" altLang="en-US" sz="2400" b="1">
                          <a:solidFill>
                            <a:srgbClr val="FFFF00"/>
                          </a:solidFill>
                        </a:rPr>
                        <a:t>张）</a:t>
                      </a:r>
                      <a:endParaRPr lang="zh-CN" altLang="en-US" sz="2400" b="1">
                        <a:solidFill>
                          <a:srgbClr val="FFFF00"/>
                        </a:solidFill>
                      </a:endParaRPr>
                    </a:p>
                  </a:txBody>
                  <a:tcPr/>
                </a:tc>
                <a:tc>
                  <a:txBody>
                    <a:bodyPr/>
                    <a:p>
                      <a:pPr algn="ctr">
                        <a:buNone/>
                      </a:pPr>
                      <a:r>
                        <a:rPr lang="zh-CN" altLang="en-US" sz="2400"/>
                        <a:t>填报单位</a:t>
                      </a:r>
                      <a:endParaRPr lang="zh-CN" altLang="en-US" sz="2400"/>
                    </a:p>
                  </a:txBody>
                  <a:tcPr/>
                </a:tc>
                <a:tc>
                  <a:txBody>
                    <a:bodyPr/>
                    <a:p>
                      <a:pPr algn="ctr">
                        <a:buNone/>
                      </a:pPr>
                      <a:r>
                        <a:rPr lang="zh-CN" altLang="en-US" sz="2400"/>
                        <a:t>备注</a:t>
                      </a:r>
                      <a:endParaRPr lang="zh-CN" altLang="en-US" sz="2400"/>
                    </a:p>
                  </a:txBody>
                  <a:tcPr/>
                </a:tc>
              </a:tr>
              <a:tr h="381000">
                <a:tc>
                  <a:txBody>
                    <a:bodyPr/>
                    <a:p>
                      <a:pPr algn="just">
                        <a:spcAft>
                          <a:spcPts val="0"/>
                        </a:spcAft>
                      </a:pPr>
                      <a:r>
                        <a:rPr lang="en-US"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FDIN1</a:t>
                      </a:r>
                      <a:r>
                        <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表</a:t>
                      </a:r>
                      <a:endPar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endParaRPr>
                    </a:p>
                  </a:txBody>
                  <a:tcPr marL="68580" marR="68580" marT="0" marB="0" anchor="ctr"/>
                </a:tc>
                <a:tc>
                  <a:txBody>
                    <a:bodyPr/>
                    <a:p>
                      <a:pPr algn="just">
                        <a:spcAft>
                          <a:spcPts val="0"/>
                        </a:spcAft>
                      </a:pPr>
                      <a:r>
                        <a:rPr lang="zh-CN" sz="1800" b="1" kern="100" dirty="0">
                          <a:solidFill>
                            <a:srgbClr val="0070C0"/>
                          </a:solidFill>
                          <a:effectLst/>
                          <a:latin typeface="方正小标宋简体" panose="02000000000000000000" charset="-122"/>
                          <a:ea typeface="方正小标宋简体" panose="02000000000000000000" charset="-122"/>
                        </a:rPr>
                        <a:t>境内投资者基本情况</a:t>
                      </a:r>
                      <a:endParaRPr lang="zh-CN" sz="1800" b="1" kern="100" dirty="0">
                        <a:solidFill>
                          <a:srgbClr val="0070C0"/>
                        </a:solidFill>
                        <a:effectLst/>
                        <a:latin typeface="方正小标宋简体" panose="02000000000000000000" charset="-122"/>
                        <a:ea typeface="方正小标宋简体" panose="02000000000000000000" charset="-122"/>
                      </a:endParaRPr>
                    </a:p>
                  </a:txBody>
                  <a:tcPr marL="68580" marR="68580" marT="0" marB="0" anchor="ctr"/>
                </a:tc>
                <a:tc>
                  <a:txBody>
                    <a:bodyPr/>
                    <a:p>
                      <a:pPr algn="l">
                        <a:spcBef>
                          <a:spcPts val="360"/>
                        </a:spcBef>
                        <a:spcAft>
                          <a:spcPts val="360"/>
                        </a:spcAft>
                      </a:pPr>
                      <a:r>
                        <a:rPr lang="zh-CN" altLang="en-US" sz="1400" b="1" kern="100" dirty="0" smtClean="0">
                          <a:solidFill>
                            <a:srgbClr val="002060"/>
                          </a:solidFill>
                          <a:effectLst/>
                          <a:latin typeface="Times New Roman"/>
                          <a:ea typeface="宋体"/>
                        </a:rPr>
                        <a:t>有对外投资活动的主体填报</a:t>
                      </a:r>
                      <a:endParaRPr lang="zh-CN" altLang="en-US" sz="1400" b="1" kern="100" dirty="0" smtClean="0">
                        <a:solidFill>
                          <a:srgbClr val="002060"/>
                        </a:solidFill>
                        <a:effectLst/>
                        <a:latin typeface="Times New Roman"/>
                        <a:ea typeface="宋体"/>
                      </a:endParaRPr>
                    </a:p>
                  </a:txBody>
                  <a:tcPr marL="68580" marR="68580" marT="0" marB="0" anchor="ctr"/>
                </a:tc>
                <a:tc>
                  <a:txBody>
                    <a:bodyPr/>
                    <a:p>
                      <a:pPr algn="ctr">
                        <a:buNone/>
                      </a:pPr>
                      <a:r>
                        <a:rPr lang="zh-CN" altLang="en-US" sz="1800" b="1" kern="100" dirty="0" smtClean="0">
                          <a:solidFill>
                            <a:srgbClr val="FF0000"/>
                          </a:solidFill>
                          <a:effectLst/>
                          <a:latin typeface="黑体" panose="02010609060101010101" charset="-122"/>
                          <a:ea typeface="黑体" panose="02010609060101010101" charset="-122"/>
                          <a:sym typeface="+mn-ea"/>
                        </a:rPr>
                        <a:t>√</a:t>
                      </a:r>
                      <a:endParaRPr lang="zh-CN" altLang="en-US"/>
                    </a:p>
                  </a:txBody>
                  <a:tcPr/>
                </a:tc>
              </a:tr>
              <a:tr h="381000">
                <a:tc>
                  <a:txBody>
                    <a:bodyPr/>
                    <a:p>
                      <a:pPr algn="just">
                        <a:spcAft>
                          <a:spcPts val="0"/>
                        </a:spcAft>
                      </a:pPr>
                      <a:r>
                        <a:rPr lang="en-US"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FDIN2</a:t>
                      </a:r>
                      <a:r>
                        <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表</a:t>
                      </a:r>
                      <a:endPar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endParaRPr>
                    </a:p>
                  </a:txBody>
                  <a:tcPr marL="68580" marR="68580" marT="0" marB="0" anchor="ctr"/>
                </a:tc>
                <a:tc>
                  <a:txBody>
                    <a:bodyPr/>
                    <a:p>
                      <a:pPr algn="just">
                        <a:spcAft>
                          <a:spcPts val="0"/>
                        </a:spcAft>
                      </a:pPr>
                      <a:r>
                        <a:rPr lang="zh-CN" sz="1800" b="1" kern="100" dirty="0">
                          <a:solidFill>
                            <a:srgbClr val="0070C0"/>
                          </a:solidFill>
                          <a:effectLst/>
                          <a:latin typeface="方正小标宋简体" panose="02000000000000000000" charset="-122"/>
                          <a:ea typeface="方正小标宋简体" panose="02000000000000000000" charset="-122"/>
                        </a:rPr>
                        <a:t>境外企业基本情况</a:t>
                      </a:r>
                      <a:endParaRPr lang="zh-CN" sz="1800" b="1" kern="100" dirty="0">
                        <a:solidFill>
                          <a:srgbClr val="0070C0"/>
                        </a:solidFill>
                        <a:effectLst/>
                        <a:latin typeface="方正小标宋简体" panose="02000000000000000000" charset="-122"/>
                        <a:ea typeface="方正小标宋简体" panose="02000000000000000000" charset="-122"/>
                      </a:endParaRPr>
                    </a:p>
                  </a:txBody>
                  <a:tcPr marL="68580" marR="68580" marT="0" marB="0" anchor="ctr"/>
                </a:tc>
                <a:tc>
                  <a:txBody>
                    <a:bodyPr/>
                    <a:p>
                      <a:pPr algn="l">
                        <a:spcAft>
                          <a:spcPts val="0"/>
                        </a:spcAft>
                      </a:pPr>
                      <a:r>
                        <a:rPr lang="zh-CN" altLang="en-US" sz="1400" b="1" kern="100" dirty="0" smtClean="0">
                          <a:solidFill>
                            <a:srgbClr val="002060"/>
                          </a:solidFill>
                          <a:effectLst/>
                          <a:latin typeface="Times New Roman"/>
                          <a:ea typeface="宋体"/>
                        </a:rPr>
                        <a:t>有控股境外企业</a:t>
                      </a:r>
                      <a:r>
                        <a:rPr lang="zh-CN" altLang="en-US" sz="1400" b="1" kern="100" dirty="0" smtClean="0">
                          <a:solidFill>
                            <a:srgbClr val="FF0000"/>
                          </a:solidFill>
                          <a:effectLst/>
                          <a:latin typeface="Times New Roman"/>
                          <a:ea typeface="宋体"/>
                        </a:rPr>
                        <a:t>在</a:t>
                      </a:r>
                      <a:r>
                        <a:rPr lang="en-US" altLang="zh-CN" sz="1400" b="1" kern="100" dirty="0" smtClean="0">
                          <a:solidFill>
                            <a:srgbClr val="FF0000"/>
                          </a:solidFill>
                          <a:effectLst/>
                          <a:latin typeface="Times New Roman"/>
                          <a:ea typeface="宋体"/>
                        </a:rPr>
                        <a:t>50%</a:t>
                      </a:r>
                      <a:r>
                        <a:rPr lang="zh-CN" altLang="en-US" sz="1400" b="1" kern="100" dirty="0" smtClean="0">
                          <a:solidFill>
                            <a:srgbClr val="FF0000"/>
                          </a:solidFill>
                          <a:effectLst/>
                          <a:latin typeface="Times New Roman"/>
                          <a:ea typeface="宋体"/>
                        </a:rPr>
                        <a:t>以上</a:t>
                      </a:r>
                      <a:r>
                        <a:rPr lang="zh-CN" altLang="en-US" sz="1400" b="1" kern="100" dirty="0" smtClean="0">
                          <a:solidFill>
                            <a:srgbClr val="002060"/>
                          </a:solidFill>
                          <a:effectLst/>
                          <a:latin typeface="Times New Roman"/>
                          <a:ea typeface="宋体"/>
                        </a:rPr>
                        <a:t>的主体填报，境外企业为</a:t>
                      </a:r>
                      <a:r>
                        <a:rPr lang="zh-CN" altLang="en-US" sz="1400" b="1" kern="100" dirty="0" smtClean="0">
                          <a:solidFill>
                            <a:srgbClr val="FF0000"/>
                          </a:solidFill>
                          <a:effectLst/>
                          <a:latin typeface="Times New Roman"/>
                          <a:ea typeface="宋体"/>
                        </a:rPr>
                        <a:t>首个投资目的地企业</a:t>
                      </a:r>
                      <a:endParaRPr lang="zh-CN" altLang="en-US" sz="1400" b="1" kern="100" dirty="0" smtClean="0">
                        <a:solidFill>
                          <a:srgbClr val="FF0000"/>
                        </a:solidFill>
                        <a:effectLst/>
                        <a:latin typeface="Times New Roman"/>
                        <a:ea typeface="宋体"/>
                      </a:endParaRPr>
                    </a:p>
                  </a:txBody>
                  <a:tcPr marL="68580" marR="68580" marT="0" marB="0" anchor="ctr"/>
                </a:tc>
                <a:tc>
                  <a:txBody>
                    <a:bodyPr/>
                    <a:p>
                      <a:pPr algn="ctr">
                        <a:buNone/>
                      </a:pPr>
                      <a:r>
                        <a:rPr lang="zh-CN" altLang="en-US" sz="1800" b="1" kern="100" dirty="0" smtClean="0">
                          <a:solidFill>
                            <a:srgbClr val="FF0000"/>
                          </a:solidFill>
                          <a:effectLst/>
                          <a:latin typeface="黑体" panose="02010609060101010101" charset="-122"/>
                          <a:ea typeface="黑体" panose="02010609060101010101" charset="-122"/>
                          <a:sym typeface="+mn-ea"/>
                        </a:rPr>
                        <a:t>√</a:t>
                      </a:r>
                      <a:endParaRPr lang="zh-CN" altLang="en-US"/>
                    </a:p>
                  </a:txBody>
                  <a:tcPr/>
                </a:tc>
              </a:tr>
              <a:tr h="426720">
                <a:tc>
                  <a:txBody>
                    <a:bodyPr/>
                    <a:p>
                      <a:pPr algn="just">
                        <a:lnSpc>
                          <a:spcPts val="1200"/>
                        </a:lnSpc>
                        <a:spcAft>
                          <a:spcPts val="0"/>
                        </a:spcAft>
                      </a:pPr>
                      <a:r>
                        <a:rPr lang="en-US"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FDIN3</a:t>
                      </a:r>
                      <a:r>
                        <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表</a:t>
                      </a:r>
                      <a:endPar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endParaRPr>
                    </a:p>
                  </a:txBody>
                  <a:tcPr marL="68580" marR="68580" marT="0" marB="0" anchor="ctr"/>
                </a:tc>
                <a:tc>
                  <a:txBody>
                    <a:bodyPr/>
                    <a:p>
                      <a:pPr algn="just">
                        <a:spcAft>
                          <a:spcPts val="0"/>
                        </a:spcAft>
                      </a:pPr>
                      <a:r>
                        <a:rPr lang="zh-CN" sz="1800" b="1" kern="100" dirty="0">
                          <a:solidFill>
                            <a:srgbClr val="0070C0"/>
                          </a:solidFill>
                          <a:effectLst/>
                          <a:latin typeface="方正小标宋简体" panose="02000000000000000000" charset="-122"/>
                          <a:ea typeface="方正小标宋简体" panose="02000000000000000000" charset="-122"/>
                        </a:rPr>
                        <a:t>对外直接投资流量、存量情况</a:t>
                      </a:r>
                      <a:endParaRPr lang="zh-CN" sz="1800" b="1" kern="100" dirty="0">
                        <a:solidFill>
                          <a:srgbClr val="0070C0"/>
                        </a:solidFill>
                        <a:effectLst/>
                        <a:latin typeface="方正小标宋简体" panose="02000000000000000000" charset="-122"/>
                        <a:ea typeface="方正小标宋简体" panose="02000000000000000000" charset="-122"/>
                      </a:endParaRPr>
                    </a:p>
                  </a:txBody>
                  <a:tcPr marL="68580" marR="68580" marT="0" marB="0"/>
                </a:tc>
                <a:tc>
                  <a:txBody>
                    <a:bodyPr/>
                    <a:p>
                      <a:pPr algn="l">
                        <a:spcAft>
                          <a:spcPts val="0"/>
                        </a:spcAft>
                      </a:pPr>
                      <a:r>
                        <a:rPr lang="zh-CN" altLang="en-US" sz="1400" b="1" kern="100" dirty="0" smtClean="0">
                          <a:solidFill>
                            <a:srgbClr val="002060"/>
                          </a:solidFill>
                          <a:effectLst/>
                          <a:latin typeface="Times New Roman"/>
                          <a:ea typeface="宋体"/>
                        </a:rPr>
                        <a:t>有持有</a:t>
                      </a:r>
                      <a:r>
                        <a:rPr lang="zh-CN" altLang="en-US" sz="1400" b="1" kern="100" dirty="0" smtClean="0">
                          <a:solidFill>
                            <a:srgbClr val="002060"/>
                          </a:solidFill>
                          <a:effectLst/>
                          <a:latin typeface="Times New Roman"/>
                          <a:ea typeface="宋体"/>
                          <a:sym typeface="+mn-ea"/>
                        </a:rPr>
                        <a:t>境外企业</a:t>
                      </a:r>
                      <a:r>
                        <a:rPr lang="zh-CN" altLang="en-US" sz="1400" b="1" kern="100" dirty="0" smtClean="0">
                          <a:solidFill>
                            <a:srgbClr val="002060"/>
                          </a:solidFill>
                          <a:effectLst/>
                          <a:latin typeface="Times New Roman"/>
                          <a:ea typeface="宋体"/>
                        </a:rPr>
                        <a:t>股权或投票权</a:t>
                      </a:r>
                      <a:r>
                        <a:rPr lang="en-US" altLang="zh-CN" sz="1400" b="1" kern="100" dirty="0" smtClean="0">
                          <a:solidFill>
                            <a:srgbClr val="002060"/>
                          </a:solidFill>
                          <a:effectLst/>
                          <a:latin typeface="Times New Roman"/>
                          <a:ea typeface="宋体"/>
                        </a:rPr>
                        <a:t>10%</a:t>
                      </a:r>
                      <a:r>
                        <a:rPr lang="zh-CN" altLang="en-US" sz="1400" b="1" kern="100" dirty="0" smtClean="0">
                          <a:solidFill>
                            <a:srgbClr val="002060"/>
                          </a:solidFill>
                          <a:effectLst/>
                          <a:latin typeface="Times New Roman"/>
                          <a:ea typeface="宋体"/>
                        </a:rPr>
                        <a:t>及以上的投资主体填报，</a:t>
                      </a:r>
                      <a:r>
                        <a:rPr lang="zh-CN" altLang="en-US" sz="1400" b="1" kern="100" dirty="0" smtClean="0">
                          <a:solidFill>
                            <a:srgbClr val="FF0000"/>
                          </a:solidFill>
                          <a:effectLst/>
                          <a:latin typeface="Times New Roman"/>
                          <a:ea typeface="宋体"/>
                        </a:rPr>
                        <a:t>境外企业为首个投资目的地企业</a:t>
                      </a:r>
                      <a:endParaRPr lang="zh-CN" altLang="en-US" sz="1400" b="1" kern="100" dirty="0" smtClean="0">
                        <a:solidFill>
                          <a:srgbClr val="FF0000"/>
                        </a:solidFill>
                        <a:effectLst/>
                        <a:latin typeface="Times New Roman"/>
                        <a:ea typeface="宋体"/>
                      </a:endParaRPr>
                    </a:p>
                  </a:txBody>
                  <a:tcPr marL="68580" marR="68580" marT="0" marB="0" anchor="ctr"/>
                </a:tc>
                <a:tc>
                  <a:txBody>
                    <a:bodyPr/>
                    <a:p>
                      <a:pPr algn="ctr">
                        <a:buNone/>
                      </a:pPr>
                      <a:r>
                        <a:rPr lang="zh-CN" altLang="en-US" sz="1800" b="1" kern="100" dirty="0" smtClean="0">
                          <a:solidFill>
                            <a:srgbClr val="FF0000"/>
                          </a:solidFill>
                          <a:effectLst/>
                          <a:latin typeface="黑体" panose="02010609060101010101" charset="-122"/>
                          <a:ea typeface="黑体" panose="02010609060101010101" charset="-122"/>
                          <a:sym typeface="+mn-ea"/>
                        </a:rPr>
                        <a:t>√</a:t>
                      </a:r>
                      <a:endParaRPr lang="zh-CN" altLang="en-US"/>
                    </a:p>
                  </a:txBody>
                  <a:tcPr/>
                </a:tc>
              </a:tr>
              <a:tr h="566420">
                <a:tc>
                  <a:txBody>
                    <a:bodyPr/>
                    <a:p>
                      <a:pPr algn="just">
                        <a:lnSpc>
                          <a:spcPts val="1200"/>
                        </a:lnSpc>
                        <a:spcAft>
                          <a:spcPts val="0"/>
                        </a:spcAft>
                      </a:pPr>
                      <a:r>
                        <a:rPr lang="en-US"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FDIN4</a:t>
                      </a:r>
                      <a:r>
                        <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表</a:t>
                      </a:r>
                      <a:endPar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endParaRPr>
                    </a:p>
                  </a:txBody>
                  <a:tcPr marL="68580" marR="68580" marT="0" marB="0" anchor="ctr"/>
                </a:tc>
                <a:tc>
                  <a:txBody>
                    <a:bodyPr/>
                    <a:p>
                      <a:pPr algn="just">
                        <a:spcAft>
                          <a:spcPts val="0"/>
                        </a:spcAft>
                      </a:pPr>
                      <a:endParaRPr lang="zh-CN" sz="1800" b="1" kern="100" dirty="0">
                        <a:solidFill>
                          <a:srgbClr val="0070C0"/>
                        </a:solidFill>
                        <a:effectLst/>
                        <a:latin typeface="方正小标宋简体" panose="02000000000000000000" charset="-122"/>
                        <a:ea typeface="方正小标宋简体" panose="02000000000000000000" charset="-122"/>
                      </a:endParaRPr>
                    </a:p>
                    <a:p>
                      <a:pPr algn="just">
                        <a:spcAft>
                          <a:spcPts val="0"/>
                        </a:spcAft>
                      </a:pPr>
                      <a:r>
                        <a:rPr lang="zh-CN" sz="1800" b="1" kern="100" dirty="0">
                          <a:solidFill>
                            <a:srgbClr val="0070C0"/>
                          </a:solidFill>
                          <a:effectLst/>
                          <a:latin typeface="方正小标宋简体" panose="02000000000000000000" charset="-122"/>
                          <a:ea typeface="方正小标宋简体" panose="02000000000000000000" charset="-122"/>
                        </a:rPr>
                        <a:t>成员企业间债务工具情况</a:t>
                      </a:r>
                      <a:endParaRPr lang="zh-CN" sz="1800" b="1" kern="100" dirty="0">
                        <a:solidFill>
                          <a:srgbClr val="0070C0"/>
                        </a:solidFill>
                        <a:effectLst/>
                        <a:latin typeface="方正小标宋简体" panose="02000000000000000000" charset="-122"/>
                        <a:ea typeface="方正小标宋简体" panose="02000000000000000000" charset="-122"/>
                      </a:endParaRPr>
                    </a:p>
                  </a:txBody>
                  <a:tcPr marL="68580" marR="68580" marT="0" marB="0"/>
                </a:tc>
                <a:tc>
                  <a:txBody>
                    <a:bodyPr/>
                    <a:p>
                      <a:pPr algn="l">
                        <a:spcAft>
                          <a:spcPts val="0"/>
                        </a:spcAft>
                      </a:pPr>
                      <a:r>
                        <a:rPr lang="zh-CN" altLang="en-US" sz="1400" b="1" kern="100" dirty="0" smtClean="0">
                          <a:solidFill>
                            <a:srgbClr val="002060"/>
                          </a:solidFill>
                          <a:effectLst/>
                          <a:latin typeface="Times New Roman"/>
                          <a:ea typeface="宋体"/>
                        </a:rPr>
                        <a:t>有对境外成员企业提供贷款的企业报送</a:t>
                      </a:r>
                      <a:endParaRPr lang="zh-CN" altLang="en-US" sz="1400" b="1" kern="100" dirty="0" smtClean="0">
                        <a:solidFill>
                          <a:srgbClr val="002060"/>
                        </a:solidFill>
                        <a:effectLst/>
                        <a:latin typeface="Times New Roman"/>
                        <a:ea typeface="宋体"/>
                      </a:endParaRPr>
                    </a:p>
                  </a:txBody>
                  <a:tcPr marL="68580" marR="68580" marT="0" marB="0" anchor="ctr"/>
                </a:tc>
                <a:tc>
                  <a:txBody>
                    <a:bodyPr/>
                    <a:p>
                      <a:pPr algn="ctr">
                        <a:buNone/>
                      </a:pPr>
                      <a:r>
                        <a:rPr lang="zh-CN" altLang="en-US" sz="1800" b="1" kern="100" dirty="0" smtClean="0">
                          <a:solidFill>
                            <a:srgbClr val="006600"/>
                          </a:solidFill>
                          <a:effectLst/>
                          <a:latin typeface="Times New Roman"/>
                          <a:ea typeface="宋体"/>
                          <a:sym typeface="+mn-ea"/>
                        </a:rPr>
                        <a:t>♫</a:t>
                      </a:r>
                      <a:endParaRPr lang="zh-CN" altLang="en-US"/>
                    </a:p>
                  </a:txBody>
                  <a:tcPr/>
                </a:tc>
              </a:tr>
              <a:tr h="549275">
                <a:tc>
                  <a:txBody>
                    <a:bodyPr/>
                    <a:p>
                      <a:pPr algn="just">
                        <a:lnSpc>
                          <a:spcPts val="1200"/>
                        </a:lnSpc>
                        <a:spcAft>
                          <a:spcPts val="0"/>
                        </a:spcAft>
                      </a:pPr>
                      <a:r>
                        <a:rPr lang="en-US"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FDIN5</a:t>
                      </a:r>
                      <a:r>
                        <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表</a:t>
                      </a:r>
                      <a:endPar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endParaRPr>
                    </a:p>
                  </a:txBody>
                  <a:tcPr marL="68580" marR="68580" marT="0" marB="0" anchor="ctr"/>
                </a:tc>
                <a:tc>
                  <a:txBody>
                    <a:bodyPr/>
                    <a:p>
                      <a:pPr marL="0" marR="0" indent="0" algn="just" defTabSz="914400" rtl="0" eaLnBrk="1" fontAlgn="auto" latinLnBrk="0" hangingPunct="1">
                        <a:lnSpc>
                          <a:spcPct val="100000"/>
                        </a:lnSpc>
                        <a:spcBef>
                          <a:spcPts val="0"/>
                        </a:spcBef>
                        <a:spcAft>
                          <a:spcPts val="0"/>
                        </a:spcAft>
                        <a:buClrTx/>
                        <a:buSzTx/>
                        <a:buFontTx/>
                        <a:buNone/>
                        <a:defRPr/>
                      </a:pPr>
                      <a:endParaRPr lang="zh-CN" altLang="zh-CN" sz="1800" b="1" kern="100" dirty="0" smtClean="0">
                        <a:solidFill>
                          <a:srgbClr val="0070C0"/>
                        </a:solidFill>
                        <a:effectLst/>
                        <a:latin typeface="方正小标宋简体" panose="02000000000000000000" charset="-122"/>
                        <a:ea typeface="方正小标宋简体" panose="02000000000000000000" charset="-122"/>
                      </a:endParaRPr>
                    </a:p>
                    <a:p>
                      <a:pPr marL="0" marR="0" indent="0" algn="just" defTabSz="914400" rtl="0" eaLnBrk="1" fontAlgn="auto" latinLnBrk="0" hangingPunct="1">
                        <a:lnSpc>
                          <a:spcPct val="100000"/>
                        </a:lnSpc>
                        <a:spcBef>
                          <a:spcPts val="0"/>
                        </a:spcBef>
                        <a:spcAft>
                          <a:spcPts val="0"/>
                        </a:spcAft>
                        <a:buClrTx/>
                        <a:buSzTx/>
                        <a:buFontTx/>
                        <a:buNone/>
                        <a:defRPr/>
                      </a:pPr>
                      <a:r>
                        <a:rPr lang="zh-CN" altLang="zh-CN" sz="1800" b="1" kern="100" dirty="0" smtClean="0">
                          <a:solidFill>
                            <a:srgbClr val="0070C0"/>
                          </a:solidFill>
                          <a:effectLst/>
                          <a:latin typeface="方正小标宋简体" panose="02000000000000000000" charset="-122"/>
                          <a:ea typeface="方正小标宋简体" panose="02000000000000000000" charset="-122"/>
                        </a:rPr>
                        <a:t>境外企业返程投资情况</a:t>
                      </a:r>
                      <a:endParaRPr lang="zh-CN" altLang="zh-CN" sz="1800" b="1" kern="100" dirty="0" smtClean="0">
                        <a:solidFill>
                          <a:srgbClr val="0070C0"/>
                        </a:solidFill>
                        <a:effectLst/>
                        <a:latin typeface="方正小标宋简体" panose="02000000000000000000" charset="-122"/>
                        <a:ea typeface="方正小标宋简体" panose="02000000000000000000" charset="-122"/>
                      </a:endParaRPr>
                    </a:p>
                  </a:txBody>
                  <a:tcPr marL="68580" marR="68580" marT="0" marB="0"/>
                </a:tc>
                <a:tc>
                  <a:txBody>
                    <a:bodyPr/>
                    <a:p>
                      <a:pPr algn="l">
                        <a:spcAft>
                          <a:spcPts val="0"/>
                        </a:spcAft>
                      </a:pPr>
                      <a:r>
                        <a:rPr lang="zh-CN" altLang="en-US" sz="1400" b="1" kern="100" baseline="0" dirty="0" smtClean="0">
                          <a:solidFill>
                            <a:srgbClr val="002060"/>
                          </a:solidFill>
                          <a:effectLst/>
                          <a:latin typeface="Times New Roman"/>
                          <a:ea typeface="宋体"/>
                        </a:rPr>
                        <a:t>有通过</a:t>
                      </a:r>
                      <a:r>
                        <a:rPr lang="zh-CN" altLang="en-US" sz="1400" b="1" kern="100" baseline="0" dirty="0" smtClean="0">
                          <a:solidFill>
                            <a:srgbClr val="FF0000"/>
                          </a:solidFill>
                          <a:effectLst/>
                          <a:latin typeface="Times New Roman"/>
                          <a:ea typeface="宋体"/>
                        </a:rPr>
                        <a:t>首个投资目的地企业再投资回中国内地</a:t>
                      </a:r>
                      <a:r>
                        <a:rPr lang="zh-CN" altLang="en-US" sz="1400" b="1" kern="100" baseline="0" dirty="0" smtClean="0">
                          <a:solidFill>
                            <a:srgbClr val="002060"/>
                          </a:solidFill>
                          <a:effectLst/>
                          <a:latin typeface="Times New Roman"/>
                          <a:ea typeface="宋体"/>
                        </a:rPr>
                        <a:t>并持股在</a:t>
                      </a:r>
                      <a:r>
                        <a:rPr lang="en-US" altLang="zh-CN" sz="1400" b="1" kern="100" baseline="0" dirty="0" smtClean="0">
                          <a:solidFill>
                            <a:srgbClr val="002060"/>
                          </a:solidFill>
                          <a:effectLst/>
                          <a:latin typeface="Times New Roman"/>
                          <a:ea typeface="宋体"/>
                        </a:rPr>
                        <a:t>10%</a:t>
                      </a:r>
                      <a:r>
                        <a:rPr lang="zh-CN" altLang="en-US" sz="1400" b="1" kern="100" baseline="0" dirty="0" smtClean="0">
                          <a:solidFill>
                            <a:srgbClr val="002060"/>
                          </a:solidFill>
                          <a:effectLst/>
                          <a:latin typeface="Times New Roman"/>
                          <a:ea typeface="宋体"/>
                        </a:rPr>
                        <a:t>以上的企业主体填报</a:t>
                      </a:r>
                      <a:endParaRPr lang="zh-CN" altLang="en-US" sz="1400" b="1" kern="100" baseline="0" dirty="0" smtClean="0">
                        <a:solidFill>
                          <a:srgbClr val="002060"/>
                        </a:solidFill>
                        <a:effectLst/>
                        <a:latin typeface="Times New Roman"/>
                        <a:ea typeface="宋体"/>
                      </a:endParaRPr>
                    </a:p>
                  </a:txBody>
                  <a:tcPr marL="68580" marR="68580" marT="0" marB="0" anchor="ctr"/>
                </a:tc>
                <a:tc>
                  <a:txBody>
                    <a:bodyPr/>
                    <a:p>
                      <a:pPr algn="ctr">
                        <a:buNone/>
                      </a:pPr>
                      <a:endParaRPr lang="zh-CN" altLang="en-US" sz="1800" b="1" kern="100" dirty="0" smtClean="0">
                        <a:solidFill>
                          <a:srgbClr val="006600"/>
                        </a:solidFill>
                        <a:effectLst/>
                        <a:latin typeface="Times New Roman"/>
                        <a:ea typeface="宋体"/>
                        <a:sym typeface="+mn-ea"/>
                      </a:endParaRPr>
                    </a:p>
                    <a:p>
                      <a:pPr algn="ctr">
                        <a:buNone/>
                      </a:pPr>
                      <a:r>
                        <a:rPr lang="zh-CN" altLang="en-US" sz="1800" b="1" kern="100" dirty="0" smtClean="0">
                          <a:solidFill>
                            <a:srgbClr val="006600"/>
                          </a:solidFill>
                          <a:effectLst/>
                          <a:latin typeface="Times New Roman"/>
                          <a:ea typeface="宋体"/>
                          <a:sym typeface="+mn-ea"/>
                        </a:rPr>
                        <a:t>♫</a:t>
                      </a:r>
                      <a:endParaRPr lang="zh-CN" altLang="en-US"/>
                    </a:p>
                  </a:txBody>
                  <a:tcPr/>
                </a:tc>
              </a:tr>
              <a:tr h="381000">
                <a:tc>
                  <a:txBody>
                    <a:bodyPr/>
                    <a:p>
                      <a:pPr algn="just">
                        <a:lnSpc>
                          <a:spcPts val="1200"/>
                        </a:lnSpc>
                        <a:spcAft>
                          <a:spcPts val="0"/>
                        </a:spcAft>
                      </a:pPr>
                      <a:r>
                        <a:rPr lang="en-US"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FDIN6</a:t>
                      </a:r>
                      <a:r>
                        <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表</a:t>
                      </a:r>
                      <a:endParaRPr lang="zh-CN" sz="1800" b="1" kern="100" dirty="0">
                        <a:solidFill>
                          <a:srgbClr val="0070C0"/>
                        </a:solidFill>
                        <a:effectLst/>
                        <a:latin typeface="方正小标宋简体" panose="02000000000000000000" charset="-122"/>
                        <a:ea typeface="方正小标宋简体" panose="02000000000000000000" charset="-122"/>
                        <a:cs typeface="方正小标宋简体" panose="02000000000000000000" charset="-122"/>
                      </a:endParaRPr>
                    </a:p>
                  </a:txBody>
                  <a:tcPr marL="68580" marR="68580" marT="0" marB="0" anchor="ctr"/>
                </a:tc>
                <a:tc>
                  <a:txBody>
                    <a:bodyPr/>
                    <a:p>
                      <a:pPr algn="just">
                        <a:spcAft>
                          <a:spcPts val="0"/>
                        </a:spcAft>
                      </a:pPr>
                      <a:r>
                        <a:rPr lang="zh-CN" sz="1800" b="1" kern="100" dirty="0">
                          <a:solidFill>
                            <a:srgbClr val="0070C0"/>
                          </a:solidFill>
                          <a:effectLst/>
                          <a:latin typeface="方正小标宋简体" panose="02000000000000000000" charset="-122"/>
                          <a:ea typeface="方正小标宋简体" panose="02000000000000000000" charset="-122"/>
                        </a:rPr>
                        <a:t>境内投资者通过境外企业再投资情况</a:t>
                      </a:r>
                      <a:endParaRPr lang="zh-CN" sz="1800" b="1" kern="100" dirty="0">
                        <a:solidFill>
                          <a:srgbClr val="0070C0"/>
                        </a:solidFill>
                        <a:effectLst/>
                        <a:latin typeface="方正小标宋简体" panose="02000000000000000000" charset="-122"/>
                        <a:ea typeface="方正小标宋简体" panose="02000000000000000000" charset="-122"/>
                      </a:endParaRPr>
                    </a:p>
                  </a:txBody>
                  <a:tcPr marL="68580" marR="68580" marT="0" marB="0" anchor="ctr"/>
                </a:tc>
                <a:tc>
                  <a:txBody>
                    <a:bodyPr/>
                    <a:p>
                      <a:pPr algn="l">
                        <a:spcAft>
                          <a:spcPts val="0"/>
                        </a:spcAft>
                      </a:pPr>
                      <a:r>
                        <a:rPr lang="zh-CN" altLang="en-US" sz="1400" b="1" kern="100" dirty="0" smtClean="0">
                          <a:solidFill>
                            <a:srgbClr val="002060"/>
                          </a:solidFill>
                          <a:effectLst/>
                          <a:latin typeface="Times New Roman"/>
                          <a:ea typeface="宋体"/>
                        </a:rPr>
                        <a:t>有通过境外企业再投资活动的主体填报，表中左列境外企业或项目</a:t>
                      </a:r>
                      <a:r>
                        <a:rPr lang="zh-CN" altLang="en-US" sz="1400" b="1" kern="100" dirty="0" smtClean="0">
                          <a:solidFill>
                            <a:srgbClr val="FF0000"/>
                          </a:solidFill>
                          <a:effectLst/>
                          <a:latin typeface="Times New Roman"/>
                          <a:ea typeface="宋体"/>
                        </a:rPr>
                        <a:t>指投资最终目的地相应的企业和项目</a:t>
                      </a:r>
                      <a:endParaRPr lang="zh-CN" altLang="en-US" sz="1400" b="1" kern="100" dirty="0" smtClean="0">
                        <a:solidFill>
                          <a:srgbClr val="FF0000"/>
                        </a:solidFill>
                        <a:effectLst/>
                        <a:latin typeface="Times New Roman"/>
                        <a:ea typeface="宋体"/>
                      </a:endParaRPr>
                    </a:p>
                  </a:txBody>
                  <a:tcPr marL="68580" marR="68580" marT="0" marB="0" anchor="ctr"/>
                </a:tc>
                <a:tc>
                  <a:txBody>
                    <a:bodyPr/>
                    <a:p>
                      <a:pPr algn="ctr">
                        <a:buNone/>
                      </a:pPr>
                      <a:endParaRPr lang="zh-CN" altLang="en-US" sz="1800" b="1" kern="100" dirty="0" smtClean="0">
                        <a:solidFill>
                          <a:srgbClr val="006600"/>
                        </a:solidFill>
                        <a:effectLst/>
                        <a:latin typeface="Times New Roman"/>
                        <a:ea typeface="宋体"/>
                        <a:sym typeface="+mn-ea"/>
                      </a:endParaRPr>
                    </a:p>
                    <a:p>
                      <a:pPr algn="ctr">
                        <a:buNone/>
                      </a:pPr>
                      <a:r>
                        <a:rPr lang="zh-CN" altLang="en-US" sz="1800" b="1" kern="100" dirty="0" smtClean="0">
                          <a:solidFill>
                            <a:srgbClr val="006600"/>
                          </a:solidFill>
                          <a:effectLst/>
                          <a:latin typeface="Times New Roman"/>
                          <a:ea typeface="宋体"/>
                          <a:sym typeface="+mn-ea"/>
                        </a:rPr>
                        <a:t>♫</a:t>
                      </a:r>
                      <a:endParaRPr lang="zh-CN" altLang="en-US"/>
                    </a:p>
                  </a:txBody>
                  <a:tcPr/>
                </a:tc>
              </a:tr>
              <a:tr h="381000">
                <a:tc>
                  <a:txBody>
                    <a:bodyPr/>
                    <a:p>
                      <a:pPr algn="l">
                        <a:lnSpc>
                          <a:spcPts val="1200"/>
                        </a:lnSpc>
                        <a:spcAft>
                          <a:spcPts val="0"/>
                        </a:spcAft>
                      </a:pPr>
                      <a:r>
                        <a:rPr lang="en-US" sz="1800" b="1" kern="100" dirty="0" smtClean="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FDIN7</a:t>
                      </a:r>
                      <a:r>
                        <a:rPr lang="zh-CN" sz="1800" b="1" kern="100" dirty="0" smtClean="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表</a:t>
                      </a:r>
                      <a:endParaRPr lang="zh-CN" sz="1800" b="1" kern="100" dirty="0" smtClean="0">
                        <a:solidFill>
                          <a:srgbClr val="0070C0"/>
                        </a:solidFill>
                        <a:effectLst/>
                        <a:latin typeface="方正小标宋简体" panose="02000000000000000000" charset="-122"/>
                        <a:ea typeface="方正小标宋简体" panose="02000000000000000000" charset="-122"/>
                        <a:cs typeface="方正小标宋简体" panose="02000000000000000000" charset="-122"/>
                      </a:endParaRPr>
                    </a:p>
                  </a:txBody>
                  <a:tcPr marL="68580" marR="68580" marT="0" marB="0" anchor="ctr"/>
                </a:tc>
                <a:tc>
                  <a:txBody>
                    <a:bodyPr/>
                    <a:p>
                      <a:pPr algn="just">
                        <a:spcAft>
                          <a:spcPts val="0"/>
                        </a:spcAft>
                      </a:pPr>
                      <a:r>
                        <a:rPr lang="zh-CN" sz="1800" b="1" kern="100" dirty="0">
                          <a:solidFill>
                            <a:srgbClr val="0070C0"/>
                          </a:solidFill>
                          <a:effectLst/>
                          <a:latin typeface="方正小标宋简体" panose="02000000000000000000" charset="-122"/>
                          <a:ea typeface="方正小标宋简体" panose="02000000000000000000" charset="-122"/>
                        </a:rPr>
                        <a:t>境外主要矿产资源情况</a:t>
                      </a:r>
                      <a:endParaRPr lang="zh-CN" sz="1800" b="1" kern="100" dirty="0">
                        <a:solidFill>
                          <a:srgbClr val="0070C0"/>
                        </a:solidFill>
                        <a:effectLst/>
                        <a:latin typeface="方正小标宋简体" panose="02000000000000000000" charset="-122"/>
                        <a:ea typeface="方正小标宋简体" panose="02000000000000000000" charset="-122"/>
                      </a:endParaRPr>
                    </a:p>
                  </a:txBody>
                  <a:tcPr marL="68580" marR="68580" marT="0" marB="0" anchor="ctr"/>
                </a:tc>
                <a:tc>
                  <a:txBody>
                    <a:bodyPr/>
                    <a:p>
                      <a:pPr algn="l">
                        <a:spcAft>
                          <a:spcPts val="0"/>
                        </a:spcAft>
                      </a:pPr>
                      <a:r>
                        <a:rPr lang="zh-CN" altLang="en-US" sz="1400" b="1" kern="100" dirty="0" smtClean="0">
                          <a:solidFill>
                            <a:srgbClr val="002060"/>
                          </a:solidFill>
                          <a:effectLst/>
                          <a:latin typeface="Times New Roman"/>
                          <a:ea typeface="宋体"/>
                        </a:rPr>
                        <a:t>在国境外拥有</a:t>
                      </a:r>
                      <a:r>
                        <a:rPr lang="zh-CN" altLang="en-US" sz="1400" b="1" kern="100" dirty="0" smtClean="0">
                          <a:solidFill>
                            <a:srgbClr val="FF0000"/>
                          </a:solidFill>
                          <a:effectLst/>
                          <a:latin typeface="Times New Roman"/>
                          <a:ea typeface="宋体"/>
                        </a:rPr>
                        <a:t>能源矿产、金属矿产、非金属矿产的主体填报</a:t>
                      </a:r>
                      <a:r>
                        <a:rPr lang="zh-CN" altLang="en-US" sz="1400" b="1" kern="100" dirty="0" smtClean="0">
                          <a:solidFill>
                            <a:srgbClr val="002060"/>
                          </a:solidFill>
                          <a:effectLst/>
                          <a:latin typeface="Times New Roman"/>
                          <a:ea typeface="宋体"/>
                        </a:rPr>
                        <a:t>，按</a:t>
                      </a:r>
                      <a:r>
                        <a:rPr lang="zh-CN" altLang="en-US" sz="1400" b="1" kern="100" dirty="0" smtClean="0">
                          <a:solidFill>
                            <a:srgbClr val="FF0000"/>
                          </a:solidFill>
                          <a:effectLst/>
                          <a:latin typeface="Times New Roman"/>
                          <a:ea typeface="宋体"/>
                        </a:rPr>
                        <a:t>最终控制资源</a:t>
                      </a:r>
                      <a:r>
                        <a:rPr lang="zh-CN" altLang="en-US" sz="1400" b="1" kern="100" dirty="0" smtClean="0">
                          <a:solidFill>
                            <a:srgbClr val="002060"/>
                          </a:solidFill>
                          <a:effectLst/>
                          <a:latin typeface="Times New Roman"/>
                          <a:ea typeface="宋体"/>
                        </a:rPr>
                        <a:t>的境外企业填报</a:t>
                      </a:r>
                      <a:endParaRPr lang="zh-CN" altLang="en-US" sz="1400" b="1" kern="100" dirty="0" smtClean="0">
                        <a:solidFill>
                          <a:srgbClr val="002060"/>
                        </a:solidFill>
                        <a:effectLst/>
                        <a:latin typeface="Times New Roman"/>
                        <a:ea typeface="宋体"/>
                      </a:endParaRPr>
                    </a:p>
                  </a:txBody>
                  <a:tcPr marL="68580" marR="68580" marT="0" marB="0" anchor="ctr"/>
                </a:tc>
                <a:tc>
                  <a:txBody>
                    <a:bodyPr/>
                    <a:p>
                      <a:pPr algn="ctr">
                        <a:buNone/>
                      </a:pPr>
                      <a:endParaRPr lang="zh-CN" altLang="en-US" sz="1800" b="1" kern="100" dirty="0" smtClean="0">
                        <a:solidFill>
                          <a:srgbClr val="006600"/>
                        </a:solidFill>
                        <a:effectLst/>
                        <a:latin typeface="Times New Roman"/>
                        <a:ea typeface="宋体"/>
                        <a:sym typeface="+mn-ea"/>
                      </a:endParaRPr>
                    </a:p>
                    <a:p>
                      <a:pPr algn="ctr">
                        <a:buNone/>
                      </a:pPr>
                      <a:r>
                        <a:rPr lang="zh-CN" altLang="en-US" sz="1800" b="1" kern="100" dirty="0" smtClean="0">
                          <a:solidFill>
                            <a:srgbClr val="006600"/>
                          </a:solidFill>
                          <a:effectLst/>
                          <a:latin typeface="Times New Roman"/>
                          <a:ea typeface="宋体"/>
                          <a:sym typeface="+mn-ea"/>
                        </a:rPr>
                        <a:t>♫</a:t>
                      </a:r>
                      <a:endParaRPr lang="zh-CN" altLang="en-US"/>
                    </a:p>
                  </a:txBody>
                  <a:tcPr/>
                </a:tc>
              </a:tr>
              <a:tr h="640080">
                <a:tc>
                  <a:txBody>
                    <a:bodyPr/>
                    <a:p>
                      <a:pPr algn="l">
                        <a:lnSpc>
                          <a:spcPts val="1200"/>
                        </a:lnSpc>
                        <a:spcAft>
                          <a:spcPts val="0"/>
                        </a:spcAft>
                      </a:pPr>
                      <a:r>
                        <a:rPr lang="en-US" sz="1800" b="1" kern="100" dirty="0" smtClean="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FDIN8</a:t>
                      </a:r>
                      <a:r>
                        <a:rPr lang="zh-CN" sz="1800" b="1" kern="100" dirty="0" smtClean="0">
                          <a:solidFill>
                            <a:srgbClr val="0070C0"/>
                          </a:solidFill>
                          <a:effectLst/>
                          <a:latin typeface="方正小标宋简体" panose="02000000000000000000" charset="-122"/>
                          <a:ea typeface="方正小标宋简体" panose="02000000000000000000" charset="-122"/>
                          <a:cs typeface="方正小标宋简体" panose="02000000000000000000" charset="-122"/>
                        </a:rPr>
                        <a:t>表</a:t>
                      </a:r>
                      <a:endParaRPr lang="zh-CN" sz="1800" b="1" kern="100" dirty="0" smtClean="0">
                        <a:solidFill>
                          <a:srgbClr val="0070C0"/>
                        </a:solidFill>
                        <a:effectLst/>
                        <a:latin typeface="方正小标宋简体" panose="02000000000000000000" charset="-122"/>
                        <a:ea typeface="方正小标宋简体" panose="02000000000000000000" charset="-122"/>
                        <a:cs typeface="方正小标宋简体" panose="02000000000000000000" charset="-122"/>
                      </a:endParaRPr>
                    </a:p>
                  </a:txBody>
                  <a:tcPr marL="68580" marR="68580" marT="0" marB="0" anchor="ctr"/>
                </a:tc>
                <a:tc>
                  <a:txBody>
                    <a:bodyPr/>
                    <a:p>
                      <a:pPr algn="just">
                        <a:spcAft>
                          <a:spcPts val="0"/>
                        </a:spcAft>
                      </a:pPr>
                      <a:r>
                        <a:rPr lang="zh-CN" sz="1800" b="1" kern="100" dirty="0">
                          <a:solidFill>
                            <a:srgbClr val="0070C0"/>
                          </a:solidFill>
                          <a:effectLst/>
                          <a:latin typeface="方正小标宋简体" panose="02000000000000000000" charset="-122"/>
                          <a:ea typeface="方正小标宋简体" panose="02000000000000000000" charset="-122"/>
                        </a:rPr>
                        <a:t>主要国际产能合作领域情况</a:t>
                      </a:r>
                      <a:endParaRPr lang="zh-CN" sz="1800" b="1" kern="100" dirty="0">
                        <a:solidFill>
                          <a:srgbClr val="0070C0"/>
                        </a:solidFill>
                        <a:effectLst/>
                        <a:latin typeface="方正小标宋简体" panose="02000000000000000000" charset="-122"/>
                        <a:ea typeface="方正小标宋简体" panose="02000000000000000000" charset="-122"/>
                      </a:endParaRPr>
                    </a:p>
                  </a:txBody>
                  <a:tcPr marL="68580" marR="68580" marT="0" marB="0" anchor="ctr"/>
                </a:tc>
                <a:tc>
                  <a:txBody>
                    <a:bodyPr/>
                    <a:p>
                      <a:pPr algn="l">
                        <a:spcAft>
                          <a:spcPts val="0"/>
                        </a:spcAft>
                      </a:pPr>
                      <a:r>
                        <a:rPr lang="zh-CN" altLang="en-US" sz="1400" b="1" kern="100" dirty="0" smtClean="0">
                          <a:solidFill>
                            <a:srgbClr val="002060"/>
                          </a:solidFill>
                          <a:effectLst/>
                          <a:latin typeface="Times New Roman"/>
                          <a:ea typeface="宋体"/>
                        </a:rPr>
                        <a:t>境外企业有涉及</a:t>
                      </a:r>
                      <a:r>
                        <a:rPr lang="zh-CN" altLang="en-US" sz="1400" b="1" kern="100" dirty="0" smtClean="0">
                          <a:solidFill>
                            <a:srgbClr val="FF0000"/>
                          </a:solidFill>
                          <a:effectLst/>
                          <a:latin typeface="Times New Roman"/>
                          <a:ea typeface="宋体"/>
                        </a:rPr>
                        <a:t>钢铁、水泥、平板玻璃、电力、汽车生产</a:t>
                      </a:r>
                      <a:r>
                        <a:rPr lang="zh-CN" altLang="en-US" sz="1400" b="1" kern="100" dirty="0" smtClean="0">
                          <a:solidFill>
                            <a:srgbClr val="002060"/>
                          </a:solidFill>
                          <a:effectLst/>
                          <a:latin typeface="Times New Roman"/>
                          <a:ea typeface="宋体"/>
                        </a:rPr>
                        <a:t>的主体填报，按最终设立以上形态的境外企业填报</a:t>
                      </a:r>
                      <a:endParaRPr lang="zh-CN" altLang="en-US" sz="1400" b="1" kern="100" dirty="0" smtClean="0">
                        <a:solidFill>
                          <a:srgbClr val="002060"/>
                        </a:solidFill>
                        <a:effectLst/>
                        <a:latin typeface="Times New Roman"/>
                        <a:ea typeface="宋体"/>
                      </a:endParaRPr>
                    </a:p>
                  </a:txBody>
                  <a:tcPr marL="68580" marR="68580" marT="0" marB="0" anchor="ctr"/>
                </a:tc>
                <a:tc>
                  <a:txBody>
                    <a:bodyPr/>
                    <a:p>
                      <a:pPr algn="ctr">
                        <a:buNone/>
                      </a:pPr>
                      <a:endParaRPr lang="zh-CN" altLang="en-US" sz="1800" b="1" kern="100" dirty="0" smtClean="0">
                        <a:solidFill>
                          <a:srgbClr val="006600"/>
                        </a:solidFill>
                        <a:effectLst/>
                        <a:latin typeface="Times New Roman"/>
                        <a:ea typeface="宋体"/>
                        <a:sym typeface="+mn-ea"/>
                      </a:endParaRPr>
                    </a:p>
                    <a:p>
                      <a:pPr algn="ctr">
                        <a:buNone/>
                      </a:pPr>
                      <a:r>
                        <a:rPr lang="zh-CN" altLang="en-US" sz="1800" b="1" kern="100" dirty="0" smtClean="0">
                          <a:solidFill>
                            <a:srgbClr val="006600"/>
                          </a:solidFill>
                          <a:effectLst/>
                          <a:latin typeface="Times New Roman"/>
                          <a:ea typeface="宋体"/>
                          <a:sym typeface="+mn-ea"/>
                        </a:rPr>
                        <a:t>♫</a:t>
                      </a:r>
                      <a:endParaRPr lang="zh-CN" altLang="en-US"/>
                    </a:p>
                  </a:txBody>
                  <a:tcPr/>
                </a:tc>
              </a:tr>
            </a:tbl>
          </a:graphicData>
        </a:graphic>
      </p:graphicFrame>
      <p:sp>
        <p:nvSpPr>
          <p:cNvPr id="3" name="标题 2"/>
          <p:cNvSpPr>
            <a:spLocks noGrp="true"/>
          </p:cNvSpPr>
          <p:nvPr>
            <p:ph type="title"/>
          </p:nvPr>
        </p:nvSpPr>
        <p:spPr>
          <a:solidFill>
            <a:srgbClr val="0070C0"/>
          </a:solidFill>
        </p:spPr>
        <p:txBody>
          <a:bodyPr/>
          <a:p>
            <a:r>
              <a:rPr lang="zh-CN" altLang="en-US">
                <a:solidFill>
                  <a:schemeClr val="bg1"/>
                </a:solidFill>
              </a:rPr>
              <a:t>（二）报表目录</a:t>
            </a:r>
            <a:endParaRPr lang="zh-CN" altLang="en-US">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内容占位符 3"/>
          <p:cNvGraphicFramePr/>
          <p:nvPr>
            <p:ph idx="1"/>
          </p:nvPr>
        </p:nvGraphicFramePr>
        <p:xfrm>
          <a:off x="838200" y="1397000"/>
          <a:ext cx="10515600" cy="4602480"/>
        </p:xfrm>
        <a:graphic>
          <a:graphicData uri="http://schemas.openxmlformats.org/drawingml/2006/table">
            <a:tbl>
              <a:tblPr firstRow="true" bandRow="true">
                <a:tableStyleId>{5C22544A-7EE6-4342-B048-85BDC9FD1C3A}</a:tableStyleId>
              </a:tblPr>
              <a:tblGrid>
                <a:gridCol w="1466215"/>
                <a:gridCol w="3791585"/>
                <a:gridCol w="3800475"/>
                <a:gridCol w="1457325"/>
              </a:tblGrid>
              <a:tr h="457200">
                <a:tc>
                  <a:txBody>
                    <a:bodyPr/>
                    <a:p>
                      <a:pPr algn="ctr">
                        <a:buNone/>
                      </a:pPr>
                      <a:r>
                        <a:rPr lang="zh-CN" altLang="en-US" sz="2400"/>
                        <a:t>表号</a:t>
                      </a:r>
                      <a:endParaRPr lang="zh-CN" altLang="en-US" sz="2400"/>
                    </a:p>
                  </a:txBody>
                  <a:tcPr/>
                </a:tc>
                <a:tc>
                  <a:txBody>
                    <a:bodyPr/>
                    <a:p>
                      <a:pPr algn="ctr">
                        <a:buNone/>
                      </a:pPr>
                      <a:r>
                        <a:rPr lang="zh-CN" altLang="en-US" sz="2400"/>
                        <a:t>表名</a:t>
                      </a:r>
                      <a:endParaRPr lang="zh-CN" altLang="en-US" sz="2400" b="1">
                        <a:solidFill>
                          <a:srgbClr val="FFFF00"/>
                        </a:solidFill>
                      </a:endParaRPr>
                    </a:p>
                  </a:txBody>
                  <a:tcPr/>
                </a:tc>
                <a:tc>
                  <a:txBody>
                    <a:bodyPr/>
                    <a:p>
                      <a:pPr algn="ctr">
                        <a:buNone/>
                      </a:pPr>
                      <a:r>
                        <a:rPr lang="zh-CN" altLang="en-US" sz="2400"/>
                        <a:t>填报单位</a:t>
                      </a:r>
                      <a:endParaRPr lang="zh-CN" altLang="en-US" sz="2400"/>
                    </a:p>
                  </a:txBody>
                  <a:tcPr/>
                </a:tc>
                <a:tc>
                  <a:txBody>
                    <a:bodyPr/>
                    <a:p>
                      <a:pPr algn="ctr">
                        <a:buNone/>
                      </a:pPr>
                      <a:r>
                        <a:rPr lang="zh-CN" altLang="en-US" sz="2400"/>
                        <a:t>备注</a:t>
                      </a:r>
                      <a:endParaRPr lang="zh-CN" altLang="en-US" sz="2400"/>
                    </a:p>
                  </a:txBody>
                  <a:tcPr/>
                </a:tc>
              </a:tr>
              <a:tr h="548640">
                <a:tc>
                  <a:txBody>
                    <a:bodyPr/>
                    <a:p>
                      <a:pPr algn="l">
                        <a:lnSpc>
                          <a:spcPts val="1200"/>
                        </a:lnSpc>
                        <a:spcAft>
                          <a:spcPts val="0"/>
                        </a:spcAft>
                      </a:pPr>
                      <a:r>
                        <a:rPr lang="en-US" sz="1800" b="1" kern="100" dirty="0">
                          <a:solidFill>
                            <a:srgbClr val="4A6F99"/>
                          </a:solidFill>
                          <a:effectLst/>
                        </a:rPr>
                        <a:t>FDIY1</a:t>
                      </a:r>
                      <a:r>
                        <a:rPr lang="zh-CN" sz="1800" b="1" kern="100" dirty="0">
                          <a:solidFill>
                            <a:srgbClr val="4A6F99"/>
                          </a:solidFill>
                          <a:effectLst/>
                        </a:rPr>
                        <a:t>表</a:t>
                      </a:r>
                      <a:endParaRPr lang="zh-CN" sz="1800" b="1" kern="100" dirty="0">
                        <a:solidFill>
                          <a:srgbClr val="4A6F99"/>
                        </a:solidFill>
                        <a:effectLst/>
                        <a:latin typeface="Times New Roman"/>
                        <a:ea typeface="宋体"/>
                      </a:endParaRPr>
                    </a:p>
                  </a:txBody>
                  <a:tcPr marL="68580" marR="68580" marT="0" marB="0" anchor="ctr"/>
                </a:tc>
                <a:tc>
                  <a:txBody>
                    <a:bodyPr/>
                    <a:p>
                      <a:pPr algn="just">
                        <a:spcAft>
                          <a:spcPts val="0"/>
                        </a:spcAft>
                      </a:pPr>
                      <a:r>
                        <a:rPr lang="zh-CN" sz="1800" b="1" kern="100" dirty="0">
                          <a:solidFill>
                            <a:srgbClr val="4A6F99"/>
                          </a:solidFill>
                          <a:effectLst/>
                        </a:rPr>
                        <a:t>对外直接投资月度情况（按出资方式分组）</a:t>
                      </a:r>
                      <a:endParaRPr lang="zh-CN" sz="1800" b="1" kern="100" dirty="0">
                        <a:solidFill>
                          <a:srgbClr val="4A6F99"/>
                        </a:solidFill>
                        <a:effectLst/>
                        <a:latin typeface="Times New Roman"/>
                        <a:ea typeface="宋体"/>
                      </a:endParaRPr>
                    </a:p>
                  </a:txBody>
                  <a:tcPr marL="68580" marR="68580" marT="0" marB="0" anchor="ctr"/>
                </a:tc>
                <a:tc>
                  <a:txBody>
                    <a:bodyPr/>
                    <a:p>
                      <a:pPr algn="ctr">
                        <a:spcAft>
                          <a:spcPts val="0"/>
                        </a:spcAft>
                      </a:pPr>
                      <a:r>
                        <a:rPr lang="zh-CN" altLang="en-US" sz="1600" b="1" kern="100" dirty="0" smtClean="0">
                          <a:solidFill>
                            <a:srgbClr val="FF0000"/>
                          </a:solidFill>
                          <a:effectLst/>
                          <a:latin typeface="Times New Roman"/>
                          <a:ea typeface="宋体"/>
                        </a:rPr>
                        <a:t>当月有实际投资发生</a:t>
                      </a:r>
                      <a:r>
                        <a:rPr lang="zh-CN" altLang="en-US" sz="1600" b="1" kern="100" dirty="0" smtClean="0">
                          <a:solidFill>
                            <a:srgbClr val="002060"/>
                          </a:solidFill>
                          <a:effectLst/>
                          <a:latin typeface="Times New Roman"/>
                          <a:ea typeface="宋体"/>
                        </a:rPr>
                        <a:t>报送</a:t>
                      </a:r>
                      <a:endParaRPr lang="zh-CN" altLang="en-US" sz="1600" b="1" kern="100" dirty="0" smtClean="0">
                        <a:solidFill>
                          <a:srgbClr val="002060"/>
                        </a:solidFill>
                        <a:effectLst/>
                        <a:latin typeface="Times New Roman"/>
                        <a:ea typeface="宋体"/>
                      </a:endParaRPr>
                    </a:p>
                  </a:txBody>
                  <a:tcPr marL="68580" marR="68580" marT="0" marB="0" anchor="ctr"/>
                </a:tc>
                <a:tc>
                  <a:txBody>
                    <a:bodyPr/>
                    <a:p>
                      <a:pPr algn="ctr">
                        <a:buNone/>
                      </a:pPr>
                      <a:r>
                        <a:rPr lang="zh-CN" altLang="en-US" sz="1800" b="1" kern="100" dirty="0" smtClean="0">
                          <a:solidFill>
                            <a:srgbClr val="FF0000"/>
                          </a:solidFill>
                          <a:effectLst/>
                          <a:latin typeface="黑体" panose="02010609060101010101" charset="-122"/>
                          <a:ea typeface="黑体" panose="02010609060101010101" charset="-122"/>
                          <a:sym typeface="+mn-ea"/>
                        </a:rPr>
                        <a:t>√</a:t>
                      </a:r>
                      <a:endParaRPr lang="zh-CN" altLang="en-US" sz="1800" b="1"/>
                    </a:p>
                    <a:p>
                      <a:pPr algn="ctr">
                        <a:buNone/>
                      </a:pPr>
                      <a:endParaRPr lang="zh-CN" altLang="en-US" b="1"/>
                    </a:p>
                  </a:txBody>
                  <a:tcPr/>
                </a:tc>
              </a:tr>
              <a:tr h="548640">
                <a:tc>
                  <a:txBody>
                    <a:bodyPr/>
                    <a:p>
                      <a:pPr algn="l">
                        <a:lnSpc>
                          <a:spcPts val="1200"/>
                        </a:lnSpc>
                        <a:spcAft>
                          <a:spcPts val="0"/>
                        </a:spcAft>
                      </a:pPr>
                      <a:r>
                        <a:rPr lang="en-US" sz="1800" b="1" kern="100" dirty="0">
                          <a:solidFill>
                            <a:srgbClr val="4A6F99"/>
                          </a:solidFill>
                          <a:effectLst/>
                        </a:rPr>
                        <a:t>FDIY2</a:t>
                      </a:r>
                      <a:r>
                        <a:rPr lang="zh-CN" sz="1800" b="1" kern="100" dirty="0">
                          <a:solidFill>
                            <a:srgbClr val="4A6F99"/>
                          </a:solidFill>
                          <a:effectLst/>
                        </a:rPr>
                        <a:t>表</a:t>
                      </a:r>
                      <a:endParaRPr lang="zh-CN" sz="1800" b="1" kern="100" dirty="0">
                        <a:solidFill>
                          <a:srgbClr val="4A6F99"/>
                        </a:solidFill>
                        <a:effectLst/>
                        <a:latin typeface="Times New Roman"/>
                        <a:ea typeface="宋体"/>
                      </a:endParaRPr>
                    </a:p>
                  </a:txBody>
                  <a:tcPr marL="68580" marR="68580" marT="0" marB="0" anchor="ctr"/>
                </a:tc>
                <a:tc>
                  <a:txBody>
                    <a:bodyPr/>
                    <a:p>
                      <a:pPr algn="just">
                        <a:spcAft>
                          <a:spcPts val="0"/>
                        </a:spcAft>
                      </a:pPr>
                      <a:r>
                        <a:rPr lang="zh-CN" sz="1800" b="1" kern="100" dirty="0">
                          <a:solidFill>
                            <a:srgbClr val="4A6F99"/>
                          </a:solidFill>
                          <a:effectLst/>
                        </a:rPr>
                        <a:t>对外直接投资月度情况（按投资构成分组）</a:t>
                      </a:r>
                      <a:endParaRPr lang="zh-CN" sz="1800" b="1" kern="100" dirty="0">
                        <a:solidFill>
                          <a:srgbClr val="4A6F99"/>
                        </a:solidFill>
                        <a:effectLst/>
                        <a:latin typeface="Times New Roman"/>
                        <a:ea typeface="宋体"/>
                      </a:endParaRPr>
                    </a:p>
                  </a:txBody>
                  <a:tcPr marL="68580" marR="68580" marT="0" marB="0" anchor="ctr"/>
                </a:tc>
                <a:tc>
                  <a:txBody>
                    <a:bodyPr/>
                    <a:p>
                      <a:pPr algn="ctr">
                        <a:spcAft>
                          <a:spcPts val="0"/>
                        </a:spcAft>
                      </a:pPr>
                      <a:r>
                        <a:rPr lang="zh-CN" altLang="en-US" sz="1600" b="1" kern="100" dirty="0" smtClean="0">
                          <a:solidFill>
                            <a:srgbClr val="FF0000"/>
                          </a:solidFill>
                          <a:effectLst/>
                          <a:latin typeface="Times New Roman"/>
                          <a:ea typeface="宋体"/>
                        </a:rPr>
                        <a:t>当月有实际投资发生</a:t>
                      </a:r>
                      <a:r>
                        <a:rPr lang="zh-CN" altLang="en-US" sz="1600" b="1" kern="100" dirty="0" smtClean="0">
                          <a:solidFill>
                            <a:srgbClr val="002060"/>
                          </a:solidFill>
                          <a:effectLst/>
                          <a:latin typeface="Times New Roman"/>
                          <a:ea typeface="宋体"/>
                        </a:rPr>
                        <a:t>报送</a:t>
                      </a:r>
                      <a:endParaRPr lang="zh-CN" altLang="en-US" sz="1600" b="1" kern="100" dirty="0" smtClean="0">
                        <a:solidFill>
                          <a:srgbClr val="002060"/>
                        </a:solidFill>
                        <a:effectLst/>
                        <a:latin typeface="Times New Roman"/>
                        <a:ea typeface="宋体"/>
                      </a:endParaRPr>
                    </a:p>
                  </a:txBody>
                  <a:tcPr marL="68580" marR="68580" marT="0" marB="0" anchor="ctr"/>
                </a:tc>
                <a:tc>
                  <a:txBody>
                    <a:bodyPr/>
                    <a:p>
                      <a:pPr algn="ctr">
                        <a:buNone/>
                      </a:pPr>
                      <a:r>
                        <a:rPr lang="zh-CN" altLang="en-US" sz="1800" b="1" kern="100" dirty="0" smtClean="0">
                          <a:solidFill>
                            <a:srgbClr val="FF0000"/>
                          </a:solidFill>
                          <a:effectLst/>
                          <a:latin typeface="黑体" panose="02010609060101010101" charset="-122"/>
                          <a:ea typeface="黑体" panose="02010609060101010101" charset="-122"/>
                          <a:sym typeface="+mn-ea"/>
                        </a:rPr>
                        <a:t>√</a:t>
                      </a:r>
                      <a:endParaRPr lang="zh-CN" altLang="en-US" sz="1800" b="1"/>
                    </a:p>
                    <a:p>
                      <a:pPr algn="ctr">
                        <a:buNone/>
                      </a:pPr>
                      <a:endParaRPr lang="zh-CN" altLang="en-US" b="1"/>
                    </a:p>
                  </a:txBody>
                  <a:tcPr/>
                </a:tc>
              </a:tr>
              <a:tr h="731520">
                <a:tc>
                  <a:txBody>
                    <a:bodyPr/>
                    <a:p>
                      <a:pPr algn="just">
                        <a:spcAft>
                          <a:spcPts val="0"/>
                        </a:spcAft>
                      </a:pPr>
                      <a:r>
                        <a:rPr lang="en-US" sz="1800" b="1" kern="100" dirty="0">
                          <a:solidFill>
                            <a:srgbClr val="4A6F99"/>
                          </a:solidFill>
                          <a:effectLst/>
                        </a:rPr>
                        <a:t>FDIY3</a:t>
                      </a:r>
                      <a:r>
                        <a:rPr lang="zh-CN" sz="1800" b="1" kern="100" dirty="0">
                          <a:solidFill>
                            <a:srgbClr val="4A6F99"/>
                          </a:solidFill>
                          <a:effectLst/>
                        </a:rPr>
                        <a:t>表</a:t>
                      </a:r>
                      <a:endParaRPr lang="zh-CN" sz="1800" b="1" kern="100" dirty="0">
                        <a:solidFill>
                          <a:srgbClr val="4A6F99"/>
                        </a:solidFill>
                        <a:effectLst/>
                        <a:latin typeface="Times New Roman"/>
                        <a:ea typeface="宋体"/>
                      </a:endParaRPr>
                    </a:p>
                  </a:txBody>
                  <a:tcPr marL="68580" marR="68580" marT="0" marB="0" anchor="ctr"/>
                </a:tc>
                <a:tc>
                  <a:txBody>
                    <a:bodyPr/>
                    <a:p>
                      <a:pPr algn="just">
                        <a:spcAft>
                          <a:spcPts val="0"/>
                        </a:spcAft>
                      </a:pPr>
                      <a:r>
                        <a:rPr lang="zh-CN" sz="1800" b="1" kern="100" dirty="0">
                          <a:solidFill>
                            <a:srgbClr val="4A6F99"/>
                          </a:solidFill>
                          <a:effectLst/>
                        </a:rPr>
                        <a:t>对外投资并购基本事项</a:t>
                      </a:r>
                      <a:endParaRPr lang="zh-CN" sz="1800" b="1" kern="100" dirty="0">
                        <a:solidFill>
                          <a:srgbClr val="4A6F99"/>
                        </a:solidFill>
                        <a:effectLst/>
                        <a:latin typeface="Times New Roman"/>
                        <a:ea typeface="宋体"/>
                      </a:endParaRPr>
                    </a:p>
                  </a:txBody>
                  <a:tcPr marL="68580" marR="68580" marT="0" marB="0" anchor="ct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kern="100" dirty="0" smtClean="0">
                          <a:solidFill>
                            <a:srgbClr val="FF0000"/>
                          </a:solidFill>
                          <a:effectLst/>
                          <a:latin typeface="Times New Roman"/>
                          <a:ea typeface="宋体"/>
                        </a:rPr>
                        <a:t>当月有实际并购项目完成交割报送</a:t>
                      </a:r>
                      <a:r>
                        <a:rPr lang="zh-CN" altLang="en-US" sz="1600" b="1" kern="100" dirty="0" smtClean="0">
                          <a:solidFill>
                            <a:srgbClr val="002060"/>
                          </a:solidFill>
                          <a:effectLst/>
                          <a:latin typeface="Times New Roman"/>
                          <a:ea typeface="宋体"/>
                        </a:rPr>
                        <a:t>，</a:t>
                      </a:r>
                      <a:endParaRPr lang="zh-CN" altLang="en-US" sz="1600" b="1" kern="100" dirty="0" smtClean="0">
                        <a:solidFill>
                          <a:srgbClr val="002060"/>
                        </a:solidFill>
                        <a:effectLst/>
                        <a:latin typeface="Times New Roman"/>
                        <a:ea typeface="宋体"/>
                      </a:endParaRPr>
                    </a:p>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kern="100" dirty="0" smtClean="0">
                          <a:solidFill>
                            <a:srgbClr val="002060"/>
                          </a:solidFill>
                          <a:effectLst/>
                          <a:latin typeface="Times New Roman"/>
                          <a:ea typeface="宋体"/>
                        </a:rPr>
                        <a:t>只报一次</a:t>
                      </a:r>
                      <a:endParaRPr lang="zh-CN" altLang="zh-CN" sz="1600" b="1" kern="100" dirty="0" smtClean="0">
                        <a:solidFill>
                          <a:srgbClr val="002060"/>
                        </a:solidFill>
                        <a:effectLst/>
                        <a:latin typeface="Times New Roman"/>
                        <a:ea typeface="宋体"/>
                      </a:endParaRPr>
                    </a:p>
                    <a:p>
                      <a:pPr algn="ctr">
                        <a:spcAft>
                          <a:spcPts val="0"/>
                        </a:spcAft>
                      </a:pPr>
                      <a:endParaRPr lang="zh-CN" altLang="zh-CN" sz="1600" b="1" kern="100" dirty="0" smtClean="0">
                        <a:solidFill>
                          <a:srgbClr val="002060"/>
                        </a:solidFill>
                        <a:effectLst/>
                        <a:latin typeface="Times New Roman"/>
                        <a:ea typeface="宋体"/>
                      </a:endParaRPr>
                    </a:p>
                  </a:txBody>
                  <a:tcPr marL="68580" marR="68580" marT="0" marB="0" anchor="ctr"/>
                </a:tc>
                <a:tc>
                  <a:txBody>
                    <a:bodyPr/>
                    <a:p>
                      <a:pPr algn="ctr">
                        <a:buNone/>
                      </a:pPr>
                      <a:r>
                        <a:rPr lang="zh-CN" altLang="en-US" sz="1800" b="1" kern="100" dirty="0" smtClean="0">
                          <a:solidFill>
                            <a:srgbClr val="006600"/>
                          </a:solidFill>
                          <a:effectLst/>
                          <a:latin typeface="Times New Roman"/>
                          <a:ea typeface="宋体"/>
                          <a:sym typeface="+mn-ea"/>
                        </a:rPr>
                        <a:t>♫</a:t>
                      </a:r>
                      <a:endParaRPr lang="zh-CN" altLang="en-US" sz="1800"/>
                    </a:p>
                    <a:p>
                      <a:pPr algn="ctr">
                        <a:buNone/>
                      </a:pPr>
                      <a:endParaRPr lang="zh-CN" altLang="en-US"/>
                    </a:p>
                  </a:txBody>
                  <a:tcPr/>
                </a:tc>
              </a:tr>
              <a:tr h="381000">
                <a:tc>
                  <a:txBody>
                    <a:bodyPr/>
                    <a:p>
                      <a:pPr algn="just">
                        <a:spcAft>
                          <a:spcPts val="0"/>
                        </a:spcAft>
                      </a:pPr>
                      <a:r>
                        <a:rPr lang="en-US" sz="1800" b="1" kern="100" dirty="0">
                          <a:solidFill>
                            <a:srgbClr val="4A6F99"/>
                          </a:solidFill>
                          <a:effectLst/>
                        </a:rPr>
                        <a:t>FDIY4</a:t>
                      </a:r>
                      <a:r>
                        <a:rPr lang="zh-CN" sz="1800" b="1" kern="100" dirty="0">
                          <a:solidFill>
                            <a:srgbClr val="4A6F99"/>
                          </a:solidFill>
                          <a:effectLst/>
                        </a:rPr>
                        <a:t>表</a:t>
                      </a:r>
                      <a:endParaRPr lang="zh-CN" sz="1800" b="1" kern="100" dirty="0">
                        <a:solidFill>
                          <a:srgbClr val="4A6F99"/>
                        </a:solidFill>
                        <a:effectLst/>
                        <a:latin typeface="Times New Roman"/>
                        <a:ea typeface="宋体"/>
                      </a:endParaRPr>
                    </a:p>
                  </a:txBody>
                  <a:tcPr marL="68580" marR="68580" marT="0" marB="0" anchor="ctr"/>
                </a:tc>
                <a:tc>
                  <a:txBody>
                    <a:bodyPr/>
                    <a:p>
                      <a:pPr algn="just">
                        <a:spcAft>
                          <a:spcPts val="0"/>
                        </a:spcAft>
                      </a:pPr>
                      <a:r>
                        <a:rPr lang="zh-CN" sz="1800" b="1" kern="100" dirty="0">
                          <a:solidFill>
                            <a:srgbClr val="4A6F99"/>
                          </a:solidFill>
                          <a:effectLst/>
                        </a:rPr>
                        <a:t>农业对外投资合作情况</a:t>
                      </a:r>
                      <a:endParaRPr lang="zh-CN" sz="1800" b="1" kern="100" dirty="0">
                        <a:solidFill>
                          <a:srgbClr val="4A6F99"/>
                        </a:solidFill>
                        <a:effectLst/>
                        <a:latin typeface="Times New Roman"/>
                        <a:ea typeface="宋体"/>
                      </a:endParaRPr>
                    </a:p>
                  </a:txBody>
                  <a:tcPr marL="68580" marR="68580" marT="0" marB="0" anchor="ct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kern="100" dirty="0" smtClean="0">
                          <a:solidFill>
                            <a:srgbClr val="FF0000"/>
                          </a:solidFill>
                          <a:effectLst/>
                          <a:latin typeface="Times New Roman"/>
                          <a:ea typeface="宋体"/>
                        </a:rPr>
                        <a:t>当月有农业种植类项目</a:t>
                      </a:r>
                      <a:r>
                        <a:rPr lang="zh-CN" altLang="en-US" sz="1600" b="1" kern="100" dirty="0" smtClean="0">
                          <a:solidFill>
                            <a:srgbClr val="002060"/>
                          </a:solidFill>
                          <a:effectLst/>
                          <a:latin typeface="Times New Roman"/>
                          <a:ea typeface="宋体"/>
                        </a:rPr>
                        <a:t>实际投资发生报送</a:t>
                      </a:r>
                      <a:endParaRPr lang="zh-CN" altLang="zh-CN" sz="1600" b="1" kern="100" dirty="0" smtClean="0">
                        <a:solidFill>
                          <a:srgbClr val="002060"/>
                        </a:solidFill>
                        <a:effectLst/>
                        <a:latin typeface="Times New Roman"/>
                        <a:ea typeface="宋体"/>
                      </a:endParaRPr>
                    </a:p>
                    <a:p>
                      <a:pPr algn="ctr">
                        <a:spcAft>
                          <a:spcPts val="0"/>
                        </a:spcAft>
                      </a:pPr>
                      <a:endParaRPr lang="zh-CN" altLang="zh-CN" sz="1600" b="1" kern="100" dirty="0" smtClean="0">
                        <a:solidFill>
                          <a:srgbClr val="002060"/>
                        </a:solidFill>
                        <a:effectLst/>
                        <a:latin typeface="Times New Roman"/>
                        <a:ea typeface="宋体"/>
                      </a:endParaRPr>
                    </a:p>
                  </a:txBody>
                  <a:tcPr marL="68580" marR="68580" marT="0" marB="0" anchor="ctr"/>
                </a:tc>
                <a:tc>
                  <a:txBody>
                    <a:bodyPr/>
                    <a:p>
                      <a:pPr algn="ctr">
                        <a:buNone/>
                      </a:pPr>
                      <a:r>
                        <a:rPr lang="zh-CN" altLang="en-US" sz="1800" b="1" kern="100" dirty="0" smtClean="0">
                          <a:solidFill>
                            <a:srgbClr val="006600"/>
                          </a:solidFill>
                          <a:effectLst/>
                          <a:latin typeface="Times New Roman"/>
                          <a:ea typeface="宋体"/>
                          <a:sym typeface="+mn-ea"/>
                        </a:rPr>
                        <a:t>♫</a:t>
                      </a:r>
                      <a:endParaRPr lang="zh-CN" altLang="en-US" sz="1800"/>
                    </a:p>
                    <a:p>
                      <a:pPr algn="ctr">
                        <a:buNone/>
                      </a:pPr>
                      <a:endParaRPr lang="zh-CN" altLang="en-US"/>
                    </a:p>
                  </a:txBody>
                  <a:tcPr/>
                </a:tc>
              </a:tr>
              <a:tr h="381000">
                <a:tc>
                  <a:txBody>
                    <a:bodyPr/>
                    <a:p>
                      <a:pPr algn="just">
                        <a:spcAft>
                          <a:spcPts val="0"/>
                        </a:spcAft>
                      </a:pPr>
                      <a:r>
                        <a:rPr lang="en-US" sz="1800" b="1" kern="100" dirty="0">
                          <a:solidFill>
                            <a:srgbClr val="4A6F99"/>
                          </a:solidFill>
                          <a:effectLst/>
                        </a:rPr>
                        <a:t>FDIY5</a:t>
                      </a:r>
                      <a:r>
                        <a:rPr lang="zh-CN" sz="1800" b="1" kern="100" dirty="0">
                          <a:solidFill>
                            <a:srgbClr val="4A6F99"/>
                          </a:solidFill>
                          <a:effectLst/>
                        </a:rPr>
                        <a:t>表</a:t>
                      </a:r>
                      <a:endParaRPr lang="zh-CN" sz="1800" b="1" kern="100" dirty="0">
                        <a:solidFill>
                          <a:srgbClr val="4A6F99"/>
                        </a:solidFill>
                        <a:effectLst/>
                        <a:latin typeface="Times New Roman"/>
                        <a:ea typeface="宋体"/>
                      </a:endParaRPr>
                    </a:p>
                  </a:txBody>
                  <a:tcPr marL="68580" marR="68580" marT="0" marB="0" anchor="ctr"/>
                </a:tc>
                <a:tc>
                  <a:txBody>
                    <a:bodyPr/>
                    <a:p>
                      <a:pPr algn="just">
                        <a:spcAft>
                          <a:spcPts val="0"/>
                        </a:spcAft>
                      </a:pPr>
                      <a:r>
                        <a:rPr lang="zh-CN" sz="1800" b="1" kern="100" dirty="0">
                          <a:solidFill>
                            <a:srgbClr val="4A6F99"/>
                          </a:solidFill>
                          <a:effectLst/>
                          <a:latin typeface="+mn-ea"/>
                          <a:ea typeface="+mn-ea"/>
                        </a:rPr>
                        <a:t>境外经济贸易合作区情况</a:t>
                      </a:r>
                      <a:endParaRPr lang="zh-CN" sz="1800" b="1" kern="100" dirty="0">
                        <a:solidFill>
                          <a:srgbClr val="4A6F99"/>
                        </a:solidFill>
                        <a:effectLst/>
                        <a:latin typeface="+mn-ea"/>
                        <a:ea typeface="+mn-ea"/>
                      </a:endParaRPr>
                    </a:p>
                  </a:txBody>
                  <a:tcPr marL="68580" marR="68580" marT="0" marB="0" anchor="ctr"/>
                </a:tc>
                <a:tc>
                  <a:txBody>
                    <a:bodyPr/>
                    <a:p>
                      <a:pPr marL="0" marR="0" indent="0" algn="ctr" defTabSz="914400" rtl="0" eaLnBrk="1" fontAlgn="auto" latinLnBrk="0" hangingPunct="1">
                        <a:lnSpc>
                          <a:spcPct val="100000"/>
                        </a:lnSpc>
                        <a:spcBef>
                          <a:spcPts val="0"/>
                        </a:spcBef>
                        <a:spcAft>
                          <a:spcPts val="0"/>
                        </a:spcAft>
                        <a:buClrTx/>
                        <a:buSzTx/>
                        <a:buFontTx/>
                        <a:buNone/>
                        <a:defRPr/>
                      </a:pPr>
                      <a:r>
                        <a:rPr lang="zh-CN" altLang="en-US" sz="1600" b="1" kern="100" dirty="0" smtClean="0">
                          <a:solidFill>
                            <a:srgbClr val="FF0000"/>
                          </a:solidFill>
                          <a:effectLst/>
                          <a:latin typeface="宋体" pitchFamily="2" charset="-122"/>
                          <a:ea typeface="宋体" pitchFamily="2" charset="-122"/>
                        </a:rPr>
                        <a:t>列入合作区统计名单</a:t>
                      </a:r>
                      <a:r>
                        <a:rPr lang="zh-CN" altLang="en-US" sz="1600" b="1" kern="100" dirty="0" smtClean="0">
                          <a:solidFill>
                            <a:srgbClr val="002060"/>
                          </a:solidFill>
                          <a:effectLst/>
                          <a:latin typeface="宋体" pitchFamily="2" charset="-122"/>
                          <a:ea typeface="宋体" pitchFamily="2" charset="-122"/>
                        </a:rPr>
                        <a:t>的企业按月报送</a:t>
                      </a:r>
                      <a:endParaRPr lang="zh-CN" altLang="zh-CN" sz="1600" b="1" kern="100" dirty="0" smtClean="0">
                        <a:solidFill>
                          <a:srgbClr val="002060"/>
                        </a:solidFill>
                        <a:effectLst/>
                        <a:latin typeface="宋体" pitchFamily="2" charset="-122"/>
                        <a:ea typeface="宋体" pitchFamily="2" charset="-122"/>
                      </a:endParaRPr>
                    </a:p>
                    <a:p>
                      <a:pPr algn="ctr">
                        <a:spcAft>
                          <a:spcPts val="0"/>
                        </a:spcAft>
                      </a:pPr>
                      <a:endParaRPr lang="zh-CN" altLang="zh-CN" sz="1600" b="1" kern="100" dirty="0" smtClean="0">
                        <a:solidFill>
                          <a:srgbClr val="002060"/>
                        </a:solidFill>
                        <a:effectLst/>
                        <a:latin typeface="宋体" pitchFamily="2" charset="-122"/>
                        <a:ea typeface="宋体" pitchFamily="2" charset="-122"/>
                      </a:endParaRPr>
                    </a:p>
                  </a:txBody>
                  <a:tcPr marL="68580" marR="68580" marT="0" marB="0" anchor="ctr"/>
                </a:tc>
                <a:tc>
                  <a:txBody>
                    <a:bodyPr/>
                    <a:p>
                      <a:pPr algn="ctr">
                        <a:buNone/>
                      </a:pPr>
                      <a:r>
                        <a:rPr lang="zh-CN" altLang="en-US" sz="1800" b="1" kern="100" dirty="0" smtClean="0">
                          <a:solidFill>
                            <a:srgbClr val="006600"/>
                          </a:solidFill>
                          <a:effectLst/>
                          <a:latin typeface="Times New Roman"/>
                          <a:ea typeface="宋体"/>
                          <a:sym typeface="+mn-ea"/>
                        </a:rPr>
                        <a:t>♫</a:t>
                      </a:r>
                      <a:endParaRPr lang="zh-CN" altLang="en-US" sz="1800"/>
                    </a:p>
                    <a:p>
                      <a:pPr algn="ctr">
                        <a:buNone/>
                      </a:pPr>
                      <a:endParaRPr lang="zh-CN" altLang="en-US"/>
                    </a:p>
                  </a:txBody>
                  <a:tcPr/>
                </a:tc>
              </a:tr>
              <a:tr h="381000">
                <a:tc>
                  <a:txBody>
                    <a:bodyPr/>
                    <a:p>
                      <a:pPr marL="0" marR="0" indent="0" algn="l" defTabSz="914400" rtl="0" eaLnBrk="1" fontAlgn="auto" latinLnBrk="0" hangingPunct="1">
                        <a:lnSpc>
                          <a:spcPct val="100000"/>
                        </a:lnSpc>
                        <a:spcBef>
                          <a:spcPts val="0"/>
                        </a:spcBef>
                        <a:spcAft>
                          <a:spcPts val="0"/>
                        </a:spcAft>
                        <a:buClrTx/>
                        <a:buSzTx/>
                        <a:buFontTx/>
                        <a:buNone/>
                        <a:defRPr/>
                      </a:pPr>
                      <a:r>
                        <a:rPr lang="en-US" altLang="zh-CN" sz="1800" b="1" kern="100" dirty="0" smtClean="0">
                          <a:solidFill>
                            <a:srgbClr val="4A6F99"/>
                          </a:solidFill>
                          <a:effectLst/>
                        </a:rPr>
                        <a:t>FDIY6</a:t>
                      </a:r>
                      <a:r>
                        <a:rPr lang="zh-CN" altLang="zh-CN" sz="1800" b="1" kern="100" dirty="0" smtClean="0">
                          <a:solidFill>
                            <a:srgbClr val="4A6F99"/>
                          </a:solidFill>
                          <a:effectLst/>
                        </a:rPr>
                        <a:t>表</a:t>
                      </a:r>
                      <a:endParaRPr lang="zh-CN" altLang="zh-CN" sz="1800" b="1" kern="100" dirty="0" smtClean="0">
                        <a:solidFill>
                          <a:srgbClr val="4A6F99"/>
                        </a:solidFill>
                        <a:effectLst/>
                        <a:latin typeface="Times New Roman"/>
                        <a:ea typeface="宋体"/>
                      </a:endParaRPr>
                    </a:p>
                    <a:p>
                      <a:endParaRPr lang="zh-CN" altLang="zh-CN" sz="1800" b="1" kern="100" dirty="0" smtClean="0">
                        <a:solidFill>
                          <a:srgbClr val="4A6F99"/>
                        </a:solidFill>
                        <a:effectLst/>
                        <a:latin typeface="Times New Roman"/>
                        <a:ea typeface="宋体"/>
                      </a:endParaRPr>
                    </a:p>
                  </a:txBody>
                  <a:tcPr marL="68580" marR="68580" marT="0" marB="0" anchor="ctr"/>
                </a:tc>
                <a:tc>
                  <a:txBody>
                    <a:bodyPr/>
                    <a:p>
                      <a:r>
                        <a:rPr lang="zh-CN" altLang="en-US" b="1" dirty="0" smtClean="0">
                          <a:solidFill>
                            <a:srgbClr val="4A6F99"/>
                          </a:solidFill>
                          <a:latin typeface="+mn-ea"/>
                          <a:ea typeface="+mn-ea"/>
                        </a:rPr>
                        <a:t>境外企业再投资月度情况</a:t>
                      </a:r>
                      <a:endParaRPr lang="zh-CN" altLang="en-US" b="1" dirty="0" smtClean="0">
                        <a:solidFill>
                          <a:srgbClr val="4A6F99"/>
                        </a:solidFill>
                        <a:latin typeface="+mn-ea"/>
                        <a:ea typeface="+mn-ea"/>
                      </a:endParaRPr>
                    </a:p>
                  </a:txBody>
                  <a:tcPr marL="68580" marR="68580" marT="0" marB="0" anchor="ctr"/>
                </a:tc>
                <a:tc>
                  <a:txBody>
                    <a:bodyPr/>
                    <a:p>
                      <a:pPr algn="ctr">
                        <a:spcAft>
                          <a:spcPts val="0"/>
                        </a:spcAft>
                      </a:pPr>
                      <a:r>
                        <a:rPr lang="zh-CN" altLang="en-US" sz="1600" b="1" kern="100" dirty="0" smtClean="0">
                          <a:solidFill>
                            <a:srgbClr val="002060"/>
                          </a:solidFill>
                          <a:effectLst/>
                          <a:latin typeface="宋体" pitchFamily="2" charset="-122"/>
                          <a:ea typeface="宋体" pitchFamily="2" charset="-122"/>
                        </a:rPr>
                        <a:t>当月实际发生</a:t>
                      </a:r>
                      <a:r>
                        <a:rPr lang="zh-CN" altLang="en-US" sz="1600" b="1" kern="100" dirty="0" smtClean="0">
                          <a:solidFill>
                            <a:srgbClr val="FF0000"/>
                          </a:solidFill>
                          <a:effectLst/>
                          <a:latin typeface="宋体" pitchFamily="2" charset="-122"/>
                          <a:ea typeface="宋体" pitchFamily="2" charset="-122"/>
                        </a:rPr>
                        <a:t>通过境外企业再投资</a:t>
                      </a:r>
                      <a:r>
                        <a:rPr lang="zh-CN" altLang="en-US" sz="1600" b="1" kern="100" dirty="0" smtClean="0">
                          <a:solidFill>
                            <a:srgbClr val="002060"/>
                          </a:solidFill>
                          <a:effectLst/>
                          <a:latin typeface="宋体" pitchFamily="2" charset="-122"/>
                          <a:ea typeface="宋体" pitchFamily="2" charset="-122"/>
                        </a:rPr>
                        <a:t>活动的企业报送</a:t>
                      </a:r>
                      <a:endParaRPr lang="zh-CN" altLang="en-US" sz="1600" b="1" kern="100" dirty="0" smtClean="0">
                        <a:solidFill>
                          <a:srgbClr val="002060"/>
                        </a:solidFill>
                        <a:effectLst/>
                        <a:latin typeface="宋体" pitchFamily="2" charset="-122"/>
                        <a:ea typeface="宋体" pitchFamily="2" charset="-122"/>
                      </a:endParaRPr>
                    </a:p>
                  </a:txBody>
                  <a:tcPr marL="68580" marR="68580" marT="0" marB="0" anchor="ctr"/>
                </a:tc>
                <a:tc>
                  <a:txBody>
                    <a:bodyPr/>
                    <a:p>
                      <a:pPr algn="ctr">
                        <a:buNone/>
                      </a:pPr>
                      <a:r>
                        <a:rPr lang="zh-CN" altLang="en-US" sz="1800" b="1" kern="100" dirty="0" smtClean="0">
                          <a:solidFill>
                            <a:srgbClr val="006600"/>
                          </a:solidFill>
                          <a:effectLst/>
                          <a:latin typeface="Times New Roman"/>
                          <a:ea typeface="宋体"/>
                          <a:sym typeface="+mn-ea"/>
                        </a:rPr>
                        <a:t>♫</a:t>
                      </a:r>
                      <a:endParaRPr lang="zh-CN" altLang="en-US" sz="1800"/>
                    </a:p>
                    <a:p>
                      <a:pPr algn="ctr">
                        <a:buNone/>
                      </a:pPr>
                      <a:endParaRPr lang="zh-CN" altLang="en-US"/>
                    </a:p>
                  </a:txBody>
                  <a:tcPr/>
                </a:tc>
              </a:tr>
              <a:tr h="381000">
                <a:tc>
                  <a:txBody>
                    <a:bodyPr/>
                    <a:p>
                      <a:pPr marL="0" marR="0" indent="0" algn="just" defTabSz="914400" rtl="0" eaLnBrk="1" fontAlgn="auto" latinLnBrk="0" hangingPunct="1">
                        <a:lnSpc>
                          <a:spcPct val="100000"/>
                        </a:lnSpc>
                        <a:spcBef>
                          <a:spcPts val="0"/>
                        </a:spcBef>
                        <a:spcAft>
                          <a:spcPts val="0"/>
                        </a:spcAft>
                        <a:buClrTx/>
                        <a:buSzTx/>
                        <a:buFontTx/>
                        <a:buNone/>
                        <a:defRPr/>
                      </a:pPr>
                      <a:r>
                        <a:rPr lang="en-US" altLang="zh-CN" sz="1800" b="1" kern="100" dirty="0" smtClean="0">
                          <a:solidFill>
                            <a:srgbClr val="4A6F99"/>
                          </a:solidFill>
                          <a:effectLst/>
                        </a:rPr>
                        <a:t>FDIY7</a:t>
                      </a:r>
                      <a:r>
                        <a:rPr lang="zh-CN" altLang="zh-CN" sz="1800" b="1" kern="100" dirty="0" smtClean="0">
                          <a:solidFill>
                            <a:srgbClr val="4A6F99"/>
                          </a:solidFill>
                          <a:effectLst/>
                        </a:rPr>
                        <a:t>表</a:t>
                      </a:r>
                      <a:endParaRPr lang="zh-CN" altLang="zh-CN" sz="1800" b="1" kern="100" dirty="0" smtClean="0">
                        <a:solidFill>
                          <a:srgbClr val="4A6F99"/>
                        </a:solidFill>
                        <a:effectLst/>
                        <a:latin typeface="Times New Roman"/>
                        <a:ea typeface="宋体"/>
                      </a:endParaRPr>
                    </a:p>
                    <a:p>
                      <a:pPr algn="just">
                        <a:spcAft>
                          <a:spcPts val="0"/>
                        </a:spcAft>
                      </a:pPr>
                      <a:endParaRPr lang="zh-CN" altLang="zh-CN" sz="1800" b="1" kern="100" dirty="0" smtClean="0">
                        <a:solidFill>
                          <a:srgbClr val="4A6F99"/>
                        </a:solidFill>
                        <a:effectLst/>
                        <a:latin typeface="Times New Roman"/>
                        <a:ea typeface="宋体"/>
                      </a:endParaRPr>
                    </a:p>
                  </a:txBody>
                  <a:tcPr marL="68580" marR="68580" marT="0" marB="0" anchor="ctr"/>
                </a:tc>
                <a:tc>
                  <a:txBody>
                    <a:bodyPr/>
                    <a:p>
                      <a:pPr algn="just">
                        <a:spcAft>
                          <a:spcPts val="0"/>
                        </a:spcAft>
                      </a:pPr>
                      <a:r>
                        <a:rPr lang="zh-CN" altLang="en-US" sz="1800" b="1" kern="100" dirty="0" smtClean="0">
                          <a:solidFill>
                            <a:srgbClr val="4A6F99"/>
                          </a:solidFill>
                          <a:effectLst/>
                          <a:latin typeface="+mn-ea"/>
                          <a:ea typeface="+mn-ea"/>
                        </a:rPr>
                        <a:t>对外投资带动货物出口情况</a:t>
                      </a:r>
                      <a:endParaRPr lang="zh-CN" altLang="en-US" sz="1800" b="1" kern="100" dirty="0" smtClean="0">
                        <a:solidFill>
                          <a:srgbClr val="4A6F99"/>
                        </a:solidFill>
                        <a:effectLst/>
                        <a:latin typeface="+mn-ea"/>
                        <a:ea typeface="+mn-ea"/>
                      </a:endParaRPr>
                    </a:p>
                  </a:txBody>
                  <a:tcPr marL="68580" marR="68580" marT="0" marB="0" anchor="ctr"/>
                </a:tc>
                <a:tc>
                  <a:txBody>
                    <a:bodyPr/>
                    <a:p>
                      <a:pPr algn="ctr">
                        <a:spcAft>
                          <a:spcPts val="0"/>
                        </a:spcAft>
                      </a:pPr>
                      <a:r>
                        <a:rPr lang="zh-CN" altLang="en-US" sz="1600" b="1" kern="100" dirty="0" smtClean="0">
                          <a:solidFill>
                            <a:srgbClr val="FF0000"/>
                          </a:solidFill>
                          <a:effectLst/>
                          <a:latin typeface="宋体" pitchFamily="2" charset="-122"/>
                          <a:ea typeface="宋体" pitchFamily="2" charset="-122"/>
                        </a:rPr>
                        <a:t>当月发生对外投资项下出口的企业</a:t>
                      </a:r>
                      <a:r>
                        <a:rPr lang="zh-CN" altLang="en-US" sz="1600" b="1" kern="100" dirty="0" smtClean="0">
                          <a:solidFill>
                            <a:srgbClr val="002060"/>
                          </a:solidFill>
                          <a:effectLst/>
                          <a:latin typeface="宋体" pitchFamily="2" charset="-122"/>
                          <a:ea typeface="宋体" pitchFamily="2" charset="-122"/>
                        </a:rPr>
                        <a:t>报送</a:t>
                      </a:r>
                      <a:endParaRPr lang="zh-CN" altLang="en-US" sz="1600" b="1" kern="100" dirty="0" smtClean="0">
                        <a:solidFill>
                          <a:srgbClr val="002060"/>
                        </a:solidFill>
                        <a:effectLst/>
                        <a:latin typeface="宋体" pitchFamily="2" charset="-122"/>
                        <a:ea typeface="宋体" pitchFamily="2" charset="-122"/>
                      </a:endParaRPr>
                    </a:p>
                  </a:txBody>
                  <a:tcPr marL="68580" marR="68580" marT="0" marB="0" anchor="ctr"/>
                </a:tc>
                <a:tc>
                  <a:txBody>
                    <a:bodyPr/>
                    <a:p>
                      <a:pPr algn="ctr">
                        <a:buNone/>
                      </a:pPr>
                      <a:r>
                        <a:rPr lang="zh-CN" altLang="en-US" sz="1800" b="1" kern="100" dirty="0" smtClean="0">
                          <a:solidFill>
                            <a:srgbClr val="006600"/>
                          </a:solidFill>
                          <a:effectLst/>
                          <a:latin typeface="Times New Roman"/>
                          <a:ea typeface="宋体"/>
                          <a:sym typeface="+mn-ea"/>
                        </a:rPr>
                        <a:t>♫</a:t>
                      </a:r>
                      <a:endParaRPr lang="zh-CN" altLang="en-US" sz="1800"/>
                    </a:p>
                    <a:p>
                      <a:pPr algn="ctr">
                        <a:buNone/>
                      </a:pPr>
                      <a:endParaRPr lang="zh-CN" altLang="en-US"/>
                    </a:p>
                  </a:txBody>
                  <a:tcPr/>
                </a:tc>
              </a:tr>
            </a:tbl>
          </a:graphicData>
        </a:graphic>
      </p:graphicFrame>
      <p:sp>
        <p:nvSpPr>
          <p:cNvPr id="3" name="标题 2"/>
          <p:cNvSpPr>
            <a:spLocks noGrp="true"/>
          </p:cNvSpPr>
          <p:nvPr>
            <p:ph type="title"/>
          </p:nvPr>
        </p:nvSpPr>
        <p:spPr>
          <a:xfrm>
            <a:off x="838200" y="621349"/>
            <a:ext cx="5995035" cy="621506"/>
          </a:xfrm>
          <a:solidFill>
            <a:srgbClr val="92D050"/>
          </a:solidFill>
        </p:spPr>
        <p:txBody>
          <a:bodyPr/>
          <a:p>
            <a:r>
              <a:rPr lang="zh-CN" altLang="en-US">
                <a:solidFill>
                  <a:srgbClr val="FF0000"/>
                </a:solidFill>
              </a:rPr>
              <a:t>月报</a:t>
            </a:r>
            <a:r>
              <a:rPr lang="en-US" altLang="zh-CN">
                <a:solidFill>
                  <a:srgbClr val="FF0000"/>
                </a:solidFill>
              </a:rPr>
              <a:t>7</a:t>
            </a:r>
            <a:r>
              <a:rPr lang="zh-CN" altLang="en-US">
                <a:solidFill>
                  <a:srgbClr val="FF0000"/>
                </a:solidFill>
              </a:rPr>
              <a:t>张</a:t>
            </a:r>
            <a:endParaRPr lang="zh-CN" altLang="en-US">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zh-CN" altLang="en-US"/>
          </a:p>
          <a:p>
            <a:r>
              <a:rPr lang="zh-CN" altLang="en-US" sz="3200"/>
              <a:t>对外直接投资</a:t>
            </a:r>
            <a:r>
              <a:rPr lang="zh-CN" altLang="en-US" sz="3200" b="1">
                <a:solidFill>
                  <a:srgbClr val="FF0000"/>
                </a:solidFill>
                <a:latin typeface="方正黑体_GBK" panose="02000000000000000000" charset="-122"/>
                <a:ea typeface="方正黑体_GBK" panose="02000000000000000000" charset="-122"/>
              </a:rPr>
              <a:t>年报</a:t>
            </a:r>
            <a:r>
              <a:rPr lang="zh-CN" altLang="en-US" sz="3200"/>
              <a:t>要求年后</a:t>
            </a:r>
            <a:r>
              <a:rPr lang="en-US" altLang="zh-CN" sz="3200" b="1">
                <a:solidFill>
                  <a:srgbClr val="FF0000"/>
                </a:solidFill>
              </a:rPr>
              <a:t>6</a:t>
            </a:r>
            <a:r>
              <a:rPr lang="zh-CN" altLang="en-US" sz="3200" b="1">
                <a:solidFill>
                  <a:srgbClr val="FF0000"/>
                </a:solidFill>
              </a:rPr>
              <a:t>月</a:t>
            </a:r>
            <a:r>
              <a:rPr lang="en-US" altLang="zh-CN" sz="3200" b="1">
                <a:solidFill>
                  <a:srgbClr val="FF0000"/>
                </a:solidFill>
              </a:rPr>
              <a:t>20</a:t>
            </a:r>
            <a:r>
              <a:rPr lang="zh-CN" altLang="en-US" sz="3200" b="1">
                <a:solidFill>
                  <a:srgbClr val="FF0000"/>
                </a:solidFill>
              </a:rPr>
              <a:t>日</a:t>
            </a:r>
            <a:r>
              <a:rPr lang="zh-CN" altLang="en-US" sz="3200"/>
              <a:t>前通过网络传输报送，商务主管部门和中央企业集团</a:t>
            </a:r>
            <a:r>
              <a:rPr lang="en-US" altLang="zh-CN" sz="3200" b="1">
                <a:solidFill>
                  <a:srgbClr val="FF0000"/>
                </a:solidFill>
              </a:rPr>
              <a:t>6</a:t>
            </a:r>
            <a:r>
              <a:rPr lang="zh-CN" altLang="en-US" sz="3200" b="1">
                <a:solidFill>
                  <a:srgbClr val="FF0000"/>
                </a:solidFill>
              </a:rPr>
              <a:t>月</a:t>
            </a:r>
            <a:r>
              <a:rPr lang="en-US" altLang="zh-CN" sz="3200" b="1">
                <a:solidFill>
                  <a:srgbClr val="FF0000"/>
                </a:solidFill>
              </a:rPr>
              <a:t>30</a:t>
            </a:r>
            <a:r>
              <a:rPr lang="zh-CN" altLang="en-US" sz="3200" b="1">
                <a:solidFill>
                  <a:srgbClr val="FF0000"/>
                </a:solidFill>
              </a:rPr>
              <a:t>日前完成审核</a:t>
            </a:r>
            <a:r>
              <a:rPr lang="zh-CN" altLang="en-US" sz="3200"/>
              <a:t>。</a:t>
            </a:r>
            <a:endParaRPr lang="zh-CN" altLang="en-US" sz="3200"/>
          </a:p>
          <a:p>
            <a:endParaRPr lang="zh-CN" altLang="en-US" sz="3200"/>
          </a:p>
          <a:p>
            <a:r>
              <a:rPr lang="zh-CN" altLang="en-US" sz="3200"/>
              <a:t>对外直接投资月报</a:t>
            </a:r>
            <a:r>
              <a:rPr lang="zh-CN" altLang="en-US" sz="3200" b="1">
                <a:solidFill>
                  <a:srgbClr val="FF0000"/>
                </a:solidFill>
              </a:rPr>
              <a:t>月后</a:t>
            </a:r>
            <a:r>
              <a:rPr lang="en-US" altLang="zh-CN" sz="3200" b="1">
                <a:solidFill>
                  <a:srgbClr val="FF0000"/>
                </a:solidFill>
              </a:rPr>
              <a:t>10</a:t>
            </a:r>
            <a:r>
              <a:rPr lang="zh-CN" altLang="en-US" sz="3200" b="1">
                <a:solidFill>
                  <a:srgbClr val="FF0000"/>
                </a:solidFill>
              </a:rPr>
              <a:t>日前</a:t>
            </a:r>
            <a:r>
              <a:rPr lang="zh-CN" altLang="en-US" sz="3200"/>
              <a:t>网络传输报送。</a:t>
            </a:r>
            <a:endParaRPr lang="zh-CN" altLang="en-US" sz="3200"/>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423545" y="2980055"/>
            <a:ext cx="9462135" cy="7239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内容占位符 1"/>
          <p:cNvSpPr>
            <a:spLocks noGrp="true"/>
          </p:cNvSpPr>
          <p:nvPr>
            <p:ph idx="1"/>
          </p:nvPr>
        </p:nvSpPr>
        <p:spPr>
          <a:xfrm>
            <a:off x="760095" y="1661160"/>
            <a:ext cx="10593705" cy="3808730"/>
          </a:xfrm>
          <a:noFill/>
          <a:extLst>
            <a:ext uri="{909E8E84-426E-40DD-AFC4-6F175D3DCCD1}">
              <a14:hiddenFill xmlns:a14="http://schemas.microsoft.com/office/drawing/2010/main">
                <a:solidFill>
                  <a:schemeClr val="bg2"/>
                </a:solidFill>
              </a14:hiddenFill>
            </a:ext>
          </a:extLst>
        </p:spPr>
        <p:txBody>
          <a:bodyPr/>
          <a:p>
            <a:pPr eaLnBrk="1" latinLnBrk="0" hangingPunct="1">
              <a:spcAft>
                <a:spcPts val="1200"/>
              </a:spcAft>
            </a:pPr>
            <a:r>
              <a:rPr lang="zh-CN" altLang="en-US" sz="3200" b="1" dirty="0" smtClean="0">
                <a:solidFill>
                  <a:srgbClr val="660033"/>
                </a:solidFill>
                <a:sym typeface="+mn-ea"/>
              </a:rPr>
              <a:t>（一）总</a:t>
            </a:r>
            <a:r>
              <a:rPr lang="zh-CN" sz="3200" b="1" dirty="0" smtClean="0">
                <a:solidFill>
                  <a:srgbClr val="660033"/>
                </a:solidFill>
                <a:sym typeface="+mn-ea"/>
              </a:rPr>
              <a:t>说明</a:t>
            </a:r>
            <a:endParaRPr lang="zh-CN" sz="3200" b="1" dirty="0" smtClean="0">
              <a:solidFill>
                <a:srgbClr val="660033"/>
              </a:solidFill>
              <a:sym typeface="+mn-ea"/>
            </a:endParaRPr>
          </a:p>
          <a:p>
            <a:pPr eaLnBrk="1" latinLnBrk="0" hangingPunct="1">
              <a:spcAft>
                <a:spcPts val="1200"/>
              </a:spcAft>
            </a:pPr>
            <a:r>
              <a:rPr lang="zh-CN" altLang="en-US" sz="3200" b="1" dirty="0" smtClean="0">
                <a:solidFill>
                  <a:srgbClr val="660033"/>
                </a:solidFill>
                <a:sym typeface="+mn-ea"/>
              </a:rPr>
              <a:t>（二）报表目录</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（三）调查表式</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（四）主要指标解释及概念界定</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（五）附录</a:t>
            </a:r>
            <a:endParaRPr lang="zh-CN" altLang="en-US" sz="3200" b="1" dirty="0">
              <a:solidFill>
                <a:srgbClr val="660033"/>
              </a:solidFill>
            </a:endParaRPr>
          </a:p>
          <a:p>
            <a:endParaRPr lang="zh-CN" altLang="en-US" sz="3200">
              <a:latin typeface="方正黑体_GBK" panose="02000000000000000000" charset="-122"/>
              <a:ea typeface="方正黑体_GBK" panose="02000000000000000000" charset="-122"/>
            </a:endParaRPr>
          </a:p>
        </p:txBody>
      </p:sp>
      <p:sp>
        <p:nvSpPr>
          <p:cNvPr id="3" name="标题 2"/>
          <p:cNvSpPr>
            <a:spLocks noGrp="true"/>
          </p:cNvSpPr>
          <p:nvPr>
            <p:ph type="title"/>
          </p:nvPr>
        </p:nvSpPr>
        <p:spPr>
          <a:xfrm>
            <a:off x="507365" y="347980"/>
            <a:ext cx="7792720" cy="1049020"/>
          </a:xfrm>
          <a:solidFill>
            <a:srgbClr val="002060"/>
          </a:solidFill>
        </p:spPr>
        <p:txBody>
          <a:bodyPr/>
          <a:p>
            <a:r>
              <a:rPr lang="zh-CN" altLang="en-US">
                <a:solidFill>
                  <a:srgbClr val="FFFF00"/>
                </a:solidFill>
              </a:rPr>
              <a:t>二、《</a:t>
            </a:r>
            <a:r>
              <a:rPr lang="zh-CN" altLang="en-US">
                <a:solidFill>
                  <a:srgbClr val="FFFF00"/>
                </a:solidFill>
                <a:sym typeface="+mn-ea"/>
              </a:rPr>
              <a:t>对外直接投资统计制度</a:t>
            </a:r>
            <a:r>
              <a:rPr lang="zh-CN" altLang="en-US">
                <a:solidFill>
                  <a:srgbClr val="FFFF00"/>
                </a:solidFill>
              </a:rPr>
              <a:t>》重点解读</a:t>
            </a:r>
            <a:endParaRPr lang="zh-CN" altLang="en-US">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en-US" altLang="zh-CN" sz="3200">
              <a:latin typeface="方正小标宋简体" panose="02000000000000000000" charset="-122"/>
              <a:ea typeface="方正小标宋简体" panose="02000000000000000000" charset="-122"/>
              <a:cs typeface="方正小标宋简体" panose="02000000000000000000" charset="-122"/>
            </a:endParaRPr>
          </a:p>
          <a:p>
            <a:r>
              <a:rPr lang="en-US" altLang="zh-CN" sz="3200" b="1">
                <a:solidFill>
                  <a:srgbClr val="002060"/>
                </a:solidFill>
                <a:latin typeface="方正小标宋简体" panose="02000000000000000000" charset="-122"/>
                <a:ea typeface="方正小标宋简体" panose="02000000000000000000" charset="-122"/>
                <a:cs typeface="方正小标宋简体" panose="02000000000000000000" charset="-122"/>
              </a:rPr>
              <a:t>1</a:t>
            </a:r>
            <a:r>
              <a:rPr lang="zh-CN" altLang="en-US" sz="3200" b="1">
                <a:solidFill>
                  <a:srgbClr val="002060"/>
                </a:solidFill>
                <a:latin typeface="方正小标宋简体" panose="02000000000000000000" charset="-122"/>
                <a:ea typeface="方正小标宋简体" panose="02000000000000000000" charset="-122"/>
                <a:cs typeface="方正小标宋简体" panose="02000000000000000000" charset="-122"/>
              </a:rPr>
              <a:t>、境内投资者基本情况</a:t>
            </a:r>
            <a:r>
              <a:rPr lang="en-US" altLang="zh-CN" sz="3200" b="1">
                <a:solidFill>
                  <a:srgbClr val="002060"/>
                </a:solidFill>
                <a:latin typeface="方正小标宋简体" panose="02000000000000000000" charset="-122"/>
                <a:ea typeface="方正小标宋简体" panose="02000000000000000000" charset="-122"/>
                <a:cs typeface="方正小标宋简体" panose="02000000000000000000" charset="-122"/>
              </a:rPr>
              <a:t>(</a:t>
            </a:r>
            <a:r>
              <a:rPr lang="zh-CN" altLang="en-US" sz="3200" b="1">
                <a:solidFill>
                  <a:srgbClr val="002060"/>
                </a:solidFill>
                <a:latin typeface="方正小标宋简体" panose="02000000000000000000" charset="-122"/>
                <a:ea typeface="方正小标宋简体" panose="02000000000000000000" charset="-122"/>
                <a:cs typeface="方正小标宋简体" panose="02000000000000000000" charset="-122"/>
              </a:rPr>
              <a:t>FDIN1表</a:t>
            </a:r>
            <a:r>
              <a:rPr lang="en-US" altLang="zh-CN" sz="3200" b="1">
                <a:solidFill>
                  <a:srgbClr val="002060"/>
                </a:solidFill>
                <a:latin typeface="方正小标宋简体" panose="02000000000000000000" charset="-122"/>
                <a:ea typeface="方正小标宋简体" panose="02000000000000000000" charset="-122"/>
                <a:cs typeface="方正小标宋简体" panose="02000000000000000000" charset="-122"/>
              </a:rPr>
              <a:t>)</a:t>
            </a:r>
            <a:endParaRPr lang="en-US" altLang="zh-CN" sz="3200" b="1">
              <a:solidFill>
                <a:srgbClr val="002060"/>
              </a:solidFill>
              <a:latin typeface="方正小标宋简体" panose="02000000000000000000" charset="-122"/>
              <a:ea typeface="方正小标宋简体" panose="02000000000000000000" charset="-122"/>
              <a:cs typeface="方正小标宋简体" panose="02000000000000000000" charset="-122"/>
            </a:endParaRPr>
          </a:p>
          <a:p>
            <a:r>
              <a:rPr lang="zh-CN" altLang="en-US"/>
              <a:t>（</a:t>
            </a:r>
            <a:r>
              <a:rPr lang="en-US" altLang="zh-CN"/>
              <a:t>1</a:t>
            </a:r>
            <a:r>
              <a:rPr lang="zh-CN" altLang="en-US"/>
              <a:t>）</a:t>
            </a:r>
            <a:r>
              <a:rPr lang="en-US" altLang="zh-CN"/>
              <a:t>本表反映报告年度拥有境外企业的境内投资者基本情况。</a:t>
            </a:r>
            <a:r>
              <a:rPr lang="en-US" altLang="zh-CN" b="1">
                <a:solidFill>
                  <a:srgbClr val="FF0000"/>
                </a:solidFill>
              </a:rPr>
              <a:t>中央企业、单位由集团总部填报合并口径数据。</a:t>
            </a:r>
            <a:endParaRPr lang="en-US" altLang="zh-CN" b="1">
              <a:solidFill>
                <a:srgbClr val="FF0000"/>
              </a:solidFill>
            </a:endParaRPr>
          </a:p>
          <a:p>
            <a:r>
              <a:rPr lang="zh-CN" altLang="en-US">
                <a:solidFill>
                  <a:schemeClr val="tx1"/>
                </a:solidFill>
                <a:latin typeface="方正黑体_GBK" panose="02000000000000000000" charset="-122"/>
                <a:ea typeface="方正黑体_GBK" panose="02000000000000000000" charset="-122"/>
                <a:cs typeface="方正黑体_GBK" panose="02000000000000000000" charset="-122"/>
              </a:rPr>
              <a:t>（</a:t>
            </a:r>
            <a:r>
              <a:rPr lang="en-US" altLang="zh-CN">
                <a:solidFill>
                  <a:schemeClr val="tx1"/>
                </a:solidFill>
                <a:latin typeface="方正黑体_GBK" panose="02000000000000000000" charset="-122"/>
                <a:ea typeface="方正黑体_GBK" panose="02000000000000000000" charset="-122"/>
                <a:cs typeface="方正黑体_GBK" panose="02000000000000000000" charset="-122"/>
              </a:rPr>
              <a:t>2</a:t>
            </a:r>
            <a:r>
              <a:rPr lang="zh-CN" altLang="en-US">
                <a:solidFill>
                  <a:schemeClr val="tx1"/>
                </a:solidFill>
                <a:latin typeface="方正黑体_GBK" panose="02000000000000000000" charset="-122"/>
                <a:ea typeface="方正黑体_GBK" panose="02000000000000000000" charset="-122"/>
                <a:cs typeface="方正黑体_GBK" panose="02000000000000000000" charset="-122"/>
              </a:rPr>
              <a:t>）</a:t>
            </a:r>
            <a:r>
              <a:rPr lang="en-US" altLang="zh-CN" b="1">
                <a:solidFill>
                  <a:srgbClr val="FF0000"/>
                </a:solidFill>
                <a:latin typeface="方正黑体_GBK" panose="02000000000000000000" charset="-122"/>
                <a:ea typeface="方正黑体_GBK" panose="02000000000000000000" charset="-122"/>
                <a:cs typeface="方正黑体_GBK" panose="02000000000000000000" charset="-122"/>
              </a:rPr>
              <a:t>年末境外直接投资企业个数</a:t>
            </a:r>
            <a:r>
              <a:rPr lang="en-US" altLang="zh-CN">
                <a:solidFill>
                  <a:schemeClr val="tx1"/>
                </a:solidFill>
                <a:latin typeface="方正黑体_GBK" panose="02000000000000000000" charset="-122"/>
                <a:ea typeface="方正黑体_GBK" panose="02000000000000000000" charset="-122"/>
                <a:cs typeface="方正黑体_GBK" panose="02000000000000000000" charset="-122"/>
              </a:rPr>
              <a:t>：指填报单位在报告年度年末直接拥有或控制10%或以上的投票权（对公司型企业）或其他等价利益(对非公司型企业)的</a:t>
            </a:r>
            <a:r>
              <a:rPr lang="en-US" altLang="zh-CN" b="1">
                <a:solidFill>
                  <a:srgbClr val="2747BE"/>
                </a:solidFill>
                <a:latin typeface="方正黑体_GBK" panose="02000000000000000000" charset="-122"/>
                <a:ea typeface="方正黑体_GBK" panose="02000000000000000000" charset="-122"/>
                <a:cs typeface="方正黑体_GBK" panose="02000000000000000000" charset="-122"/>
              </a:rPr>
              <a:t>一级境外企业数目</a:t>
            </a:r>
            <a:r>
              <a:rPr lang="en-US" altLang="zh-CN">
                <a:solidFill>
                  <a:schemeClr val="tx1"/>
                </a:solidFill>
                <a:latin typeface="方正黑体_GBK" panose="02000000000000000000" charset="-122"/>
                <a:ea typeface="方正黑体_GBK" panose="02000000000000000000" charset="-122"/>
                <a:cs typeface="方正黑体_GBK" panose="02000000000000000000" charset="-122"/>
              </a:rPr>
              <a:t>。</a:t>
            </a:r>
            <a:endParaRPr lang="en-US" altLang="zh-CN">
              <a:solidFill>
                <a:schemeClr val="tx1"/>
              </a:solidFill>
              <a:latin typeface="方正黑体_GBK" panose="02000000000000000000" charset="-122"/>
              <a:ea typeface="方正黑体_GBK" panose="02000000000000000000" charset="-122"/>
              <a:cs typeface="方正黑体_GBK" panose="02000000000000000000" charset="-122"/>
            </a:endParaRPr>
          </a:p>
          <a:p>
            <a:r>
              <a:rPr lang="zh-CN" altLang="en-US" b="1">
                <a:solidFill>
                  <a:schemeClr val="tx1"/>
                </a:solidFill>
                <a:latin typeface="方正黑体_GBK" panose="02000000000000000000" charset="-122"/>
                <a:ea typeface="方正黑体_GBK" panose="02000000000000000000" charset="-122"/>
                <a:cs typeface="方正黑体_GBK" panose="02000000000000000000" charset="-122"/>
              </a:rPr>
              <a:t>（</a:t>
            </a:r>
            <a:r>
              <a:rPr lang="en-US" altLang="zh-CN" b="1">
                <a:solidFill>
                  <a:schemeClr val="tx1"/>
                </a:solidFill>
                <a:latin typeface="方正黑体_GBK" panose="02000000000000000000" charset="-122"/>
                <a:ea typeface="方正黑体_GBK" panose="02000000000000000000" charset="-122"/>
                <a:cs typeface="方正黑体_GBK" panose="02000000000000000000" charset="-122"/>
              </a:rPr>
              <a:t>3</a:t>
            </a:r>
            <a:r>
              <a:rPr lang="zh-CN" altLang="en-US" b="1">
                <a:solidFill>
                  <a:schemeClr val="tx1"/>
                </a:solidFill>
                <a:latin typeface="方正黑体_GBK" panose="02000000000000000000" charset="-122"/>
                <a:ea typeface="方正黑体_GBK" panose="02000000000000000000" charset="-122"/>
                <a:cs typeface="方正黑体_GBK" panose="02000000000000000000" charset="-122"/>
              </a:rPr>
              <a:t>）金额单位：</a:t>
            </a:r>
            <a:r>
              <a:rPr lang="zh-CN" altLang="en-US" b="1">
                <a:solidFill>
                  <a:srgbClr val="FF0000"/>
                </a:solidFill>
                <a:latin typeface="方正黑体_GBK" panose="02000000000000000000" charset="-122"/>
                <a:ea typeface="方正黑体_GBK" panose="02000000000000000000" charset="-122"/>
                <a:cs typeface="方正黑体_GBK" panose="02000000000000000000" charset="-122"/>
              </a:rPr>
              <a:t>千元人民币</a:t>
            </a:r>
            <a:endParaRPr lang="zh-CN" altLang="en-US" b="1">
              <a:solidFill>
                <a:srgbClr val="FF0000"/>
              </a:solidFill>
              <a:latin typeface="方正黑体_GBK" panose="02000000000000000000" charset="-122"/>
              <a:ea typeface="方正黑体_GBK" panose="02000000000000000000" charset="-122"/>
              <a:cs typeface="方正黑体_GBK" panose="02000000000000000000" charset="-122"/>
            </a:endParaRPr>
          </a:p>
        </p:txBody>
      </p:sp>
      <p:sp>
        <p:nvSpPr>
          <p:cNvPr id="3" name="标题 2"/>
          <p:cNvSpPr>
            <a:spLocks noGrp="true"/>
          </p:cNvSpPr>
          <p:nvPr>
            <p:ph type="title"/>
          </p:nvPr>
        </p:nvSpPr>
        <p:spPr>
          <a:solidFill>
            <a:srgbClr val="0070C0"/>
          </a:solidFill>
        </p:spPr>
        <p:txBody>
          <a:bodyPr/>
          <a:p>
            <a:r>
              <a:rPr lang="zh-CN" altLang="en-US">
                <a:solidFill>
                  <a:schemeClr val="bg1"/>
                </a:solidFill>
              </a:rPr>
              <a:t>（三）调查表式</a:t>
            </a:r>
            <a:endParaRPr lang="zh-CN" altLang="en-US">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xfrm>
            <a:off x="633095" y="1543050"/>
            <a:ext cx="10467975" cy="4648835"/>
          </a:xfrm>
          <a:solidFill>
            <a:schemeClr val="bg1">
              <a:lumMod val="85000"/>
            </a:schemeClr>
          </a:solidFill>
        </p:spPr>
        <p:txBody>
          <a:bodyPr/>
          <a:p>
            <a:endParaRPr lang="zh-CN" altLang="en-US"/>
          </a:p>
          <a:p>
            <a:r>
              <a:rPr lang="en-US" altLang="zh-CN" sz="3200" dirty="0" smtClean="0">
                <a:solidFill>
                  <a:srgbClr val="003300"/>
                </a:solidFill>
                <a:latin typeface="+mn-ea"/>
                <a:sym typeface="+mn-ea"/>
              </a:rPr>
              <a:t>《</a:t>
            </a:r>
            <a:r>
              <a:rPr lang="zh-CN" altLang="en-US" sz="3200" dirty="0">
                <a:solidFill>
                  <a:srgbClr val="003300"/>
                </a:solidFill>
                <a:latin typeface="+mn-ea"/>
                <a:sym typeface="+mn-ea"/>
              </a:rPr>
              <a:t>对外直接投资统计制度</a:t>
            </a:r>
            <a:r>
              <a:rPr lang="en-US" altLang="zh-CN" sz="3200" dirty="0">
                <a:solidFill>
                  <a:srgbClr val="003300"/>
                </a:solidFill>
                <a:latin typeface="+mn-ea"/>
                <a:sym typeface="+mn-ea"/>
              </a:rPr>
              <a:t>》</a:t>
            </a:r>
            <a:r>
              <a:rPr lang="zh-CN" altLang="en-US" sz="3200" dirty="0">
                <a:solidFill>
                  <a:srgbClr val="003300"/>
                </a:solidFill>
                <a:latin typeface="+mn-ea"/>
                <a:sym typeface="+mn-ea"/>
              </a:rPr>
              <a:t>始建于</a:t>
            </a:r>
            <a:r>
              <a:rPr lang="en-US" altLang="zh-CN" sz="3200" dirty="0">
                <a:solidFill>
                  <a:srgbClr val="FF0000"/>
                </a:solidFill>
                <a:latin typeface="+mn-ea"/>
                <a:sym typeface="+mn-ea"/>
              </a:rPr>
              <a:t>2002</a:t>
            </a:r>
            <a:r>
              <a:rPr lang="zh-CN" altLang="en-US" sz="3200" dirty="0">
                <a:solidFill>
                  <a:srgbClr val="FF0000"/>
                </a:solidFill>
                <a:latin typeface="+mn-ea"/>
                <a:sym typeface="+mn-ea"/>
              </a:rPr>
              <a:t>年</a:t>
            </a:r>
            <a:r>
              <a:rPr lang="en-US" altLang="zh-CN" sz="3200" dirty="0">
                <a:solidFill>
                  <a:srgbClr val="FF0000"/>
                </a:solidFill>
                <a:latin typeface="+mn-ea"/>
                <a:sym typeface="+mn-ea"/>
              </a:rPr>
              <a:t>11</a:t>
            </a:r>
            <a:r>
              <a:rPr lang="zh-CN" altLang="en-US" sz="3200" dirty="0">
                <a:solidFill>
                  <a:srgbClr val="FF0000"/>
                </a:solidFill>
                <a:latin typeface="+mn-ea"/>
                <a:sym typeface="+mn-ea"/>
              </a:rPr>
              <a:t>月</a:t>
            </a:r>
            <a:r>
              <a:rPr lang="zh-CN" altLang="en-US" sz="3200" dirty="0">
                <a:solidFill>
                  <a:srgbClr val="003300"/>
                </a:solidFill>
                <a:latin typeface="+mn-ea"/>
                <a:sym typeface="+mn-ea"/>
              </a:rPr>
              <a:t>，由原外经贸部和国家统计局共同发布，</a:t>
            </a:r>
            <a:r>
              <a:rPr lang="en-US" altLang="zh-CN" sz="3200" dirty="0">
                <a:solidFill>
                  <a:srgbClr val="FF0000"/>
                </a:solidFill>
                <a:latin typeface="+mn-ea"/>
                <a:sym typeface="+mn-ea"/>
              </a:rPr>
              <a:t>2003</a:t>
            </a:r>
            <a:r>
              <a:rPr lang="zh-CN" altLang="en-US" sz="3200" dirty="0">
                <a:solidFill>
                  <a:srgbClr val="FF0000"/>
                </a:solidFill>
                <a:latin typeface="+mn-ea"/>
                <a:sym typeface="+mn-ea"/>
              </a:rPr>
              <a:t>年</a:t>
            </a:r>
            <a:r>
              <a:rPr lang="en-US" altLang="zh-CN" sz="3200" dirty="0">
                <a:solidFill>
                  <a:srgbClr val="FF0000"/>
                </a:solidFill>
                <a:latin typeface="+mn-ea"/>
                <a:sym typeface="+mn-ea"/>
              </a:rPr>
              <a:t>1</a:t>
            </a:r>
            <a:r>
              <a:rPr lang="zh-CN" altLang="en-US" sz="3200" dirty="0">
                <a:solidFill>
                  <a:srgbClr val="FF0000"/>
                </a:solidFill>
                <a:latin typeface="+mn-ea"/>
                <a:sym typeface="+mn-ea"/>
              </a:rPr>
              <a:t>月</a:t>
            </a:r>
            <a:r>
              <a:rPr lang="en-US" altLang="zh-CN" sz="3200" dirty="0">
                <a:solidFill>
                  <a:srgbClr val="FF0000"/>
                </a:solidFill>
                <a:latin typeface="+mn-ea"/>
                <a:sym typeface="+mn-ea"/>
              </a:rPr>
              <a:t>1</a:t>
            </a:r>
            <a:r>
              <a:rPr lang="zh-CN" altLang="en-US" sz="3200" dirty="0">
                <a:solidFill>
                  <a:srgbClr val="FF0000"/>
                </a:solidFill>
                <a:latin typeface="+mn-ea"/>
                <a:sym typeface="+mn-ea"/>
              </a:rPr>
              <a:t>日</a:t>
            </a:r>
            <a:r>
              <a:rPr lang="zh-CN" altLang="en-US" sz="3200" dirty="0">
                <a:solidFill>
                  <a:srgbClr val="003300"/>
                </a:solidFill>
                <a:latin typeface="+mn-ea"/>
                <a:sym typeface="+mn-ea"/>
              </a:rPr>
              <a:t>正式实施。</a:t>
            </a:r>
            <a:endParaRPr lang="zh-CN" altLang="en-US" sz="3200" dirty="0" smtClean="0">
              <a:solidFill>
                <a:srgbClr val="003300"/>
              </a:solidFill>
              <a:latin typeface="+mn-ea"/>
              <a:sym typeface="+mn-ea"/>
            </a:endParaRPr>
          </a:p>
          <a:p>
            <a:endParaRPr lang="zh-CN" altLang="zh-CN" sz="3200" dirty="0">
              <a:solidFill>
                <a:srgbClr val="FF0000"/>
              </a:solidFill>
              <a:latin typeface="+mn-ea"/>
              <a:sym typeface="+mn-ea"/>
            </a:endParaRPr>
          </a:p>
          <a:p>
            <a:r>
              <a:rPr lang="zh-CN" altLang="zh-CN" sz="3200" dirty="0">
                <a:solidFill>
                  <a:srgbClr val="FF0000"/>
                </a:solidFill>
                <a:latin typeface="+mn-ea"/>
                <a:sym typeface="+mn-ea"/>
              </a:rPr>
              <a:t>填补</a:t>
            </a:r>
            <a:r>
              <a:rPr lang="zh-CN" altLang="zh-CN" sz="3200" dirty="0">
                <a:latin typeface="+mn-ea"/>
                <a:sym typeface="+mn-ea"/>
              </a:rPr>
              <a:t>了我国在此方面制度建设的</a:t>
            </a:r>
            <a:r>
              <a:rPr lang="zh-CN" altLang="zh-CN" sz="3200" dirty="0">
                <a:solidFill>
                  <a:srgbClr val="FF0000"/>
                </a:solidFill>
                <a:latin typeface="+mn-ea"/>
                <a:sym typeface="+mn-ea"/>
              </a:rPr>
              <a:t>空白</a:t>
            </a:r>
            <a:r>
              <a:rPr lang="zh-CN" altLang="zh-CN" sz="3200" dirty="0">
                <a:latin typeface="+mn-ea"/>
                <a:sym typeface="+mn-ea"/>
              </a:rPr>
              <a:t>，主要统计范围是非金融类企业的对外直接投资活动。</a:t>
            </a:r>
            <a:endParaRPr lang="zh-CN" altLang="zh-CN" sz="3200" dirty="0">
              <a:latin typeface="+mn-ea"/>
              <a:sym typeface="+mn-ea"/>
            </a:endParaRPr>
          </a:p>
        </p:txBody>
      </p:sp>
      <p:sp>
        <p:nvSpPr>
          <p:cNvPr id="4" name="标题 3"/>
          <p:cNvSpPr/>
          <p:nvPr>
            <p:ph type="title"/>
          </p:nvPr>
        </p:nvSpPr>
        <p:spPr/>
        <p:txBody>
          <a:bodyPr/>
          <a:p>
            <a:r>
              <a:rPr lang="zh-CN" altLang="en-US" sz="3600"/>
              <a:t>一、统计制度建设情况</a:t>
            </a:r>
            <a:endParaRPr lang="zh-CN" altLang="en-US" sz="3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en-US" altLang="zh-CN" sz="3200">
              <a:latin typeface="方正小标宋简体" panose="02000000000000000000" charset="-122"/>
              <a:ea typeface="方正小标宋简体" panose="02000000000000000000" charset="-122"/>
              <a:cs typeface="方正小标宋简体" panose="02000000000000000000" charset="-122"/>
            </a:endParaRPr>
          </a:p>
          <a:p>
            <a:r>
              <a:rPr lang="en-US" altLang="zh-CN" sz="3200" b="1">
                <a:solidFill>
                  <a:srgbClr val="002060"/>
                </a:solidFill>
                <a:latin typeface="方正小标宋简体" panose="02000000000000000000" charset="-122"/>
                <a:ea typeface="方正小标宋简体" panose="02000000000000000000" charset="-122"/>
                <a:cs typeface="方正小标宋简体" panose="02000000000000000000" charset="-122"/>
              </a:rPr>
              <a:t>2</a:t>
            </a:r>
            <a:r>
              <a:rPr lang="zh-CN" altLang="en-US" sz="3200" b="1">
                <a:solidFill>
                  <a:srgbClr val="002060"/>
                </a:solidFill>
                <a:latin typeface="方正小标宋简体" panose="02000000000000000000" charset="-122"/>
                <a:ea typeface="方正小标宋简体" panose="02000000000000000000" charset="-122"/>
                <a:cs typeface="方正小标宋简体" panose="02000000000000000000" charset="-122"/>
              </a:rPr>
              <a:t>、境外企业基本情况（FDIN2表）</a:t>
            </a:r>
            <a:endParaRPr lang="zh-CN" altLang="en-US" b="1">
              <a:solidFill>
                <a:srgbClr val="002060"/>
              </a:solidFill>
            </a:endParaRPr>
          </a:p>
          <a:p>
            <a:r>
              <a:rPr lang="zh-CN" altLang="en-US" sz="2800"/>
              <a:t>（</a:t>
            </a:r>
            <a:r>
              <a:rPr lang="en-US" altLang="zh-CN" sz="2800"/>
              <a:t>1</a:t>
            </a:r>
            <a:r>
              <a:rPr lang="zh-CN" altLang="en-US" sz="2800"/>
              <a:t>）本表综合反映报告年度境内投资者所拥有的</a:t>
            </a:r>
            <a:r>
              <a:rPr lang="zh-CN" altLang="en-US" sz="2800" b="1">
                <a:solidFill>
                  <a:srgbClr val="FF0000"/>
                </a:solidFill>
              </a:rPr>
              <a:t>中方控股在50%以上境外企业</a:t>
            </a:r>
            <a:r>
              <a:rPr lang="zh-CN" altLang="en-US" sz="2800"/>
              <a:t>（包括金融业）的基本情况和经营活动情况（</a:t>
            </a:r>
            <a:r>
              <a:rPr lang="zh-CN" altLang="en-US" sz="2800" b="1"/>
              <a:t>合并报表</a:t>
            </a:r>
            <a:r>
              <a:rPr lang="zh-CN" altLang="en-US" sz="2800"/>
              <a:t>数据），由境内投资者负责收集、汇总并予以填报。</a:t>
            </a:r>
            <a:r>
              <a:rPr lang="zh-CN" altLang="en-US" sz="2800" b="1">
                <a:solidFill>
                  <a:srgbClr val="FF0000"/>
                </a:solidFill>
              </a:rPr>
              <a:t>若中方控股在50%以上的境外企业由多家境内投资者构成，则由中方持股比例最大的境内投资者填报。</a:t>
            </a:r>
            <a:endParaRPr lang="zh-CN" altLang="en-US" sz="2800" b="1">
              <a:solidFill>
                <a:srgbClr val="FF0000"/>
              </a:solidFill>
            </a:endParaRPr>
          </a:p>
          <a:p>
            <a:r>
              <a:rPr lang="zh-CN" altLang="en-US" sz="2800" b="1">
                <a:solidFill>
                  <a:schemeClr val="tx1"/>
                </a:solidFill>
              </a:rPr>
              <a:t>（</a:t>
            </a:r>
            <a:r>
              <a:rPr lang="en-US" altLang="zh-CN" sz="2800" b="1">
                <a:solidFill>
                  <a:schemeClr val="tx1"/>
                </a:solidFill>
              </a:rPr>
              <a:t>2</a:t>
            </a:r>
            <a:r>
              <a:rPr lang="zh-CN" altLang="en-US" sz="2800" b="1">
                <a:solidFill>
                  <a:schemeClr val="tx1"/>
                </a:solidFill>
              </a:rPr>
              <a:t>）金额单位：</a:t>
            </a:r>
            <a:r>
              <a:rPr lang="zh-CN" altLang="en-US" sz="2800" b="1">
                <a:solidFill>
                  <a:srgbClr val="FF0000"/>
                </a:solidFill>
              </a:rPr>
              <a:t>万美元。</a:t>
            </a:r>
            <a:endParaRPr lang="zh-CN" altLang="en-US" sz="2800" b="1">
              <a:solidFill>
                <a:srgbClr val="FF0000"/>
              </a:solidFill>
            </a:endParaRPr>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zh-CN" altLang="en-US" sz="2800" b="1">
              <a:latin typeface="方正小标宋简体" panose="02000000000000000000" charset="-122"/>
              <a:ea typeface="方正小标宋简体" panose="02000000000000000000" charset="-122"/>
              <a:cs typeface="方正小标宋简体" panose="02000000000000000000" charset="-122"/>
            </a:endParaRPr>
          </a:p>
          <a:p>
            <a:r>
              <a:rPr lang="zh-CN" altLang="en-US" sz="2800" b="1">
                <a:latin typeface="方正小标宋简体" panose="02000000000000000000" charset="-122"/>
                <a:ea typeface="方正小标宋简体" panose="02000000000000000000" charset="-122"/>
                <a:cs typeface="方正小标宋简体" panose="02000000000000000000" charset="-122"/>
              </a:rPr>
              <a:t>（</a:t>
            </a:r>
            <a:r>
              <a:rPr lang="en-US" altLang="zh-CN" sz="2800" b="1">
                <a:latin typeface="方正小标宋简体" panose="02000000000000000000" charset="-122"/>
                <a:ea typeface="方正小标宋简体" panose="02000000000000000000" charset="-122"/>
                <a:cs typeface="方正小标宋简体" panose="02000000000000000000" charset="-122"/>
              </a:rPr>
              <a:t>3</a:t>
            </a:r>
            <a:r>
              <a:rPr lang="zh-CN" altLang="en-US" sz="2800" b="1">
                <a:latin typeface="方正小标宋简体" panose="02000000000000000000" charset="-122"/>
                <a:ea typeface="方正小标宋简体" panose="02000000000000000000" charset="-122"/>
                <a:cs typeface="方正小标宋简体" panose="02000000000000000000" charset="-122"/>
              </a:rPr>
              <a:t>）对外直接投资企业</a:t>
            </a:r>
            <a:endParaRPr lang="zh-CN" altLang="en-US"/>
          </a:p>
          <a:p>
            <a:r>
              <a:rPr lang="zh-CN" altLang="en-US"/>
              <a:t>指境内投资者直接</a:t>
            </a:r>
            <a:r>
              <a:rPr lang="zh-CN" altLang="en-US" b="1">
                <a:solidFill>
                  <a:srgbClr val="FF0000"/>
                </a:solidFill>
              </a:rPr>
              <a:t>拥有或控制10％或以上股权、投票权或其他等价利益的境外企业</a:t>
            </a:r>
            <a:r>
              <a:rPr lang="zh-CN" altLang="en-US"/>
              <a:t>。境外企业按设立方式主要分为子公司、联营公司和分支机构。</a:t>
            </a:r>
            <a:endParaRPr lang="zh-CN" altLang="en-US"/>
          </a:p>
          <a:p>
            <a:r>
              <a:rPr lang="en-US" altLang="zh-CN"/>
              <a:t>---</a:t>
            </a:r>
            <a:r>
              <a:rPr lang="zh-CN" altLang="en-US" b="1">
                <a:solidFill>
                  <a:srgbClr val="990000"/>
                </a:solidFill>
              </a:rPr>
              <a:t>子公司</a:t>
            </a:r>
            <a:r>
              <a:rPr lang="zh-CN" altLang="en-US"/>
              <a:t>：境内投资者拥有该境外企业</a:t>
            </a:r>
            <a:r>
              <a:rPr lang="zh-CN" altLang="en-US" b="1">
                <a:solidFill>
                  <a:srgbClr val="990000"/>
                </a:solidFill>
              </a:rPr>
              <a:t>50％以上</a:t>
            </a:r>
            <a:r>
              <a:rPr lang="zh-CN" altLang="en-US"/>
              <a:t>的股东或成员表决权，并具有该境外企业行政、管理或监督机构主要成员的任命权或罢免权。</a:t>
            </a:r>
            <a:endParaRPr lang="zh-CN" altLang="en-US"/>
          </a:p>
          <a:p>
            <a:r>
              <a:rPr lang="en-US" altLang="zh-CN"/>
              <a:t>---</a:t>
            </a:r>
            <a:r>
              <a:rPr lang="zh-CN" altLang="en-US" b="1">
                <a:solidFill>
                  <a:srgbClr val="990000"/>
                </a:solidFill>
              </a:rPr>
              <a:t>联营公司</a:t>
            </a:r>
            <a:r>
              <a:rPr lang="zh-CN" altLang="en-US"/>
              <a:t>：境内投资者拥有该境外企业</a:t>
            </a:r>
            <a:r>
              <a:rPr lang="zh-CN" altLang="en-US" b="1">
                <a:solidFill>
                  <a:srgbClr val="990000"/>
                </a:solidFill>
              </a:rPr>
              <a:t>10－50％</a:t>
            </a:r>
            <a:r>
              <a:rPr lang="zh-CN" altLang="en-US"/>
              <a:t>的股东或成员表决权。</a:t>
            </a:r>
            <a:endParaRPr lang="zh-CN" altLang="en-US"/>
          </a:p>
          <a:p>
            <a:r>
              <a:rPr lang="en-US" altLang="zh-CN"/>
              <a:t>---</a:t>
            </a:r>
            <a:r>
              <a:rPr lang="zh-CN" altLang="en-US" b="1">
                <a:solidFill>
                  <a:srgbClr val="990000"/>
                </a:solidFill>
              </a:rPr>
              <a:t>分支机构</a:t>
            </a:r>
            <a:r>
              <a:rPr lang="zh-CN" altLang="en-US"/>
              <a:t>：即境内投资者在国(境)外的</a:t>
            </a:r>
            <a:r>
              <a:rPr lang="zh-CN" altLang="en-US" b="1">
                <a:solidFill>
                  <a:srgbClr val="990000"/>
                </a:solidFill>
              </a:rPr>
              <a:t>非公司型企业</a:t>
            </a:r>
            <a:r>
              <a:rPr lang="zh-CN" altLang="en-US"/>
              <a:t>。</a:t>
            </a:r>
            <a:endParaRPr lang="zh-CN" altLang="en-US"/>
          </a:p>
          <a:p>
            <a:r>
              <a:rPr lang="zh-CN" altLang="en-US" b="1">
                <a:solidFill>
                  <a:srgbClr val="FF0000"/>
                </a:solidFill>
              </a:rPr>
              <a:t>本表填报对外直接投资首个目的地企业的年度合并报表。</a:t>
            </a:r>
            <a:endParaRPr lang="zh-CN" altLang="en-US" b="1">
              <a:solidFill>
                <a:srgbClr val="FF0000"/>
              </a:solidFill>
            </a:endParaRPr>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true" noRot="true" noChangeArrowheads="true"/>
          </p:cNvSpPr>
          <p:nvPr>
            <p:ph type="title"/>
          </p:nvPr>
        </p:nvSpPr>
        <p:spPr>
          <a:xfrm>
            <a:off x="1825625" y="228600"/>
            <a:ext cx="8540750" cy="568325"/>
          </a:xfrm>
        </p:spPr>
        <p:txBody>
          <a:bodyPr>
            <a:normAutofit fontScale="90000"/>
          </a:bodyPr>
          <a:lstStyle/>
          <a:p>
            <a:pPr eaLnBrk="1" hangingPunct="1">
              <a:defRPr/>
            </a:pPr>
            <a:endParaRPr lang="zh-CN" altLang="zh-CN" sz="4000" smtClean="0"/>
          </a:p>
        </p:txBody>
      </p:sp>
      <p:sp>
        <p:nvSpPr>
          <p:cNvPr id="32771" name="Rectangle 3"/>
          <p:cNvSpPr>
            <a:spLocks noGrp="true" noRot="true" noChangeArrowheads="true"/>
          </p:cNvSpPr>
          <p:nvPr>
            <p:ph idx="1"/>
          </p:nvPr>
        </p:nvSpPr>
        <p:spPr>
          <a:xfrm>
            <a:off x="1774825" y="1052736"/>
            <a:ext cx="8447088" cy="4967064"/>
          </a:xfrm>
          <a:solidFill>
            <a:schemeClr val="bg2"/>
          </a:solidFill>
        </p:spPr>
        <p:txBody>
          <a:bodyPr/>
          <a:lstStyle/>
          <a:p>
            <a:pPr eaLnBrk="1" hangingPunct="1"/>
            <a:endParaRPr lang="zh-CN" altLang="zh-CN" dirty="0" smtClean="0"/>
          </a:p>
        </p:txBody>
      </p:sp>
      <p:sp>
        <p:nvSpPr>
          <p:cNvPr id="32772" name="AutoShape 4"/>
          <p:cNvSpPr>
            <a:spLocks noChangeArrowheads="true"/>
          </p:cNvSpPr>
          <p:nvPr/>
        </p:nvSpPr>
        <p:spPr bwMode="auto">
          <a:xfrm>
            <a:off x="2063750" y="1700213"/>
            <a:ext cx="1081088" cy="3600450"/>
          </a:xfrm>
          <a:prstGeom prst="downArrow">
            <a:avLst>
              <a:gd name="adj1" fmla="val 61519"/>
              <a:gd name="adj2" fmla="val 65529"/>
            </a:avLst>
          </a:prstGeom>
          <a:solidFill>
            <a:srgbClr val="66FF99"/>
          </a:solidFill>
          <a:ln w="9525">
            <a:solidFill>
              <a:srgbClr val="FF00FF"/>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zh-CN" altLang="en-US" b="1">
                <a:solidFill>
                  <a:srgbClr val="FF0000"/>
                </a:solidFill>
                <a:latin typeface="Tahoma" pitchFamily="34" charset="0"/>
                <a:ea typeface="黑体" panose="02010609060101010101" charset="-122"/>
              </a:rPr>
              <a:t>持股</a:t>
            </a:r>
            <a:r>
              <a:rPr lang="en-US" altLang="zh-CN" b="1">
                <a:solidFill>
                  <a:srgbClr val="FF0000"/>
                </a:solidFill>
                <a:latin typeface="Tahoma" pitchFamily="34" charset="0"/>
                <a:ea typeface="黑体" panose="02010609060101010101" charset="-122"/>
              </a:rPr>
              <a:t>10%</a:t>
            </a:r>
            <a:endParaRPr lang="en-US" altLang="zh-CN" b="1">
              <a:solidFill>
                <a:srgbClr val="FF0000"/>
              </a:solidFill>
              <a:latin typeface="Tahoma" pitchFamily="34" charset="0"/>
              <a:ea typeface="黑体" panose="02010609060101010101" charset="-122"/>
            </a:endParaRPr>
          </a:p>
          <a:p>
            <a:pPr algn="ctr"/>
            <a:r>
              <a:rPr lang="zh-CN" altLang="en-US" b="1">
                <a:solidFill>
                  <a:srgbClr val="FF0000"/>
                </a:solidFill>
                <a:latin typeface="Tahoma" pitchFamily="34" charset="0"/>
                <a:ea typeface="黑体" panose="02010609060101010101" charset="-122"/>
              </a:rPr>
              <a:t>以下不属直接投资范畴</a:t>
            </a:r>
            <a:endParaRPr lang="zh-CN" altLang="en-US" b="1">
              <a:solidFill>
                <a:srgbClr val="FF0000"/>
              </a:solidFill>
              <a:latin typeface="Tahoma" pitchFamily="34" charset="0"/>
              <a:ea typeface="黑体" panose="02010609060101010101" charset="-122"/>
            </a:endParaRPr>
          </a:p>
        </p:txBody>
      </p:sp>
      <p:sp>
        <p:nvSpPr>
          <p:cNvPr id="32773" name="AutoShape 5"/>
          <p:cNvSpPr>
            <a:spLocks noChangeArrowheads="true"/>
          </p:cNvSpPr>
          <p:nvPr/>
        </p:nvSpPr>
        <p:spPr bwMode="auto">
          <a:xfrm>
            <a:off x="3216275" y="2276475"/>
            <a:ext cx="2951163" cy="2879725"/>
          </a:xfrm>
          <a:prstGeom prst="leftRightArrow">
            <a:avLst>
              <a:gd name="adj1" fmla="val 50000"/>
              <a:gd name="adj2" fmla="val 20496"/>
            </a:avLst>
          </a:prstGeom>
          <a:solidFill>
            <a:srgbClr val="FF0000"/>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FFFF00"/>
                </a:solidFill>
                <a:latin typeface="Tahoma" pitchFamily="34" charset="0"/>
                <a:ea typeface="黑体" panose="02010609060101010101" charset="-122"/>
              </a:rPr>
              <a:t>持股</a:t>
            </a:r>
            <a:r>
              <a:rPr lang="en-US" altLang="zh-CN" b="1">
                <a:solidFill>
                  <a:srgbClr val="FFFF00"/>
                </a:solidFill>
                <a:latin typeface="Tahoma" pitchFamily="34" charset="0"/>
                <a:ea typeface="黑体" panose="02010609060101010101" charset="-122"/>
              </a:rPr>
              <a:t>10%-50%</a:t>
            </a:r>
            <a:r>
              <a:rPr lang="zh-CN" altLang="en-US" b="1">
                <a:solidFill>
                  <a:srgbClr val="FFFF00"/>
                </a:solidFill>
                <a:latin typeface="Tahoma" pitchFamily="34" charset="0"/>
                <a:ea typeface="黑体" panose="02010609060101010101" charset="-122"/>
              </a:rPr>
              <a:t>联营公司</a:t>
            </a:r>
            <a:endParaRPr lang="zh-CN" altLang="en-US" b="1">
              <a:solidFill>
                <a:srgbClr val="FFFF00"/>
              </a:solidFill>
              <a:latin typeface="Tahoma" pitchFamily="34" charset="0"/>
              <a:ea typeface="黑体" panose="02010609060101010101" charset="-122"/>
            </a:endParaRPr>
          </a:p>
        </p:txBody>
      </p:sp>
      <p:sp>
        <p:nvSpPr>
          <p:cNvPr id="32774" name="AutoShape 6"/>
          <p:cNvSpPr>
            <a:spLocks noChangeArrowheads="true"/>
          </p:cNvSpPr>
          <p:nvPr/>
        </p:nvSpPr>
        <p:spPr bwMode="auto">
          <a:xfrm>
            <a:off x="6240463" y="1989138"/>
            <a:ext cx="3600450" cy="3168650"/>
          </a:xfrm>
          <a:prstGeom prst="downArrow">
            <a:avLst>
              <a:gd name="adj1" fmla="val 50000"/>
              <a:gd name="adj2" fmla="val 25000"/>
            </a:avLst>
          </a:prstGeom>
          <a:solidFill>
            <a:schemeClr val="hlink"/>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dirty="0">
                <a:solidFill>
                  <a:srgbClr val="660033"/>
                </a:solidFill>
                <a:latin typeface="Tahoma" pitchFamily="34" charset="0"/>
                <a:ea typeface="黑体" panose="02010609060101010101" charset="-122"/>
              </a:rPr>
              <a:t>控股大于</a:t>
            </a:r>
            <a:r>
              <a:rPr lang="en-US" altLang="zh-CN" b="1" dirty="0">
                <a:solidFill>
                  <a:srgbClr val="660033"/>
                </a:solidFill>
                <a:latin typeface="Tahoma" pitchFamily="34" charset="0"/>
                <a:ea typeface="黑体" panose="02010609060101010101" charset="-122"/>
              </a:rPr>
              <a:t>50%--100%</a:t>
            </a:r>
            <a:endParaRPr lang="en-US" altLang="zh-CN" b="1" dirty="0">
              <a:solidFill>
                <a:srgbClr val="660033"/>
              </a:solidFill>
              <a:latin typeface="Tahoma" pitchFamily="34" charset="0"/>
              <a:ea typeface="黑体" panose="02010609060101010101" charset="-122"/>
            </a:endParaRPr>
          </a:p>
          <a:p>
            <a:pPr algn="ctr"/>
            <a:r>
              <a:rPr lang="zh-CN" altLang="en-US" b="1" dirty="0">
                <a:solidFill>
                  <a:srgbClr val="660033"/>
                </a:solidFill>
                <a:latin typeface="Tahoma" pitchFamily="34" charset="0"/>
                <a:ea typeface="黑体" panose="02010609060101010101" charset="-122"/>
              </a:rPr>
              <a:t>境外子公司</a:t>
            </a:r>
            <a:endParaRPr lang="zh-CN" altLang="en-US" b="1" dirty="0">
              <a:solidFill>
                <a:srgbClr val="660033"/>
              </a:solidFill>
              <a:latin typeface="Tahoma" pitchFamily="34" charset="0"/>
              <a:ea typeface="黑体" panose="02010609060101010101" charset="-122"/>
            </a:endParaRPr>
          </a:p>
        </p:txBody>
      </p:sp>
      <p:sp>
        <p:nvSpPr>
          <p:cNvPr id="32775" name="Line 7"/>
          <p:cNvSpPr>
            <a:spLocks noChangeShapeType="true"/>
          </p:cNvSpPr>
          <p:nvPr/>
        </p:nvSpPr>
        <p:spPr bwMode="auto">
          <a:xfrm>
            <a:off x="2063750" y="5300663"/>
            <a:ext cx="1152525" cy="0"/>
          </a:xfrm>
          <a:prstGeom prst="line">
            <a:avLst/>
          </a:prstGeom>
          <a:noFill/>
          <a:ln w="38100">
            <a:solidFill>
              <a:srgbClr val="FF00FF"/>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776" name="Line 8"/>
          <p:cNvSpPr>
            <a:spLocks noChangeShapeType="true"/>
          </p:cNvSpPr>
          <p:nvPr/>
        </p:nvSpPr>
        <p:spPr bwMode="auto">
          <a:xfrm>
            <a:off x="3071813" y="5300663"/>
            <a:ext cx="3168650" cy="0"/>
          </a:xfrm>
          <a:prstGeom prst="line">
            <a:avLst/>
          </a:prstGeom>
          <a:noFill/>
          <a:ln w="38100">
            <a:solidFill>
              <a:srgbClr val="FF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777" name="Line 9"/>
          <p:cNvSpPr>
            <a:spLocks noChangeShapeType="true"/>
          </p:cNvSpPr>
          <p:nvPr/>
        </p:nvSpPr>
        <p:spPr bwMode="auto">
          <a:xfrm>
            <a:off x="6240463" y="5300663"/>
            <a:ext cx="3671887" cy="0"/>
          </a:xfrm>
          <a:prstGeom prst="line">
            <a:avLst/>
          </a:prstGeom>
          <a:noFill/>
          <a:ln w="38100">
            <a:solidFill>
              <a:srgbClr val="FF00FF"/>
            </a:solidFill>
            <a:round/>
            <a:headEnd type="diamond"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778" name="Rectangle 10"/>
          <p:cNvSpPr>
            <a:spLocks noChangeArrowheads="true"/>
          </p:cNvSpPr>
          <p:nvPr/>
        </p:nvSpPr>
        <p:spPr bwMode="auto">
          <a:xfrm>
            <a:off x="1847850" y="5373688"/>
            <a:ext cx="360363" cy="431800"/>
          </a:xfrm>
          <a:prstGeom prst="rect">
            <a:avLst/>
          </a:prstGeom>
          <a:solidFill>
            <a:schemeClr val="accent2">
              <a:lumMod val="40000"/>
              <a:lumOff val="60000"/>
            </a:schemeClr>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rgbClr val="080808"/>
                </a:solidFill>
                <a:latin typeface="Tahoma" pitchFamily="34" charset="0"/>
                <a:ea typeface="黑体" panose="02010609060101010101" charset="-122"/>
              </a:rPr>
              <a:t>0</a:t>
            </a:r>
            <a:endParaRPr lang="en-US" altLang="zh-CN" b="1">
              <a:solidFill>
                <a:srgbClr val="080808"/>
              </a:solidFill>
              <a:latin typeface="Tahoma" pitchFamily="34" charset="0"/>
              <a:ea typeface="黑体" panose="02010609060101010101" charset="-122"/>
            </a:endParaRPr>
          </a:p>
        </p:txBody>
      </p:sp>
      <p:sp>
        <p:nvSpPr>
          <p:cNvPr id="32779" name="Rectangle 11"/>
          <p:cNvSpPr>
            <a:spLocks noChangeArrowheads="true"/>
          </p:cNvSpPr>
          <p:nvPr/>
        </p:nvSpPr>
        <p:spPr bwMode="auto">
          <a:xfrm>
            <a:off x="3072130" y="5445125"/>
            <a:ext cx="447675" cy="360680"/>
          </a:xfrm>
          <a:prstGeom prst="rect">
            <a:avLst/>
          </a:prstGeom>
          <a:solidFill>
            <a:schemeClr val="accent2">
              <a:lumMod val="40000"/>
              <a:lumOff val="60000"/>
            </a:schemeClr>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rgbClr val="080808"/>
                </a:solidFill>
                <a:latin typeface="Tahoma" pitchFamily="34" charset="0"/>
                <a:ea typeface="黑体" panose="02010609060101010101" charset="-122"/>
              </a:rPr>
              <a:t>10%</a:t>
            </a:r>
            <a:endParaRPr lang="en-US" altLang="zh-CN" b="1">
              <a:solidFill>
                <a:srgbClr val="080808"/>
              </a:solidFill>
              <a:latin typeface="Tahoma" pitchFamily="34" charset="0"/>
              <a:ea typeface="黑体" panose="02010609060101010101" charset="-122"/>
            </a:endParaRPr>
          </a:p>
        </p:txBody>
      </p:sp>
      <p:sp>
        <p:nvSpPr>
          <p:cNvPr id="32780" name="Rectangle 12"/>
          <p:cNvSpPr>
            <a:spLocks noChangeArrowheads="true"/>
          </p:cNvSpPr>
          <p:nvPr/>
        </p:nvSpPr>
        <p:spPr bwMode="auto">
          <a:xfrm>
            <a:off x="5880100" y="5445125"/>
            <a:ext cx="627063" cy="288925"/>
          </a:xfrm>
          <a:prstGeom prst="rect">
            <a:avLst/>
          </a:prstGeom>
          <a:solidFill>
            <a:schemeClr val="accent2">
              <a:lumMod val="40000"/>
              <a:lumOff val="60000"/>
            </a:schemeClr>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rgbClr val="080808"/>
                </a:solidFill>
                <a:latin typeface="Tahoma" pitchFamily="34" charset="0"/>
                <a:ea typeface="黑体" panose="02010609060101010101" charset="-122"/>
              </a:rPr>
              <a:t>50%</a:t>
            </a:r>
            <a:endParaRPr lang="en-US" altLang="zh-CN" b="1">
              <a:solidFill>
                <a:srgbClr val="080808"/>
              </a:solidFill>
              <a:latin typeface="Tahoma" pitchFamily="34" charset="0"/>
              <a:ea typeface="黑体" panose="02010609060101010101" charset="-122"/>
            </a:endParaRPr>
          </a:p>
        </p:txBody>
      </p:sp>
      <p:sp>
        <p:nvSpPr>
          <p:cNvPr id="32781" name="Rectangle 13"/>
          <p:cNvSpPr>
            <a:spLocks noChangeArrowheads="true"/>
          </p:cNvSpPr>
          <p:nvPr/>
        </p:nvSpPr>
        <p:spPr bwMode="auto">
          <a:xfrm>
            <a:off x="9551988" y="5373688"/>
            <a:ext cx="647700" cy="288925"/>
          </a:xfrm>
          <a:prstGeom prst="rect">
            <a:avLst/>
          </a:prstGeom>
          <a:solidFill>
            <a:schemeClr val="accent2">
              <a:lumMod val="40000"/>
              <a:lumOff val="60000"/>
            </a:schemeClr>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b="1">
                <a:solidFill>
                  <a:srgbClr val="080808"/>
                </a:solidFill>
                <a:latin typeface="Tahoma" pitchFamily="34" charset="0"/>
                <a:ea typeface="黑体" panose="02010609060101010101" charset="-122"/>
              </a:rPr>
              <a:t>100%</a:t>
            </a:r>
            <a:endParaRPr lang="en-US" altLang="zh-CN" b="1">
              <a:solidFill>
                <a:srgbClr val="080808"/>
              </a:solidFill>
              <a:latin typeface="Tahoma" pitchFamily="34" charset="0"/>
              <a:ea typeface="黑体" panose="02010609060101010101" charset="-122"/>
            </a:endParaRPr>
          </a:p>
        </p:txBody>
      </p:sp>
      <p:sp>
        <p:nvSpPr>
          <p:cNvPr id="32782" name="Line 14"/>
          <p:cNvSpPr>
            <a:spLocks noChangeShapeType="true"/>
          </p:cNvSpPr>
          <p:nvPr/>
        </p:nvSpPr>
        <p:spPr bwMode="auto">
          <a:xfrm flipV="true">
            <a:off x="3216275" y="1302589"/>
            <a:ext cx="71438" cy="4032250"/>
          </a:xfrm>
          <a:prstGeom prst="line">
            <a:avLst/>
          </a:prstGeom>
          <a:noFill/>
          <a:ln w="19050">
            <a:solidFill>
              <a:srgbClr val="66FF33"/>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783" name="Line 15"/>
          <p:cNvSpPr>
            <a:spLocks noChangeShapeType="true"/>
          </p:cNvSpPr>
          <p:nvPr/>
        </p:nvSpPr>
        <p:spPr bwMode="auto">
          <a:xfrm flipV="true">
            <a:off x="6240463" y="1196975"/>
            <a:ext cx="0" cy="4103688"/>
          </a:xfrm>
          <a:prstGeom prst="line">
            <a:avLst/>
          </a:prstGeom>
          <a:noFill/>
          <a:ln w="19050">
            <a:solidFill>
              <a:srgbClr val="66FF33"/>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784" name="Line 16"/>
          <p:cNvSpPr>
            <a:spLocks noChangeShapeType="true"/>
          </p:cNvSpPr>
          <p:nvPr/>
        </p:nvSpPr>
        <p:spPr bwMode="auto">
          <a:xfrm flipV="true">
            <a:off x="9912350" y="1341438"/>
            <a:ext cx="71438" cy="3887787"/>
          </a:xfrm>
          <a:prstGeom prst="line">
            <a:avLst/>
          </a:prstGeom>
          <a:noFill/>
          <a:ln w="28575" cap="rnd">
            <a:solidFill>
              <a:srgbClr val="66FF33"/>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2785" name="Line 17"/>
          <p:cNvSpPr>
            <a:spLocks noChangeShapeType="true"/>
          </p:cNvSpPr>
          <p:nvPr/>
        </p:nvSpPr>
        <p:spPr bwMode="auto">
          <a:xfrm flipV="true">
            <a:off x="1992313" y="1268413"/>
            <a:ext cx="71437" cy="4032250"/>
          </a:xfrm>
          <a:prstGeom prst="line">
            <a:avLst/>
          </a:prstGeom>
          <a:noFill/>
          <a:ln w="9525">
            <a:solidFill>
              <a:srgbClr val="66FF33"/>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 name="Rectangle 12"/>
          <p:cNvSpPr>
            <a:spLocks noChangeArrowheads="true"/>
          </p:cNvSpPr>
          <p:nvPr/>
        </p:nvSpPr>
        <p:spPr bwMode="auto">
          <a:xfrm>
            <a:off x="6507480" y="1302385"/>
            <a:ext cx="3230880" cy="699135"/>
          </a:xfrm>
          <a:prstGeom prst="rect">
            <a:avLst/>
          </a:prstGeom>
          <a:solidFill>
            <a:schemeClr val="accent2">
              <a:lumMod val="40000"/>
              <a:lumOff val="60000"/>
            </a:schemeClr>
          </a:solidFill>
          <a:ln w="9525" algn="ctr">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
            <a:pPr algn="ctr"/>
            <a:r>
              <a:rPr lang="zh-CN" altLang="en-US" b="1">
                <a:solidFill>
                  <a:srgbClr val="002060"/>
                </a:solidFill>
                <a:latin typeface="方正小标宋简体" panose="02000000000000000000" charset="-122"/>
                <a:ea typeface="方正小标宋简体" panose="02000000000000000000" charset="-122"/>
                <a:cs typeface="方正小标宋简体" panose="02000000000000000000" charset="-122"/>
                <a:sym typeface="+mn-ea"/>
              </a:rPr>
              <a:t>境外企业基本情况（FDIN2表）</a:t>
            </a:r>
            <a:endParaRPr lang="en-US" altLang="zh-CN" b="1">
              <a:solidFill>
                <a:srgbClr val="080808"/>
              </a:solidFill>
              <a:latin typeface="Tahoma" pitchFamily="34" charset="0"/>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pPr algn="l"/>
            <a:endParaRPr lang="zh-CN" altLang="en-US" b="1">
              <a:solidFill>
                <a:srgbClr val="990000"/>
              </a:solidFill>
            </a:endParaRPr>
          </a:p>
          <a:p>
            <a:pPr algn="l"/>
            <a:r>
              <a:rPr lang="zh-CN" altLang="en-US" b="1">
                <a:solidFill>
                  <a:srgbClr val="990000"/>
                </a:solidFill>
              </a:rPr>
              <a:t>（</a:t>
            </a:r>
            <a:r>
              <a:rPr lang="en-US" altLang="zh-CN" b="1">
                <a:solidFill>
                  <a:srgbClr val="990000"/>
                </a:solidFill>
              </a:rPr>
              <a:t>4</a:t>
            </a:r>
            <a:r>
              <a:rPr lang="zh-CN" altLang="en-US" b="1">
                <a:solidFill>
                  <a:srgbClr val="990000"/>
                </a:solidFill>
              </a:rPr>
              <a:t>）年末从业人员数：</a:t>
            </a:r>
            <a:r>
              <a:rPr lang="zh-CN" altLang="en-US" b="1"/>
              <a:t>指报告年度末在境（内）外企业从事一定的劳动并取得劳动报酬或其他形式劳动报酬的全部人员数。</a:t>
            </a:r>
            <a:r>
              <a:rPr lang="zh-CN" altLang="en-US" b="1">
                <a:solidFill>
                  <a:srgbClr val="7030A0"/>
                </a:solidFill>
              </a:rPr>
              <a:t>境外企业与中国境内有对外劳务合作经营资质的企业签订用工合同的相关从业人员不纳入境外企业年末从业人员统计。</a:t>
            </a:r>
            <a:endParaRPr lang="zh-CN" altLang="en-US" b="1">
              <a:solidFill>
                <a:srgbClr val="7030A0"/>
              </a:solidFill>
            </a:endParaRPr>
          </a:p>
          <a:p>
            <a:pPr algn="l"/>
            <a:r>
              <a:rPr lang="zh-CN" altLang="en-US" b="1">
                <a:solidFill>
                  <a:srgbClr val="990000"/>
                </a:solidFill>
              </a:rPr>
              <a:t>（</a:t>
            </a:r>
            <a:r>
              <a:rPr lang="en-US" altLang="zh-CN" b="1">
                <a:solidFill>
                  <a:srgbClr val="990000"/>
                </a:solidFill>
              </a:rPr>
              <a:t>5</a:t>
            </a:r>
            <a:r>
              <a:rPr lang="zh-CN" altLang="en-US" b="1">
                <a:solidFill>
                  <a:srgbClr val="990000"/>
                </a:solidFill>
              </a:rPr>
              <a:t>）对所在国家（地区）上缴税金总额 </a:t>
            </a:r>
            <a:r>
              <a:rPr lang="zh-CN" altLang="en-US"/>
              <a:t>：</a:t>
            </a:r>
            <a:r>
              <a:rPr lang="zh-CN" altLang="en-US" b="1"/>
              <a:t>指境外企业按照投资所在国家或者地区的法律规定实际缴纳的各项税金之和。 </a:t>
            </a:r>
            <a:r>
              <a:rPr lang="zh-CN" altLang="en-US"/>
              <a:t> </a:t>
            </a:r>
            <a:endParaRPr lang="zh-CN" altLang="en-US"/>
          </a:p>
          <a:p>
            <a:pPr algn="l"/>
            <a:r>
              <a:rPr lang="zh-CN" altLang="en-US" b="1">
                <a:solidFill>
                  <a:srgbClr val="990000"/>
                </a:solidFill>
              </a:rPr>
              <a:t>（</a:t>
            </a:r>
            <a:r>
              <a:rPr lang="en-US" altLang="zh-CN" b="1">
                <a:solidFill>
                  <a:srgbClr val="990000"/>
                </a:solidFill>
              </a:rPr>
              <a:t>6</a:t>
            </a:r>
            <a:r>
              <a:rPr lang="zh-CN" altLang="en-US" b="1">
                <a:solidFill>
                  <a:srgbClr val="990000"/>
                </a:solidFill>
              </a:rPr>
              <a:t>）净利润：</a:t>
            </a:r>
            <a:r>
              <a:rPr lang="zh-CN" altLang="en-US" b="1"/>
              <a:t>是指在利润总额中按规定交纳了所得税后企业的利润留成,</a:t>
            </a:r>
            <a:r>
              <a:rPr lang="zh-CN" altLang="en-US" b="1">
                <a:solidFill>
                  <a:srgbClr val="7030A0"/>
                </a:solidFill>
              </a:rPr>
              <a:t>一般也称为税后利润或净收入。</a:t>
            </a:r>
            <a:endParaRPr lang="zh-CN" altLang="en-US" b="1">
              <a:solidFill>
                <a:srgbClr val="7030A0"/>
              </a:solidFill>
            </a:endParaRPr>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en-US" altLang="zh-CN" sz="2800" b="1">
              <a:solidFill>
                <a:srgbClr val="002060"/>
              </a:solidFill>
              <a:latin typeface="方正小标宋简体" panose="02000000000000000000" charset="-122"/>
              <a:ea typeface="方正小标宋简体" panose="02000000000000000000" charset="-122"/>
              <a:cs typeface="方正小标宋简体" panose="02000000000000000000" charset="-122"/>
            </a:endParaRPr>
          </a:p>
          <a:p>
            <a:r>
              <a:rPr lang="en-US" altLang="zh-CN" sz="2800" b="1">
                <a:solidFill>
                  <a:srgbClr val="002060"/>
                </a:solidFill>
                <a:latin typeface="方正小标宋简体" panose="02000000000000000000" charset="-122"/>
                <a:ea typeface="方正小标宋简体" panose="02000000000000000000" charset="-122"/>
                <a:cs typeface="方正小标宋简体" panose="02000000000000000000" charset="-122"/>
              </a:rPr>
              <a:t>3</a:t>
            </a:r>
            <a:r>
              <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rPr>
              <a:t>、对外直接投资流量、存量情况（FDIN3表）</a:t>
            </a:r>
            <a:endPar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endParaRPr>
          </a:p>
          <a:p>
            <a:r>
              <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rPr>
              <a:t>（</a:t>
            </a:r>
            <a:r>
              <a:rPr lang="en-US" altLang="zh-CN" sz="2800" b="1">
                <a:solidFill>
                  <a:srgbClr val="002060"/>
                </a:solidFill>
                <a:latin typeface="方正小标宋简体" panose="02000000000000000000" charset="-122"/>
                <a:ea typeface="方正小标宋简体" panose="02000000000000000000" charset="-122"/>
                <a:cs typeface="方正小标宋简体" panose="02000000000000000000" charset="-122"/>
              </a:rPr>
              <a:t>1</a:t>
            </a:r>
            <a:r>
              <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rPr>
              <a:t>）本表综合反映报告年度</a:t>
            </a:r>
            <a:r>
              <a:rPr lang="zh-CN" altLang="en-US" sz="2800" b="1">
                <a:solidFill>
                  <a:srgbClr val="FF0000"/>
                </a:solidFill>
                <a:latin typeface="方正小标宋简体" panose="02000000000000000000" charset="-122"/>
                <a:ea typeface="方正小标宋简体" panose="02000000000000000000" charset="-122"/>
                <a:cs typeface="方正小标宋简体" panose="02000000000000000000" charset="-122"/>
              </a:rPr>
              <a:t>境内投资者与其拥有的各境外企业（中方持股≥10%）</a:t>
            </a:r>
            <a:r>
              <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rPr>
              <a:t>之间的投资往来情况。</a:t>
            </a:r>
            <a:endPar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endParaRPr>
          </a:p>
          <a:p>
            <a:r>
              <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rPr>
              <a:t>（</a:t>
            </a:r>
            <a:r>
              <a:rPr lang="en-US" altLang="zh-CN" sz="2800" b="1">
                <a:solidFill>
                  <a:srgbClr val="002060"/>
                </a:solidFill>
                <a:latin typeface="方正小标宋简体" panose="02000000000000000000" charset="-122"/>
                <a:ea typeface="方正小标宋简体" panose="02000000000000000000" charset="-122"/>
                <a:cs typeface="方正小标宋简体" panose="02000000000000000000" charset="-122"/>
              </a:rPr>
              <a:t>2</a:t>
            </a:r>
            <a:r>
              <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rPr>
              <a:t>）境外企业指的是境内投资者对外投资的</a:t>
            </a:r>
            <a:r>
              <a:rPr lang="zh-CN" altLang="en-US" sz="2800" b="1">
                <a:solidFill>
                  <a:srgbClr val="FF0000"/>
                </a:solidFill>
                <a:latin typeface="方正小标宋简体" panose="02000000000000000000" charset="-122"/>
                <a:ea typeface="方正小标宋简体" panose="02000000000000000000" charset="-122"/>
                <a:cs typeface="方正小标宋简体" panose="02000000000000000000" charset="-122"/>
              </a:rPr>
              <a:t>首个目的地企业。</a:t>
            </a:r>
            <a:endPar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endParaRPr>
          </a:p>
          <a:p>
            <a:r>
              <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rPr>
              <a:t>（</a:t>
            </a:r>
            <a:r>
              <a:rPr lang="en-US" altLang="zh-CN" sz="2800" b="1">
                <a:solidFill>
                  <a:srgbClr val="002060"/>
                </a:solidFill>
                <a:latin typeface="方正小标宋简体" panose="02000000000000000000" charset="-122"/>
                <a:ea typeface="方正小标宋简体" panose="02000000000000000000" charset="-122"/>
                <a:cs typeface="方正小标宋简体" panose="02000000000000000000" charset="-122"/>
              </a:rPr>
              <a:t>3</a:t>
            </a:r>
            <a:r>
              <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rPr>
              <a:t>）</a:t>
            </a:r>
            <a:r>
              <a:rPr lang="zh-CN" altLang="en-US" sz="2800" b="1" dirty="0" smtClean="0">
                <a:solidFill>
                  <a:srgbClr val="FF0000"/>
                </a:solidFill>
                <a:latin typeface="黑体" panose="02010609060101010101" charset="-122"/>
                <a:sym typeface="+mn-ea"/>
              </a:rPr>
              <a:t>所在国家</a:t>
            </a:r>
            <a:r>
              <a:rPr lang="en-US" altLang="zh-CN" sz="2800" b="1" dirty="0" smtClean="0">
                <a:solidFill>
                  <a:srgbClr val="FF0000"/>
                </a:solidFill>
                <a:latin typeface="黑体" panose="02010609060101010101" charset="-122"/>
                <a:sym typeface="+mn-ea"/>
              </a:rPr>
              <a:t>(</a:t>
            </a:r>
            <a:r>
              <a:rPr lang="zh-CN" altLang="en-US" sz="2800" b="1" dirty="0" smtClean="0">
                <a:solidFill>
                  <a:srgbClr val="FF0000"/>
                </a:solidFill>
                <a:latin typeface="黑体" panose="02010609060101010101" charset="-122"/>
                <a:sym typeface="+mn-ea"/>
              </a:rPr>
              <a:t>地区</a:t>
            </a:r>
            <a:r>
              <a:rPr lang="en-US" altLang="zh-CN" sz="2800" b="1" dirty="0" smtClean="0">
                <a:solidFill>
                  <a:srgbClr val="FF0000"/>
                </a:solidFill>
                <a:latin typeface="黑体" panose="02010609060101010101" charset="-122"/>
                <a:sym typeface="+mn-ea"/>
              </a:rPr>
              <a:t>)</a:t>
            </a:r>
            <a:r>
              <a:rPr lang="zh-CN" altLang="en-US" sz="2800" b="1" dirty="0" smtClean="0">
                <a:solidFill>
                  <a:srgbClr val="FF0000"/>
                </a:solidFill>
                <a:latin typeface="黑体" panose="02010609060101010101" charset="-122"/>
                <a:sym typeface="+mn-ea"/>
              </a:rPr>
              <a:t>及城市</a:t>
            </a:r>
            <a:r>
              <a:rPr lang="zh-CN" altLang="en-US" sz="2800" b="1" dirty="0" smtClean="0">
                <a:solidFill>
                  <a:schemeClr val="bg2">
                    <a:lumMod val="10000"/>
                  </a:schemeClr>
                </a:solidFill>
                <a:latin typeface="楷体_GB2312" pitchFamily="49" charset="-122"/>
                <a:ea typeface="楷体_GB2312" pitchFamily="49" charset="-122"/>
                <a:sym typeface="+mn-ea"/>
              </a:rPr>
              <a:t>：</a:t>
            </a:r>
            <a:r>
              <a:rPr lang="zh-CN" altLang="en-US" sz="2800" b="1">
                <a:solidFill>
                  <a:srgbClr val="002060"/>
                </a:solidFill>
                <a:latin typeface="方正小标宋简体" panose="02000000000000000000" charset="-122"/>
                <a:ea typeface="方正小标宋简体" panose="02000000000000000000" charset="-122"/>
                <a:cs typeface="方正小标宋简体" panose="02000000000000000000" charset="-122"/>
                <a:sym typeface="+mn-ea"/>
              </a:rPr>
              <a:t>指首个投资目的地境外企业的</a:t>
            </a:r>
            <a:r>
              <a:rPr lang="zh-CN" altLang="en-US" sz="2800" b="1" dirty="0" smtClean="0">
                <a:solidFill>
                  <a:srgbClr val="002060"/>
                </a:solidFill>
                <a:latin typeface="方正小标宋简体" panose="02000000000000000000" charset="-122"/>
                <a:ea typeface="方正小标宋简体" panose="02000000000000000000" charset="-122"/>
                <a:sym typeface="+mn-ea"/>
              </a:rPr>
              <a:t>注册登记所在的国家和城市。</a:t>
            </a:r>
            <a:endParaRPr lang="zh-CN" altLang="en-US" sz="2800" b="1" dirty="0" smtClean="0">
              <a:solidFill>
                <a:srgbClr val="002060"/>
              </a:solidFill>
              <a:latin typeface="方正小标宋简体" panose="02000000000000000000" charset="-122"/>
              <a:ea typeface="方正小标宋简体" panose="02000000000000000000" charset="-122"/>
            </a:endParaRPr>
          </a:p>
          <a:p>
            <a:endParaRPr lang="zh-CN" altLang="en-US" sz="2800" b="1" dirty="0" smtClean="0">
              <a:solidFill>
                <a:srgbClr val="002060"/>
              </a:solidFill>
              <a:latin typeface="方正小标宋简体" panose="02000000000000000000" charset="-122"/>
              <a:ea typeface="方正小标宋简体" panose="02000000000000000000" charset="-122"/>
              <a:cs typeface="方正小标宋简体" panose="02000000000000000000" charset="-122"/>
            </a:endParaRPr>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pPr eaLnBrk="1" hangingPunct="1"/>
            <a:r>
              <a:rPr lang="en-US" altLang="zh-CN" sz="2800" b="1" dirty="0" smtClean="0">
                <a:solidFill>
                  <a:srgbClr val="7030A0"/>
                </a:solidFill>
                <a:latin typeface="方正小标宋简体" panose="02000000000000000000" charset="-122"/>
                <a:ea typeface="方正小标宋简体" panose="02000000000000000000" charset="-122"/>
                <a:cs typeface="方正小标宋简体" panose="02000000000000000000" charset="-122"/>
                <a:sym typeface="+mn-ea"/>
              </a:rPr>
              <a:t>（4</a:t>
            </a:r>
            <a:r>
              <a:rPr lang="zh-CN" altLang="en-US" sz="2800" b="1" dirty="0" smtClean="0">
                <a:solidFill>
                  <a:srgbClr val="7030A0"/>
                </a:solidFill>
                <a:latin typeface="方正小标宋简体" panose="02000000000000000000" charset="-122"/>
                <a:ea typeface="方正小标宋简体" panose="02000000000000000000" charset="-122"/>
                <a:cs typeface="方正小标宋简体" panose="02000000000000000000" charset="-122"/>
                <a:sym typeface="+mn-ea"/>
              </a:rPr>
              <a:t>）当期对外直接投资</a:t>
            </a:r>
            <a:endParaRPr lang="en-US" altLang="zh-CN" b="1" dirty="0" smtClean="0">
              <a:solidFill>
                <a:srgbClr val="7030A0"/>
              </a:solidFill>
              <a:latin typeface="方正小标宋简体" panose="02000000000000000000" charset="-122"/>
              <a:ea typeface="方正小标宋简体" panose="02000000000000000000" charset="-122"/>
              <a:cs typeface="方正小标宋简体" panose="02000000000000000000" charset="-122"/>
            </a:endParaRPr>
          </a:p>
          <a:p>
            <a:pPr eaLnBrk="1" hangingPunct="1"/>
            <a:endParaRPr lang="zh-CN" altLang="en-US" b="1" dirty="0" smtClean="0">
              <a:solidFill>
                <a:srgbClr val="0000CC"/>
              </a:solidFill>
              <a:latin typeface="+mj-ea"/>
              <a:ea typeface="+mj-ea"/>
              <a:sym typeface="+mn-ea"/>
            </a:endParaRPr>
          </a:p>
          <a:p>
            <a:r>
              <a:rPr lang="zh-CN" altLang="en-US" sz="2800" b="1" dirty="0" smtClean="0">
                <a:solidFill>
                  <a:srgbClr val="FF0000"/>
                </a:solidFill>
                <a:latin typeface="+mj-ea"/>
                <a:ea typeface="+mj-ea"/>
                <a:sym typeface="+mn-ea"/>
              </a:rPr>
              <a:t>总额</a:t>
            </a:r>
            <a:r>
              <a:rPr lang="en-US" altLang="zh-CN" sz="2800" b="1" dirty="0" smtClean="0">
                <a:solidFill>
                  <a:srgbClr val="FF0000"/>
                </a:solidFill>
                <a:latin typeface="+mj-ea"/>
                <a:ea typeface="+mj-ea"/>
                <a:sym typeface="+mn-ea"/>
              </a:rPr>
              <a:t>=</a:t>
            </a:r>
            <a:r>
              <a:rPr lang="zh-CN" altLang="en-US" sz="2800" b="1" dirty="0" smtClean="0">
                <a:solidFill>
                  <a:schemeClr val="tx1"/>
                </a:solidFill>
                <a:latin typeface="+mj-ea"/>
                <a:ea typeface="+mj-ea"/>
                <a:sym typeface="+mn-ea"/>
              </a:rPr>
              <a:t>新增</a:t>
            </a:r>
            <a:r>
              <a:rPr lang="zh-CN" altLang="en-US" sz="2800" b="1" dirty="0">
                <a:solidFill>
                  <a:schemeClr val="tx1"/>
                </a:solidFill>
                <a:latin typeface="+mj-ea"/>
                <a:ea typeface="+mj-ea"/>
                <a:sym typeface="+mn-ea"/>
              </a:rPr>
              <a:t>股权</a:t>
            </a:r>
            <a:r>
              <a:rPr lang="en-US" altLang="zh-CN" sz="2800" b="1" dirty="0">
                <a:solidFill>
                  <a:schemeClr val="tx1"/>
                </a:solidFill>
                <a:latin typeface="+mj-ea"/>
                <a:ea typeface="+mj-ea"/>
                <a:sym typeface="+mn-ea"/>
              </a:rPr>
              <a:t>+</a:t>
            </a:r>
            <a:r>
              <a:rPr lang="zh-CN" altLang="en-US" sz="2800" b="1" dirty="0">
                <a:solidFill>
                  <a:schemeClr val="tx1"/>
                </a:solidFill>
                <a:latin typeface="+mj-ea"/>
                <a:ea typeface="+mj-ea"/>
                <a:sym typeface="+mn-ea"/>
              </a:rPr>
              <a:t>当期收益再投资</a:t>
            </a:r>
            <a:r>
              <a:rPr lang="en-US" altLang="zh-CN" sz="2800" b="1" dirty="0">
                <a:solidFill>
                  <a:schemeClr val="tx1"/>
                </a:solidFill>
                <a:latin typeface="+mj-ea"/>
                <a:ea typeface="+mj-ea"/>
                <a:sym typeface="+mn-ea"/>
              </a:rPr>
              <a:t>+</a:t>
            </a:r>
            <a:r>
              <a:rPr lang="zh-CN" altLang="en-US" sz="2800" b="1" dirty="0">
                <a:solidFill>
                  <a:schemeClr val="tx1"/>
                </a:solidFill>
                <a:latin typeface="+mj-ea"/>
                <a:ea typeface="+mj-ea"/>
                <a:sym typeface="+mn-ea"/>
              </a:rPr>
              <a:t>新增债务工具</a:t>
            </a:r>
            <a:r>
              <a:rPr lang="zh-CN" altLang="en-US" sz="2800" b="1" dirty="0" smtClean="0">
                <a:solidFill>
                  <a:schemeClr val="tx1"/>
                </a:solidFill>
                <a:latin typeface="+mj-ea"/>
                <a:ea typeface="+mj-ea"/>
                <a:sym typeface="+mn-ea"/>
              </a:rPr>
              <a:t>投资</a:t>
            </a:r>
            <a:endParaRPr lang="zh-CN" altLang="en-US" sz="2800" b="1" dirty="0" smtClean="0">
              <a:solidFill>
                <a:schemeClr val="tx1"/>
              </a:solidFill>
              <a:latin typeface="+mj-ea"/>
              <a:ea typeface="+mj-ea"/>
              <a:sym typeface="+mn-ea"/>
            </a:endParaRPr>
          </a:p>
          <a:p>
            <a:endParaRPr lang="en-US" altLang="zh-CN" sz="2800" b="1" dirty="0" smtClean="0">
              <a:solidFill>
                <a:schemeClr val="tx1"/>
              </a:solidFill>
              <a:latin typeface="+mj-ea"/>
              <a:ea typeface="+mj-ea"/>
            </a:endParaRPr>
          </a:p>
          <a:p>
            <a:r>
              <a:rPr lang="zh-CN" altLang="en-US" sz="2800" b="1" dirty="0" smtClean="0">
                <a:solidFill>
                  <a:srgbClr val="FF0000"/>
                </a:solidFill>
                <a:sym typeface="+mn-ea"/>
              </a:rPr>
              <a:t>流</a:t>
            </a:r>
            <a:r>
              <a:rPr lang="zh-CN" altLang="en-US" sz="2800" b="1" dirty="0">
                <a:solidFill>
                  <a:srgbClr val="FF0000"/>
                </a:solidFill>
                <a:sym typeface="+mn-ea"/>
              </a:rPr>
              <a:t>量</a:t>
            </a:r>
            <a:r>
              <a:rPr lang="zh-CN" altLang="en-US" sz="2800" b="1" dirty="0" smtClean="0">
                <a:solidFill>
                  <a:schemeClr val="bg2">
                    <a:lumMod val="10000"/>
                  </a:schemeClr>
                </a:solidFill>
                <a:sym typeface="+mn-ea"/>
              </a:rPr>
              <a:t> </a:t>
            </a:r>
            <a:r>
              <a:rPr lang="en-US" altLang="zh-CN" sz="2800" b="1" dirty="0" smtClean="0">
                <a:solidFill>
                  <a:schemeClr val="bg2">
                    <a:lumMod val="10000"/>
                  </a:schemeClr>
                </a:solidFill>
                <a:sym typeface="+mn-ea"/>
              </a:rPr>
              <a:t>=</a:t>
            </a:r>
            <a:r>
              <a:rPr lang="zh-CN" altLang="en-US" sz="2800" b="1" dirty="0" smtClean="0">
                <a:solidFill>
                  <a:schemeClr val="bg2">
                    <a:lumMod val="10000"/>
                  </a:schemeClr>
                </a:solidFill>
                <a:sym typeface="+mn-ea"/>
              </a:rPr>
              <a:t>新增股权</a:t>
            </a:r>
            <a:r>
              <a:rPr lang="en-US" altLang="zh-CN" sz="2800" b="1" dirty="0" smtClean="0">
                <a:solidFill>
                  <a:schemeClr val="bg2">
                    <a:lumMod val="10000"/>
                  </a:schemeClr>
                </a:solidFill>
                <a:sym typeface="+mn-ea"/>
              </a:rPr>
              <a:t>+</a:t>
            </a:r>
            <a:r>
              <a:rPr lang="zh-CN" altLang="en-US" sz="2800" b="1" dirty="0" smtClean="0">
                <a:solidFill>
                  <a:schemeClr val="bg2">
                    <a:lumMod val="10000"/>
                  </a:schemeClr>
                </a:solidFill>
                <a:sym typeface="+mn-ea"/>
              </a:rPr>
              <a:t>当期收益再投资</a:t>
            </a:r>
            <a:r>
              <a:rPr lang="en-US" altLang="zh-CN" sz="2800" b="1" dirty="0" smtClean="0">
                <a:solidFill>
                  <a:schemeClr val="bg2">
                    <a:lumMod val="10000"/>
                  </a:schemeClr>
                </a:solidFill>
                <a:sym typeface="+mn-ea"/>
              </a:rPr>
              <a:t>+</a:t>
            </a:r>
            <a:r>
              <a:rPr lang="zh-CN" altLang="en-US" sz="2800" b="1" dirty="0" smtClean="0">
                <a:solidFill>
                  <a:schemeClr val="bg2">
                    <a:lumMod val="10000"/>
                  </a:schemeClr>
                </a:solidFill>
                <a:sym typeface="+mn-ea"/>
              </a:rPr>
              <a:t>新增债务工具投资</a:t>
            </a:r>
            <a:r>
              <a:rPr lang="en-US" altLang="zh-CN" sz="2800" b="1" dirty="0" smtClean="0">
                <a:solidFill>
                  <a:srgbClr val="FF0000"/>
                </a:solidFill>
                <a:sym typeface="+mn-ea"/>
              </a:rPr>
              <a:t>-</a:t>
            </a:r>
            <a:r>
              <a:rPr lang="zh-CN" altLang="en-US" sz="2800" b="1" dirty="0" smtClean="0">
                <a:solidFill>
                  <a:srgbClr val="0000CC"/>
                </a:solidFill>
                <a:sym typeface="+mn-ea"/>
              </a:rPr>
              <a:t>当期反向投资</a:t>
            </a:r>
            <a:endParaRPr lang="zh-CN" altLang="en-US" sz="2800" b="1" dirty="0" smtClean="0">
              <a:solidFill>
                <a:srgbClr val="0000CC"/>
              </a:solidFill>
              <a:sym typeface="+mn-ea"/>
            </a:endParaRPr>
          </a:p>
          <a:p>
            <a:endParaRPr lang="en-US" altLang="zh-CN" sz="2800" b="1" dirty="0" smtClean="0">
              <a:solidFill>
                <a:srgbClr val="FF0000"/>
              </a:solidFill>
              <a:latin typeface="+mj-ea"/>
              <a:ea typeface="+mj-ea"/>
            </a:endParaRPr>
          </a:p>
          <a:p>
            <a:r>
              <a:rPr lang="zh-CN" altLang="en-US" sz="2800" b="1" dirty="0">
                <a:solidFill>
                  <a:srgbClr val="9900FF"/>
                </a:solidFill>
                <a:latin typeface="黑体" panose="02010609060101010101" charset="-122"/>
                <a:sym typeface="+mn-ea"/>
              </a:rPr>
              <a:t>注：若不存在反向投资情况，</a:t>
            </a:r>
            <a:r>
              <a:rPr lang="zh-CN" altLang="en-US" sz="2800" b="1" dirty="0">
                <a:solidFill>
                  <a:srgbClr val="FF0000"/>
                </a:solidFill>
                <a:latin typeface="黑体" panose="02010609060101010101" charset="-122"/>
                <a:sym typeface="+mn-ea"/>
              </a:rPr>
              <a:t>总额</a:t>
            </a:r>
            <a:r>
              <a:rPr lang="en-US" altLang="zh-CN" sz="2800" b="1" dirty="0" smtClean="0">
                <a:solidFill>
                  <a:srgbClr val="FF0000"/>
                </a:solidFill>
                <a:latin typeface="黑体" panose="02010609060101010101" charset="-122"/>
                <a:sym typeface="+mn-ea"/>
              </a:rPr>
              <a:t>=</a:t>
            </a:r>
            <a:r>
              <a:rPr lang="zh-CN" altLang="en-US" sz="2800" b="1" dirty="0" smtClean="0">
                <a:solidFill>
                  <a:srgbClr val="FF0000"/>
                </a:solidFill>
                <a:latin typeface="黑体" panose="02010609060101010101" charset="-122"/>
                <a:sym typeface="+mn-ea"/>
              </a:rPr>
              <a:t>流量</a:t>
            </a:r>
            <a:endParaRPr lang="zh-CN" altLang="en-US" sz="2800" b="1" dirty="0">
              <a:solidFill>
                <a:srgbClr val="FF0000"/>
              </a:solidFill>
              <a:latin typeface="黑体" panose="02010609060101010101" charset="-122"/>
              <a:ea typeface="黑体" panose="02010609060101010101" charset="-122"/>
            </a:endParaRPr>
          </a:p>
          <a:p>
            <a:pPr eaLnBrk="1" hangingPunct="1"/>
            <a:endParaRPr lang="zh-CN" altLang="en-US" b="1" dirty="0" smtClean="0">
              <a:solidFill>
                <a:srgbClr val="FF0000"/>
              </a:solidFill>
              <a:ea typeface="黑体" panose="02010609060101010101" charset="-122"/>
            </a:endParaRPr>
          </a:p>
          <a:p>
            <a:endParaRPr lang="zh-CN" altLang="en-US"/>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zh-CN" altLang="en-US" sz="2800" b="1" dirty="0" smtClean="0">
              <a:solidFill>
                <a:srgbClr val="7030A0"/>
              </a:solidFill>
              <a:latin typeface="方正小标宋简体" panose="02000000000000000000" charset="-122"/>
              <a:ea typeface="方正小标宋简体" panose="02000000000000000000" charset="-122"/>
              <a:cs typeface="方正小标宋简体" panose="02000000000000000000" charset="-122"/>
              <a:sym typeface="+mn-ea"/>
            </a:endParaRPr>
          </a:p>
          <a:p>
            <a:r>
              <a:rPr lang="zh-CN" altLang="en-US" sz="2800" b="1" dirty="0" smtClean="0">
                <a:solidFill>
                  <a:srgbClr val="7030A0"/>
                </a:solidFill>
                <a:latin typeface="方正小标宋简体" panose="02000000000000000000" charset="-122"/>
                <a:ea typeface="方正小标宋简体" panose="02000000000000000000" charset="-122"/>
                <a:cs typeface="方正小标宋简体" panose="02000000000000000000" charset="-122"/>
                <a:sym typeface="+mn-ea"/>
              </a:rPr>
              <a:t>（</a:t>
            </a:r>
            <a:r>
              <a:rPr lang="en-US" altLang="zh-CN" sz="2800" b="1" dirty="0" smtClean="0">
                <a:solidFill>
                  <a:srgbClr val="7030A0"/>
                </a:solidFill>
                <a:latin typeface="方正小标宋简体" panose="02000000000000000000" charset="-122"/>
                <a:ea typeface="方正小标宋简体" panose="02000000000000000000" charset="-122"/>
                <a:cs typeface="方正小标宋简体" panose="02000000000000000000" charset="-122"/>
                <a:sym typeface="+mn-ea"/>
              </a:rPr>
              <a:t>5</a:t>
            </a:r>
            <a:r>
              <a:rPr lang="zh-CN" altLang="en-US" sz="2800" b="1" dirty="0" smtClean="0">
                <a:solidFill>
                  <a:srgbClr val="7030A0"/>
                </a:solidFill>
                <a:latin typeface="方正小标宋简体" panose="02000000000000000000" charset="-122"/>
                <a:ea typeface="方正小标宋简体" panose="02000000000000000000" charset="-122"/>
                <a:cs typeface="方正小标宋简体" panose="02000000000000000000" charset="-122"/>
                <a:sym typeface="+mn-ea"/>
              </a:rPr>
              <a:t>）年末对外直接投资</a:t>
            </a:r>
            <a:endParaRPr lang="zh-CN" altLang="en-US" b="1" dirty="0" smtClean="0">
              <a:solidFill>
                <a:srgbClr val="FF0000"/>
              </a:solidFill>
              <a:sym typeface="+mn-ea"/>
            </a:endParaRPr>
          </a:p>
          <a:p>
            <a:endParaRPr lang="zh-CN" altLang="en-US" b="1" dirty="0" smtClean="0">
              <a:solidFill>
                <a:srgbClr val="FF0066"/>
              </a:solidFill>
              <a:latin typeface="+mj-ea"/>
              <a:ea typeface="+mj-ea"/>
              <a:sym typeface="+mn-ea"/>
            </a:endParaRPr>
          </a:p>
          <a:p>
            <a:r>
              <a:rPr lang="zh-CN" altLang="en-US" sz="2800" b="1" dirty="0" smtClean="0">
                <a:solidFill>
                  <a:srgbClr val="FF0066"/>
                </a:solidFill>
                <a:latin typeface="+mj-ea"/>
                <a:ea typeface="+mj-ea"/>
                <a:sym typeface="+mn-ea"/>
              </a:rPr>
              <a:t>总额</a:t>
            </a:r>
            <a:r>
              <a:rPr lang="en-US" altLang="zh-CN" sz="2800" b="1" dirty="0" smtClean="0">
                <a:solidFill>
                  <a:srgbClr val="FF0066"/>
                </a:solidFill>
                <a:latin typeface="+mj-ea"/>
                <a:ea typeface="+mj-ea"/>
                <a:sym typeface="+mn-ea"/>
              </a:rPr>
              <a:t>=</a:t>
            </a:r>
            <a:r>
              <a:rPr lang="zh-CN" altLang="en-US" sz="2800" b="1" dirty="0" smtClean="0">
                <a:latin typeface="+mj-ea"/>
                <a:ea typeface="+mj-ea"/>
                <a:sym typeface="+mn-ea"/>
              </a:rPr>
              <a:t>股权</a:t>
            </a:r>
            <a:r>
              <a:rPr lang="en-US" altLang="zh-CN" sz="2800" b="1" dirty="0">
                <a:latin typeface="+mj-ea"/>
                <a:ea typeface="+mj-ea"/>
                <a:sym typeface="+mn-ea"/>
              </a:rPr>
              <a:t>+</a:t>
            </a:r>
            <a:r>
              <a:rPr lang="zh-CN" altLang="en-US" sz="2800" b="1" dirty="0">
                <a:latin typeface="+mj-ea"/>
                <a:ea typeface="+mj-ea"/>
                <a:sym typeface="+mn-ea"/>
              </a:rPr>
              <a:t>收益再投资</a:t>
            </a:r>
            <a:r>
              <a:rPr lang="en-US" altLang="zh-CN" sz="2800" b="1" dirty="0">
                <a:latin typeface="+mj-ea"/>
                <a:ea typeface="+mj-ea"/>
                <a:sym typeface="+mn-ea"/>
              </a:rPr>
              <a:t>+</a:t>
            </a:r>
            <a:r>
              <a:rPr lang="zh-CN" altLang="en-US" sz="2800" b="1" dirty="0">
                <a:solidFill>
                  <a:schemeClr val="bg2">
                    <a:lumMod val="10000"/>
                  </a:schemeClr>
                </a:solidFill>
                <a:latin typeface="+mj-ea"/>
                <a:ea typeface="+mj-ea"/>
                <a:sym typeface="+mn-ea"/>
              </a:rPr>
              <a:t>债务工具</a:t>
            </a:r>
            <a:r>
              <a:rPr lang="zh-CN" altLang="en-US" sz="2800" b="1" dirty="0" smtClean="0">
                <a:solidFill>
                  <a:schemeClr val="bg2">
                    <a:lumMod val="10000"/>
                  </a:schemeClr>
                </a:solidFill>
                <a:latin typeface="+mj-ea"/>
                <a:ea typeface="+mj-ea"/>
                <a:sym typeface="+mn-ea"/>
              </a:rPr>
              <a:t>投资</a:t>
            </a:r>
            <a:endParaRPr lang="en-US" altLang="zh-CN" sz="2800" b="1" dirty="0" smtClean="0">
              <a:solidFill>
                <a:srgbClr val="FF0066"/>
              </a:solidFill>
              <a:latin typeface="+mj-ea"/>
              <a:ea typeface="+mj-ea"/>
            </a:endParaRPr>
          </a:p>
          <a:p>
            <a:endParaRPr lang="zh-CN" altLang="en-US" sz="2800" b="1" dirty="0" smtClean="0">
              <a:solidFill>
                <a:srgbClr val="FF0000"/>
              </a:solidFill>
              <a:sym typeface="+mn-ea"/>
            </a:endParaRPr>
          </a:p>
          <a:p>
            <a:r>
              <a:rPr lang="zh-CN" altLang="en-US" sz="2800" b="1" dirty="0" smtClean="0">
                <a:solidFill>
                  <a:srgbClr val="FF0000"/>
                </a:solidFill>
                <a:sym typeface="+mn-ea"/>
              </a:rPr>
              <a:t>存量</a:t>
            </a:r>
            <a:r>
              <a:rPr lang="en-US" altLang="zh-CN" sz="2800" b="1" dirty="0" smtClean="0">
                <a:sym typeface="+mn-ea"/>
              </a:rPr>
              <a:t>=</a:t>
            </a:r>
            <a:r>
              <a:rPr lang="zh-CN" altLang="en-US" sz="2800" b="1" dirty="0" smtClean="0">
                <a:sym typeface="+mn-ea"/>
              </a:rPr>
              <a:t>股权</a:t>
            </a:r>
            <a:r>
              <a:rPr lang="en-US" altLang="zh-CN" sz="2800" b="1" dirty="0" smtClean="0">
                <a:sym typeface="+mn-ea"/>
              </a:rPr>
              <a:t>+</a:t>
            </a:r>
            <a:r>
              <a:rPr lang="zh-CN" altLang="en-US" sz="2800" b="1" dirty="0" smtClean="0">
                <a:sym typeface="+mn-ea"/>
              </a:rPr>
              <a:t>收益再投资</a:t>
            </a:r>
            <a:r>
              <a:rPr lang="en-US" altLang="zh-CN" sz="2800" b="1" dirty="0" smtClean="0">
                <a:sym typeface="+mn-ea"/>
              </a:rPr>
              <a:t>+</a:t>
            </a:r>
            <a:r>
              <a:rPr lang="zh-CN" altLang="en-US" sz="2800" b="1" dirty="0" smtClean="0">
                <a:solidFill>
                  <a:schemeClr val="bg2">
                    <a:lumMod val="10000"/>
                  </a:schemeClr>
                </a:solidFill>
                <a:sym typeface="+mn-ea"/>
              </a:rPr>
              <a:t>债务工具投资</a:t>
            </a:r>
            <a:r>
              <a:rPr lang="en-US" altLang="zh-CN" sz="2800" b="1" dirty="0" smtClean="0">
                <a:solidFill>
                  <a:srgbClr val="FF0000"/>
                </a:solidFill>
                <a:sym typeface="+mn-ea"/>
              </a:rPr>
              <a:t>-</a:t>
            </a:r>
            <a:r>
              <a:rPr lang="zh-CN" altLang="en-US" sz="2800" b="1" dirty="0" smtClean="0">
                <a:solidFill>
                  <a:srgbClr val="0000CC"/>
                </a:solidFill>
                <a:sym typeface="+mn-ea"/>
              </a:rPr>
              <a:t>累计反向投资额</a:t>
            </a:r>
            <a:endParaRPr lang="zh-CN" altLang="en-US" sz="2800" b="1" dirty="0" smtClean="0">
              <a:solidFill>
                <a:srgbClr val="0000CC"/>
              </a:solidFill>
              <a:sym typeface="+mn-ea"/>
            </a:endParaRPr>
          </a:p>
          <a:p>
            <a:endParaRPr lang="en-US" altLang="zh-CN" sz="2800" b="1" dirty="0" smtClean="0">
              <a:solidFill>
                <a:srgbClr val="0000CC"/>
              </a:solidFill>
            </a:endParaRPr>
          </a:p>
          <a:p>
            <a:r>
              <a:rPr lang="zh-CN" altLang="en-US" sz="2800" b="1" dirty="0" smtClean="0">
                <a:solidFill>
                  <a:srgbClr val="FF0066"/>
                </a:solidFill>
                <a:latin typeface="+mj-ea"/>
                <a:ea typeface="+mj-ea"/>
                <a:sym typeface="+mn-ea"/>
              </a:rPr>
              <a:t>注：</a:t>
            </a:r>
            <a:r>
              <a:rPr lang="zh-CN" altLang="en-US" sz="2800" b="1" dirty="0" smtClean="0">
                <a:solidFill>
                  <a:srgbClr val="0000CC"/>
                </a:solidFill>
                <a:latin typeface="+mj-ea"/>
                <a:ea typeface="+mj-ea"/>
                <a:sym typeface="+mn-ea"/>
              </a:rPr>
              <a:t>若不存在累计反向投资情况</a:t>
            </a:r>
            <a:r>
              <a:rPr lang="zh-CN" altLang="en-US" sz="2800" b="1" dirty="0" smtClean="0">
                <a:solidFill>
                  <a:srgbClr val="FF0066"/>
                </a:solidFill>
                <a:latin typeface="+mj-ea"/>
                <a:ea typeface="+mj-ea"/>
                <a:sym typeface="+mn-ea"/>
              </a:rPr>
              <a:t>，总额</a:t>
            </a:r>
            <a:r>
              <a:rPr lang="en-US" altLang="zh-CN" sz="2800" b="1" dirty="0" smtClean="0">
                <a:solidFill>
                  <a:srgbClr val="FF0066"/>
                </a:solidFill>
                <a:latin typeface="+mj-ea"/>
                <a:ea typeface="+mj-ea"/>
                <a:sym typeface="+mn-ea"/>
              </a:rPr>
              <a:t>=</a:t>
            </a:r>
            <a:r>
              <a:rPr lang="zh-CN" altLang="en-US" sz="2800" b="1" dirty="0" smtClean="0">
                <a:solidFill>
                  <a:srgbClr val="FF0066"/>
                </a:solidFill>
                <a:latin typeface="+mj-ea"/>
                <a:ea typeface="+mj-ea"/>
                <a:sym typeface="+mn-ea"/>
              </a:rPr>
              <a:t>存量</a:t>
            </a:r>
            <a:endParaRPr lang="zh-CN" altLang="en-US" sz="2800"/>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true" noRot="true" noChangeArrowheads="true"/>
          </p:cNvSpPr>
          <p:nvPr>
            <p:ph type="title"/>
          </p:nvPr>
        </p:nvSpPr>
        <p:spPr>
          <a:xfrm>
            <a:off x="954405" y="260350"/>
            <a:ext cx="3486150" cy="892175"/>
          </a:xfrm>
          <a:solidFill>
            <a:srgbClr val="00B0F0"/>
          </a:solidFill>
        </p:spPr>
        <p:txBody>
          <a:bodyPr>
            <a:normAutofit/>
          </a:bodyPr>
          <a:lstStyle/>
          <a:p>
            <a:pPr eaLnBrk="1" hangingPunct="1">
              <a:defRPr/>
            </a:pPr>
            <a:r>
              <a:rPr lang="zh-CN" altLang="zh-CN" smtClean="0"/>
              <a:t>对外直接投资构成</a:t>
            </a:r>
            <a:endParaRPr lang="zh-CN" altLang="zh-CN" smtClean="0"/>
          </a:p>
        </p:txBody>
      </p:sp>
      <p:sp>
        <p:nvSpPr>
          <p:cNvPr id="40963" name="AutoShape 3"/>
          <p:cNvSpPr>
            <a:spLocks noChangeArrowheads="true"/>
          </p:cNvSpPr>
          <p:nvPr/>
        </p:nvSpPr>
        <p:spPr bwMode="auto">
          <a:xfrm>
            <a:off x="1992313" y="2781300"/>
            <a:ext cx="1295400" cy="1079500"/>
          </a:xfrm>
          <a:prstGeom prst="flowChartAlternateProcess">
            <a:avLst/>
          </a:prstGeom>
          <a:solidFill>
            <a:schemeClr val="accent6">
              <a:lumMod val="40000"/>
              <a:lumOff val="60000"/>
            </a:schemeClr>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chemeClr val="tx1"/>
                </a:solidFill>
                <a:latin typeface="Tahoma" pitchFamily="34" charset="0"/>
                <a:ea typeface="黑体" panose="02010609060101010101" charset="-122"/>
              </a:rPr>
              <a:t>直接投资额</a:t>
            </a:r>
            <a:endParaRPr lang="zh-CN" altLang="en-US" b="1">
              <a:solidFill>
                <a:schemeClr val="tx1"/>
              </a:solidFill>
              <a:latin typeface="Tahoma" pitchFamily="34" charset="0"/>
              <a:ea typeface="黑体" panose="02010609060101010101" charset="-122"/>
            </a:endParaRPr>
          </a:p>
        </p:txBody>
      </p:sp>
      <p:sp>
        <p:nvSpPr>
          <p:cNvPr id="40964" name="AutoShape 4"/>
          <p:cNvSpPr>
            <a:spLocks noChangeArrowheads="true"/>
          </p:cNvSpPr>
          <p:nvPr/>
        </p:nvSpPr>
        <p:spPr bwMode="auto">
          <a:xfrm>
            <a:off x="4295775" y="1557338"/>
            <a:ext cx="1439863" cy="576262"/>
          </a:xfrm>
          <a:prstGeom prst="flowChartProcess">
            <a:avLst/>
          </a:prstGeom>
          <a:solidFill>
            <a:srgbClr val="CCFF33"/>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FF0000"/>
                </a:solidFill>
                <a:latin typeface="Tahoma" pitchFamily="34" charset="0"/>
                <a:ea typeface="黑体" panose="02010609060101010101" charset="-122"/>
              </a:rPr>
              <a:t>股权投资</a:t>
            </a:r>
            <a:endParaRPr lang="zh-CN" altLang="en-US" b="1">
              <a:solidFill>
                <a:srgbClr val="FF0000"/>
              </a:solidFill>
              <a:latin typeface="Tahoma" pitchFamily="34" charset="0"/>
              <a:ea typeface="黑体" panose="02010609060101010101" charset="-122"/>
            </a:endParaRPr>
          </a:p>
        </p:txBody>
      </p:sp>
      <p:sp>
        <p:nvSpPr>
          <p:cNvPr id="40965" name="AutoShape 5"/>
          <p:cNvSpPr>
            <a:spLocks noChangeArrowheads="true"/>
          </p:cNvSpPr>
          <p:nvPr/>
        </p:nvSpPr>
        <p:spPr bwMode="auto">
          <a:xfrm>
            <a:off x="3935413" y="2924175"/>
            <a:ext cx="1944687" cy="825500"/>
          </a:xfrm>
          <a:prstGeom prst="flowChartDecision">
            <a:avLst/>
          </a:prstGeom>
          <a:solidFill>
            <a:srgbClr val="CCFF33"/>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FF0000"/>
                </a:solidFill>
                <a:latin typeface="Tahoma" pitchFamily="34" charset="0"/>
                <a:ea typeface="黑体" panose="02010609060101010101" charset="-122"/>
              </a:rPr>
              <a:t>收益再投资</a:t>
            </a:r>
            <a:endParaRPr lang="zh-CN" altLang="en-US" b="1">
              <a:solidFill>
                <a:srgbClr val="FF0000"/>
              </a:solidFill>
              <a:latin typeface="Tahoma" pitchFamily="34" charset="0"/>
              <a:ea typeface="黑体" panose="02010609060101010101" charset="-122"/>
            </a:endParaRPr>
          </a:p>
        </p:txBody>
      </p:sp>
      <p:sp>
        <p:nvSpPr>
          <p:cNvPr id="40966" name="Freeform 6"/>
          <p:cNvSpPr/>
          <p:nvPr/>
        </p:nvSpPr>
        <p:spPr bwMode="auto">
          <a:xfrm>
            <a:off x="3287713" y="2133600"/>
            <a:ext cx="1152525" cy="1008063"/>
          </a:xfrm>
          <a:custGeom>
            <a:avLst/>
            <a:gdLst>
              <a:gd name="T0" fmla="*/ 0 w 544"/>
              <a:gd name="T1" fmla="*/ 2147483647 h 363"/>
              <a:gd name="T2" fmla="*/ 2147483647 w 544"/>
              <a:gd name="T3" fmla="*/ 2147483647 h 363"/>
              <a:gd name="T4" fmla="*/ 2147483647 w 544"/>
              <a:gd name="T5" fmla="*/ 0 h 363"/>
              <a:gd name="T6" fmla="*/ 0 60000 65536"/>
              <a:gd name="T7" fmla="*/ 0 60000 65536"/>
              <a:gd name="T8" fmla="*/ 0 60000 65536"/>
            </a:gdLst>
            <a:ahLst/>
            <a:cxnLst>
              <a:cxn ang="T6">
                <a:pos x="T0" y="T1"/>
              </a:cxn>
              <a:cxn ang="T7">
                <a:pos x="T2" y="T3"/>
              </a:cxn>
              <a:cxn ang="T8">
                <a:pos x="T4" y="T5"/>
              </a:cxn>
            </a:cxnLst>
            <a:rect l="0" t="0" r="r" b="b"/>
            <a:pathLst>
              <a:path w="544" h="363">
                <a:moveTo>
                  <a:pt x="0" y="363"/>
                </a:moveTo>
                <a:lnTo>
                  <a:pt x="302" y="155"/>
                </a:lnTo>
                <a:lnTo>
                  <a:pt x="544" y="0"/>
                </a:lnTo>
              </a:path>
            </a:pathLst>
          </a:custGeom>
          <a:noFill/>
          <a:ln w="28575" cap="flat" cmpd="sng">
            <a:solidFill>
              <a:srgbClr val="FF0066"/>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67" name="AutoShape 7"/>
          <p:cNvSpPr>
            <a:spLocks noChangeArrowheads="true"/>
          </p:cNvSpPr>
          <p:nvPr/>
        </p:nvSpPr>
        <p:spPr bwMode="auto">
          <a:xfrm>
            <a:off x="4224338" y="4437063"/>
            <a:ext cx="1871662" cy="609600"/>
          </a:xfrm>
          <a:prstGeom prst="flowChartAlternateProcess">
            <a:avLst/>
          </a:prstGeom>
          <a:solidFill>
            <a:srgbClr val="CCFF33"/>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FF0000"/>
                </a:solidFill>
                <a:latin typeface="Tahoma" pitchFamily="34" charset="0"/>
                <a:ea typeface="黑体" panose="02010609060101010101" charset="-122"/>
              </a:rPr>
              <a:t>债务工具</a:t>
            </a:r>
            <a:endParaRPr lang="zh-CN" altLang="en-US" b="1">
              <a:solidFill>
                <a:srgbClr val="FF0000"/>
              </a:solidFill>
              <a:latin typeface="Tahoma" pitchFamily="34" charset="0"/>
              <a:ea typeface="黑体" panose="02010609060101010101" charset="-122"/>
            </a:endParaRPr>
          </a:p>
        </p:txBody>
      </p:sp>
      <p:sp>
        <p:nvSpPr>
          <p:cNvPr id="40968" name="Line 8"/>
          <p:cNvSpPr>
            <a:spLocks noChangeShapeType="true"/>
          </p:cNvSpPr>
          <p:nvPr/>
        </p:nvSpPr>
        <p:spPr bwMode="auto">
          <a:xfrm>
            <a:off x="3287713" y="3357563"/>
            <a:ext cx="647700" cy="0"/>
          </a:xfrm>
          <a:prstGeom prst="line">
            <a:avLst/>
          </a:prstGeom>
          <a:noFill/>
          <a:ln w="28575">
            <a:solidFill>
              <a:srgbClr val="FF0066"/>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69" name="Line 9"/>
          <p:cNvSpPr>
            <a:spLocks noChangeShapeType="true"/>
          </p:cNvSpPr>
          <p:nvPr/>
        </p:nvSpPr>
        <p:spPr bwMode="auto">
          <a:xfrm>
            <a:off x="3287713" y="3429000"/>
            <a:ext cx="936625" cy="1223963"/>
          </a:xfrm>
          <a:prstGeom prst="line">
            <a:avLst/>
          </a:prstGeom>
          <a:noFill/>
          <a:ln w="28575">
            <a:solidFill>
              <a:srgbClr val="FF0066"/>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70" name="AutoShape 10"/>
          <p:cNvSpPr>
            <a:spLocks noChangeArrowheads="true"/>
          </p:cNvSpPr>
          <p:nvPr/>
        </p:nvSpPr>
        <p:spPr bwMode="auto">
          <a:xfrm>
            <a:off x="6167438" y="836613"/>
            <a:ext cx="1512887" cy="609600"/>
          </a:xfrm>
          <a:prstGeom prst="flowChartProcess">
            <a:avLst/>
          </a:prstGeom>
          <a:solidFill>
            <a:srgbClr val="CC66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000000"/>
                </a:solidFill>
                <a:latin typeface="Tahoma" pitchFamily="34" charset="0"/>
                <a:ea typeface="黑体" panose="02010609060101010101" charset="-122"/>
              </a:rPr>
              <a:t>新增股权</a:t>
            </a:r>
            <a:endParaRPr lang="zh-CN" altLang="en-US" b="1">
              <a:solidFill>
                <a:srgbClr val="000000"/>
              </a:solidFill>
              <a:latin typeface="Tahoma" pitchFamily="34" charset="0"/>
              <a:ea typeface="黑体" panose="02010609060101010101" charset="-122"/>
            </a:endParaRPr>
          </a:p>
        </p:txBody>
      </p:sp>
      <p:sp>
        <p:nvSpPr>
          <p:cNvPr id="40971" name="AutoShape 11"/>
          <p:cNvSpPr>
            <a:spLocks noChangeArrowheads="true"/>
          </p:cNvSpPr>
          <p:nvPr/>
        </p:nvSpPr>
        <p:spPr bwMode="auto">
          <a:xfrm>
            <a:off x="6167438" y="1700213"/>
            <a:ext cx="1439862" cy="609600"/>
          </a:xfrm>
          <a:prstGeom prst="flowChartProcess">
            <a:avLst/>
          </a:prstGeom>
          <a:solidFill>
            <a:srgbClr val="CC66FF"/>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000000"/>
                </a:solidFill>
                <a:latin typeface="Tahoma" pitchFamily="34" charset="0"/>
                <a:ea typeface="黑体" panose="02010609060101010101" charset="-122"/>
              </a:rPr>
              <a:t>股权</a:t>
            </a:r>
            <a:endParaRPr lang="zh-CN" altLang="en-US" b="1">
              <a:solidFill>
                <a:srgbClr val="000000"/>
              </a:solidFill>
              <a:latin typeface="Tahoma" pitchFamily="34" charset="0"/>
              <a:ea typeface="黑体" panose="02010609060101010101" charset="-122"/>
            </a:endParaRPr>
          </a:p>
        </p:txBody>
      </p:sp>
      <p:sp>
        <p:nvSpPr>
          <p:cNvPr id="40972" name="AutoShape 12"/>
          <p:cNvSpPr>
            <a:spLocks noChangeArrowheads="true"/>
          </p:cNvSpPr>
          <p:nvPr/>
        </p:nvSpPr>
        <p:spPr bwMode="auto">
          <a:xfrm>
            <a:off x="8112125" y="692150"/>
            <a:ext cx="2169795" cy="792480"/>
          </a:xfrm>
          <a:prstGeom prst="flowChartInputOutput">
            <a:avLst/>
          </a:prstGeom>
          <a:solidFill>
            <a:srgbClr val="FF0066"/>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200" b="1">
                <a:solidFill>
                  <a:srgbClr val="FFFF00"/>
                </a:solidFill>
                <a:latin typeface="Tahoma" pitchFamily="34" charset="0"/>
                <a:ea typeface="黑体" panose="02010609060101010101" charset="-122"/>
              </a:rPr>
              <a:t>等于股本期末数</a:t>
            </a:r>
            <a:endParaRPr lang="zh-CN" altLang="en-US" sz="1200" b="1">
              <a:solidFill>
                <a:srgbClr val="FFFF00"/>
              </a:solidFill>
              <a:latin typeface="Tahoma" pitchFamily="34" charset="0"/>
              <a:ea typeface="黑体" panose="02010609060101010101" charset="-122"/>
            </a:endParaRPr>
          </a:p>
          <a:p>
            <a:pPr algn="ctr"/>
            <a:r>
              <a:rPr lang="zh-CN" altLang="en-US" sz="1200" b="1">
                <a:solidFill>
                  <a:srgbClr val="FFFF00"/>
                </a:solidFill>
                <a:latin typeface="Tahoma" pitchFamily="34" charset="0"/>
                <a:ea typeface="黑体" panose="02010609060101010101" charset="-122"/>
              </a:rPr>
              <a:t>减去期初数</a:t>
            </a:r>
            <a:endParaRPr lang="zh-CN" altLang="en-US" sz="1200" b="1">
              <a:solidFill>
                <a:srgbClr val="FFFF00"/>
              </a:solidFill>
              <a:latin typeface="Tahoma" pitchFamily="34" charset="0"/>
              <a:ea typeface="黑体" panose="02010609060101010101" charset="-122"/>
            </a:endParaRPr>
          </a:p>
        </p:txBody>
      </p:sp>
      <p:sp>
        <p:nvSpPr>
          <p:cNvPr id="40973" name="AutoShape 13"/>
          <p:cNvSpPr>
            <a:spLocks noChangeArrowheads="true"/>
          </p:cNvSpPr>
          <p:nvPr/>
        </p:nvSpPr>
        <p:spPr bwMode="auto">
          <a:xfrm>
            <a:off x="8183880" y="1700530"/>
            <a:ext cx="2011680" cy="718820"/>
          </a:xfrm>
          <a:prstGeom prst="flowChartInputOutput">
            <a:avLst/>
          </a:prstGeom>
          <a:solidFill>
            <a:srgbClr val="FF0066"/>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zh-CN" sz="1200" b="1">
              <a:latin typeface="Tahoma" pitchFamily="34" charset="0"/>
              <a:ea typeface="黑体" panose="02010609060101010101" charset="-122"/>
            </a:endParaRPr>
          </a:p>
          <a:p>
            <a:pPr algn="ctr"/>
            <a:r>
              <a:rPr lang="zh-CN" altLang="en-US" sz="1200" b="1">
                <a:solidFill>
                  <a:srgbClr val="FFFF00"/>
                </a:solidFill>
                <a:latin typeface="Tahoma" pitchFamily="34" charset="0"/>
                <a:ea typeface="黑体" panose="02010609060101010101" charset="-122"/>
              </a:rPr>
              <a:t>股本的期末数</a:t>
            </a:r>
            <a:endParaRPr lang="zh-CN" altLang="en-US" sz="1200" b="1">
              <a:solidFill>
                <a:srgbClr val="FFFF00"/>
              </a:solidFill>
              <a:latin typeface="Tahoma" pitchFamily="34" charset="0"/>
              <a:ea typeface="黑体" panose="02010609060101010101" charset="-122"/>
            </a:endParaRPr>
          </a:p>
          <a:p>
            <a:pPr algn="ctr"/>
            <a:endParaRPr lang="en-US" altLang="zh-CN" sz="1200" b="1">
              <a:latin typeface="Tahoma" pitchFamily="34" charset="0"/>
            </a:endParaRPr>
          </a:p>
        </p:txBody>
      </p:sp>
      <p:sp>
        <p:nvSpPr>
          <p:cNvPr id="40974" name="AutoShape 14"/>
          <p:cNvSpPr>
            <a:spLocks noChangeArrowheads="true"/>
          </p:cNvSpPr>
          <p:nvPr/>
        </p:nvSpPr>
        <p:spPr bwMode="auto">
          <a:xfrm>
            <a:off x="6383338" y="2710180"/>
            <a:ext cx="1439862" cy="647700"/>
          </a:xfrm>
          <a:prstGeom prst="flowChartAlternateProcess">
            <a:avLst/>
          </a:prstGeom>
          <a:solidFill>
            <a:srgbClr val="FF66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400" b="1">
                <a:solidFill>
                  <a:srgbClr val="000000"/>
                </a:solidFill>
                <a:latin typeface="Tahoma" pitchFamily="34" charset="0"/>
                <a:ea typeface="黑体" panose="02010609060101010101" charset="-122"/>
              </a:rPr>
              <a:t>当期收益再投资</a:t>
            </a:r>
            <a:endParaRPr lang="zh-CN" altLang="en-US" sz="1400" b="1">
              <a:solidFill>
                <a:srgbClr val="000000"/>
              </a:solidFill>
              <a:latin typeface="Tahoma" pitchFamily="34" charset="0"/>
              <a:ea typeface="黑体" panose="02010609060101010101" charset="-122"/>
            </a:endParaRPr>
          </a:p>
        </p:txBody>
      </p:sp>
      <p:sp>
        <p:nvSpPr>
          <p:cNvPr id="40975" name="AutoShape 15"/>
          <p:cNvSpPr>
            <a:spLocks noChangeArrowheads="true"/>
          </p:cNvSpPr>
          <p:nvPr/>
        </p:nvSpPr>
        <p:spPr bwMode="auto">
          <a:xfrm>
            <a:off x="6311900" y="3573463"/>
            <a:ext cx="1584325" cy="647700"/>
          </a:xfrm>
          <a:prstGeom prst="flowChartAlternateProcess">
            <a:avLst/>
          </a:prstGeom>
          <a:solidFill>
            <a:srgbClr val="FF66CC"/>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b="1">
                <a:solidFill>
                  <a:srgbClr val="000000"/>
                </a:solidFill>
                <a:latin typeface="Tahoma" pitchFamily="34" charset="0"/>
                <a:ea typeface="黑体" panose="02010609060101010101" charset="-122"/>
              </a:rPr>
              <a:t>收益再投资</a:t>
            </a:r>
            <a:endParaRPr lang="zh-CN" altLang="en-US" b="1">
              <a:solidFill>
                <a:srgbClr val="000000"/>
              </a:solidFill>
              <a:latin typeface="Tahoma" pitchFamily="34" charset="0"/>
              <a:ea typeface="黑体" panose="02010609060101010101" charset="-122"/>
            </a:endParaRPr>
          </a:p>
        </p:txBody>
      </p:sp>
      <p:sp>
        <p:nvSpPr>
          <p:cNvPr id="40976" name="AutoShape 16"/>
          <p:cNvSpPr/>
          <p:nvPr/>
        </p:nvSpPr>
        <p:spPr bwMode="auto">
          <a:xfrm>
            <a:off x="5735638" y="1052513"/>
            <a:ext cx="431800" cy="1223962"/>
          </a:xfrm>
          <a:prstGeom prst="leftBracket">
            <a:avLst>
              <a:gd name="adj" fmla="val 23621"/>
            </a:avLst>
          </a:prstGeom>
          <a:noFill/>
          <a:ln w="28575">
            <a:solidFill>
              <a:srgbClr val="FF0066"/>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77" name="AutoShape 17"/>
          <p:cNvSpPr/>
          <p:nvPr/>
        </p:nvSpPr>
        <p:spPr bwMode="auto">
          <a:xfrm flipV="true">
            <a:off x="5880100" y="2842895"/>
            <a:ext cx="502920" cy="946785"/>
          </a:xfrm>
          <a:prstGeom prst="leftBracket">
            <a:avLst>
              <a:gd name="adj" fmla="val 18076"/>
            </a:avLst>
          </a:prstGeom>
          <a:noFill/>
          <a:ln w="28575">
            <a:solidFill>
              <a:srgbClr val="FF0066"/>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78" name="AutoShape 18"/>
          <p:cNvSpPr>
            <a:spLocks noChangeArrowheads="true"/>
          </p:cNvSpPr>
          <p:nvPr/>
        </p:nvSpPr>
        <p:spPr bwMode="auto">
          <a:xfrm>
            <a:off x="8112125" y="2637155"/>
            <a:ext cx="2228850" cy="793750"/>
          </a:xfrm>
          <a:prstGeom prst="parallelogram">
            <a:avLst>
              <a:gd name="adj" fmla="val 63500"/>
            </a:avLst>
          </a:prstGeom>
          <a:solidFill>
            <a:srgbClr val="FFFF99"/>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1200" b="1">
                <a:latin typeface="Tahoma" pitchFamily="34" charset="0"/>
                <a:ea typeface="黑体" panose="02010609060101010101" charset="-122"/>
              </a:rPr>
              <a:t> </a:t>
            </a:r>
            <a:r>
              <a:rPr lang="zh-CN" altLang="en-US" sz="1200" b="1">
                <a:solidFill>
                  <a:srgbClr val="0000FF"/>
                </a:solidFill>
                <a:latin typeface="Tahoma" pitchFamily="34" charset="0"/>
                <a:ea typeface="黑体" panose="02010609060101010101" charset="-122"/>
              </a:rPr>
              <a:t>所有者权益中未分</a:t>
            </a:r>
            <a:endParaRPr lang="zh-CN" altLang="en-US" sz="1200" b="1">
              <a:solidFill>
                <a:srgbClr val="0000FF"/>
              </a:solidFill>
              <a:latin typeface="Tahoma" pitchFamily="34" charset="0"/>
              <a:ea typeface="黑体" panose="02010609060101010101" charset="-122"/>
            </a:endParaRPr>
          </a:p>
          <a:p>
            <a:pPr algn="ctr"/>
            <a:r>
              <a:rPr lang="zh-CN" altLang="en-US" sz="1200" b="1">
                <a:solidFill>
                  <a:srgbClr val="0000FF"/>
                </a:solidFill>
                <a:latin typeface="Tahoma" pitchFamily="34" charset="0"/>
                <a:ea typeface="黑体" panose="02010609060101010101" charset="-122"/>
              </a:rPr>
              <a:t>配利润和期末数</a:t>
            </a:r>
            <a:endParaRPr lang="zh-CN" altLang="en-US" sz="1200" b="1">
              <a:solidFill>
                <a:srgbClr val="0000FF"/>
              </a:solidFill>
              <a:latin typeface="Tahoma" pitchFamily="34" charset="0"/>
              <a:ea typeface="黑体" panose="02010609060101010101" charset="-122"/>
            </a:endParaRPr>
          </a:p>
          <a:p>
            <a:pPr algn="ctr"/>
            <a:r>
              <a:rPr lang="zh-CN" altLang="en-US" sz="1200" b="1">
                <a:solidFill>
                  <a:srgbClr val="0000FF"/>
                </a:solidFill>
                <a:latin typeface="Tahoma" pitchFamily="34" charset="0"/>
                <a:ea typeface="黑体" panose="02010609060101010101" charset="-122"/>
              </a:rPr>
              <a:t>减去期初数</a:t>
            </a:r>
            <a:r>
              <a:rPr lang="zh-CN" altLang="en-US" sz="1200" b="1">
                <a:solidFill>
                  <a:srgbClr val="FF0000"/>
                </a:solidFill>
                <a:latin typeface="Tahoma" pitchFamily="34" charset="0"/>
                <a:ea typeface="黑体" panose="02010609060101010101" charset="-122"/>
                <a:sym typeface="+mn-ea"/>
              </a:rPr>
              <a:t>（有条件）</a:t>
            </a:r>
            <a:endParaRPr lang="zh-CN" altLang="en-US" sz="1200" b="1">
              <a:solidFill>
                <a:srgbClr val="FF0000"/>
              </a:solidFill>
              <a:latin typeface="Tahoma" pitchFamily="34" charset="0"/>
              <a:ea typeface="黑体" panose="02010609060101010101" charset="-122"/>
              <a:sym typeface="+mn-ea"/>
            </a:endParaRPr>
          </a:p>
        </p:txBody>
      </p:sp>
      <p:sp>
        <p:nvSpPr>
          <p:cNvPr id="40979" name="AutoShape 19"/>
          <p:cNvSpPr>
            <a:spLocks noChangeArrowheads="true"/>
          </p:cNvSpPr>
          <p:nvPr/>
        </p:nvSpPr>
        <p:spPr bwMode="auto">
          <a:xfrm>
            <a:off x="8328025" y="3644900"/>
            <a:ext cx="2199005" cy="936625"/>
          </a:xfrm>
          <a:prstGeom prst="parallelogram">
            <a:avLst>
              <a:gd name="adj" fmla="val 53491"/>
            </a:avLst>
          </a:prstGeom>
          <a:solidFill>
            <a:srgbClr val="FFFF99"/>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200" b="1">
                <a:solidFill>
                  <a:srgbClr val="0000FF"/>
                </a:solidFill>
                <a:latin typeface="Tahoma" pitchFamily="34" charset="0"/>
                <a:ea typeface="黑体" panose="02010609060101010101" charset="-122"/>
              </a:rPr>
              <a:t>所有者权益中未</a:t>
            </a:r>
            <a:endParaRPr lang="zh-CN" altLang="en-US" sz="1200" b="1">
              <a:solidFill>
                <a:srgbClr val="0000FF"/>
              </a:solidFill>
              <a:latin typeface="Tahoma" pitchFamily="34" charset="0"/>
              <a:ea typeface="黑体" panose="02010609060101010101" charset="-122"/>
            </a:endParaRPr>
          </a:p>
          <a:p>
            <a:pPr algn="ctr"/>
            <a:r>
              <a:rPr lang="zh-CN" altLang="en-US" sz="1200" b="1">
                <a:solidFill>
                  <a:srgbClr val="0000FF"/>
                </a:solidFill>
                <a:latin typeface="Tahoma" pitchFamily="34" charset="0"/>
                <a:ea typeface="黑体" panose="02010609060101010101" charset="-122"/>
              </a:rPr>
              <a:t>分配利润的期末</a:t>
            </a:r>
            <a:endParaRPr lang="zh-CN" altLang="en-US" sz="1200" b="1">
              <a:solidFill>
                <a:srgbClr val="0000FF"/>
              </a:solidFill>
              <a:latin typeface="Tahoma" pitchFamily="34" charset="0"/>
              <a:ea typeface="黑体" panose="02010609060101010101" charset="-122"/>
            </a:endParaRPr>
          </a:p>
          <a:p>
            <a:pPr algn="ctr"/>
            <a:r>
              <a:rPr lang="zh-CN" altLang="en-US" sz="1200" b="1">
                <a:solidFill>
                  <a:srgbClr val="0000FF"/>
                </a:solidFill>
                <a:latin typeface="Tahoma" pitchFamily="34" charset="0"/>
                <a:ea typeface="黑体" panose="02010609060101010101" charset="-122"/>
              </a:rPr>
              <a:t>数</a:t>
            </a:r>
            <a:r>
              <a:rPr lang="en-US" altLang="zh-CN" sz="1200" b="1">
                <a:solidFill>
                  <a:srgbClr val="0000FF"/>
                </a:solidFill>
                <a:latin typeface="Tahoma" pitchFamily="34" charset="0"/>
                <a:ea typeface="黑体" panose="02010609060101010101" charset="-122"/>
              </a:rPr>
              <a:t>(</a:t>
            </a:r>
            <a:r>
              <a:rPr lang="zh-CN" altLang="en-US" sz="1200" b="1">
                <a:solidFill>
                  <a:srgbClr val="0000FF"/>
                </a:solidFill>
                <a:latin typeface="Tahoma" pitchFamily="34" charset="0"/>
                <a:ea typeface="黑体" panose="02010609060101010101" charset="-122"/>
              </a:rPr>
              <a:t>正值</a:t>
            </a:r>
            <a:r>
              <a:rPr lang="en-US" altLang="zh-CN" sz="1200" b="1">
                <a:solidFill>
                  <a:srgbClr val="0000FF"/>
                </a:solidFill>
                <a:latin typeface="Tahoma" pitchFamily="34" charset="0"/>
                <a:ea typeface="黑体" panose="02010609060101010101" charset="-122"/>
              </a:rPr>
              <a:t>)</a:t>
            </a:r>
            <a:endParaRPr lang="en-US" altLang="zh-CN" sz="1200" b="1">
              <a:solidFill>
                <a:srgbClr val="0000FF"/>
              </a:solidFill>
              <a:latin typeface="Tahoma" pitchFamily="34" charset="0"/>
              <a:ea typeface="黑体" panose="02010609060101010101" charset="-122"/>
            </a:endParaRPr>
          </a:p>
        </p:txBody>
      </p:sp>
      <p:sp>
        <p:nvSpPr>
          <p:cNvPr id="40980" name="Line 20"/>
          <p:cNvSpPr>
            <a:spLocks noChangeShapeType="true"/>
          </p:cNvSpPr>
          <p:nvPr/>
        </p:nvSpPr>
        <p:spPr bwMode="auto">
          <a:xfrm>
            <a:off x="7824788" y="1052513"/>
            <a:ext cx="0"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81" name="Line 21"/>
          <p:cNvSpPr>
            <a:spLocks noChangeShapeType="true"/>
          </p:cNvSpPr>
          <p:nvPr/>
        </p:nvSpPr>
        <p:spPr bwMode="auto">
          <a:xfrm>
            <a:off x="7608888" y="2060575"/>
            <a:ext cx="720725" cy="0"/>
          </a:xfrm>
          <a:prstGeom prst="line">
            <a:avLst/>
          </a:prstGeom>
          <a:noFill/>
          <a:ln w="28575">
            <a:solidFill>
              <a:srgbClr val="FF0066"/>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82" name="Line 22"/>
          <p:cNvSpPr>
            <a:spLocks noChangeShapeType="true"/>
          </p:cNvSpPr>
          <p:nvPr/>
        </p:nvSpPr>
        <p:spPr bwMode="auto">
          <a:xfrm>
            <a:off x="7608888" y="1052513"/>
            <a:ext cx="720725" cy="0"/>
          </a:xfrm>
          <a:prstGeom prst="line">
            <a:avLst/>
          </a:prstGeom>
          <a:noFill/>
          <a:ln w="28575">
            <a:solidFill>
              <a:srgbClr val="FF0066"/>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83" name="Line 23"/>
          <p:cNvSpPr>
            <a:spLocks noChangeShapeType="true"/>
          </p:cNvSpPr>
          <p:nvPr/>
        </p:nvSpPr>
        <p:spPr bwMode="auto">
          <a:xfrm>
            <a:off x="7824788" y="2997200"/>
            <a:ext cx="576262" cy="0"/>
          </a:xfrm>
          <a:prstGeom prst="line">
            <a:avLst/>
          </a:prstGeom>
          <a:noFill/>
          <a:ln w="28575">
            <a:solidFill>
              <a:srgbClr val="FF0066"/>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84" name="Line 24"/>
          <p:cNvSpPr>
            <a:spLocks noChangeShapeType="true"/>
          </p:cNvSpPr>
          <p:nvPr/>
        </p:nvSpPr>
        <p:spPr bwMode="auto">
          <a:xfrm>
            <a:off x="7896225" y="3933825"/>
            <a:ext cx="720725" cy="0"/>
          </a:xfrm>
          <a:prstGeom prst="line">
            <a:avLst/>
          </a:prstGeom>
          <a:noFill/>
          <a:ln w="28575">
            <a:solidFill>
              <a:srgbClr val="FF0066"/>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0985" name="AutoShape 25"/>
          <p:cNvSpPr>
            <a:spLocks noChangeArrowheads="true"/>
          </p:cNvSpPr>
          <p:nvPr/>
        </p:nvSpPr>
        <p:spPr bwMode="auto">
          <a:xfrm>
            <a:off x="6383338" y="4797425"/>
            <a:ext cx="2881312" cy="1439863"/>
          </a:xfrm>
          <a:prstGeom prst="flowChartAlternateProcess">
            <a:avLst/>
          </a:prstGeom>
          <a:solidFill>
            <a:srgbClr val="66FF33"/>
          </a:solidFill>
          <a:ln w="9525" algn="ctr">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600" b="1">
                <a:solidFill>
                  <a:srgbClr val="003300"/>
                </a:solidFill>
              </a:rPr>
              <a:t>指境内投资者和境外子公司、</a:t>
            </a:r>
            <a:endParaRPr lang="zh-CN" altLang="en-US" sz="1600" b="1">
              <a:solidFill>
                <a:srgbClr val="003300"/>
              </a:solidFill>
            </a:endParaRPr>
          </a:p>
          <a:p>
            <a:pPr algn="ctr"/>
            <a:r>
              <a:rPr lang="zh-CN" altLang="en-US" sz="1600" b="1">
                <a:solidFill>
                  <a:srgbClr val="003300"/>
                </a:solidFill>
              </a:rPr>
              <a:t>分支机构以及联营公司之间</a:t>
            </a:r>
            <a:endParaRPr lang="zh-CN" altLang="en-US" sz="1600" b="1">
              <a:solidFill>
                <a:srgbClr val="003300"/>
              </a:solidFill>
            </a:endParaRPr>
          </a:p>
          <a:p>
            <a:pPr algn="ctr"/>
            <a:r>
              <a:rPr lang="zh-CN" altLang="en-US" sz="1600" b="1">
                <a:solidFill>
                  <a:srgbClr val="003300"/>
                </a:solidFill>
              </a:rPr>
              <a:t>的债务交易等</a:t>
            </a:r>
            <a:endParaRPr lang="zh-CN" altLang="en-US" sz="1600" b="1">
              <a:solidFill>
                <a:srgbClr val="003300"/>
              </a:solidFill>
            </a:endParaRPr>
          </a:p>
        </p:txBody>
      </p:sp>
      <p:sp>
        <p:nvSpPr>
          <p:cNvPr id="40986" name="Line 26"/>
          <p:cNvSpPr>
            <a:spLocks noChangeShapeType="true"/>
          </p:cNvSpPr>
          <p:nvPr/>
        </p:nvSpPr>
        <p:spPr bwMode="auto">
          <a:xfrm>
            <a:off x="5951538" y="5013325"/>
            <a:ext cx="431800" cy="720725"/>
          </a:xfrm>
          <a:prstGeom prst="line">
            <a:avLst/>
          </a:prstGeom>
          <a:noFill/>
          <a:ln w="28575">
            <a:solidFill>
              <a:srgbClr val="FF0066"/>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true" noRot="true" noChangeArrowheads="true"/>
          </p:cNvSpPr>
          <p:nvPr>
            <p:ph type="title"/>
          </p:nvPr>
        </p:nvSpPr>
        <p:spPr>
          <a:xfrm>
            <a:off x="507365" y="494665"/>
            <a:ext cx="2134235" cy="621665"/>
          </a:xfrm>
          <a:solidFill>
            <a:srgbClr val="FFFF00"/>
          </a:solidFill>
        </p:spPr>
        <p:txBody>
          <a:bodyPr>
            <a:normAutofit fontScale="90000"/>
          </a:bodyPr>
          <a:lstStyle/>
          <a:p>
            <a:pPr eaLnBrk="1" hangingPunct="1">
              <a:defRPr/>
            </a:pPr>
            <a:r>
              <a:rPr lang="en-US" altLang="zh-CN" b="1" dirty="0" smtClean="0">
                <a:solidFill>
                  <a:srgbClr val="FF0066"/>
                </a:solidFill>
                <a:effectLst>
                  <a:outerShdw blurRad="38100" dist="38100" dir="2700000" algn="tl">
                    <a:srgbClr val="000000"/>
                  </a:outerShdw>
                </a:effectLst>
                <a:ea typeface="黑体" panose="02010609060101010101" charset="-122"/>
              </a:rPr>
              <a:t> </a:t>
            </a:r>
            <a:r>
              <a:rPr lang="en-US" altLang="zh-CN" sz="3600" b="1" dirty="0" smtClean="0">
                <a:solidFill>
                  <a:srgbClr val="FF0066"/>
                </a:solidFill>
                <a:effectLst>
                  <a:outerShdw blurRad="38100" dist="38100" dir="2700000" algn="tl">
                    <a:srgbClr val="000000"/>
                  </a:outerShdw>
                </a:effectLst>
                <a:ea typeface="黑体" panose="02010609060101010101" charset="-122"/>
              </a:rPr>
              <a:t> </a:t>
            </a:r>
            <a:r>
              <a:rPr lang="zh-CN" altLang="en-US" sz="3600" b="1" dirty="0" smtClean="0">
                <a:solidFill>
                  <a:srgbClr val="7030A0"/>
                </a:solidFill>
                <a:effectLst>
                  <a:outerShdw blurRad="38100" dist="38100" dir="2700000" algn="tl">
                    <a:srgbClr val="000000"/>
                  </a:outerShdw>
                </a:effectLst>
                <a:ea typeface="黑体" panose="02010609060101010101" charset="-122"/>
              </a:rPr>
              <a:t>例</a:t>
            </a:r>
            <a:r>
              <a:rPr lang="en-US" altLang="zh-CN" sz="3600" b="1" dirty="0" smtClean="0">
                <a:solidFill>
                  <a:srgbClr val="7030A0"/>
                </a:solidFill>
                <a:effectLst>
                  <a:outerShdw blurRad="38100" dist="38100" dir="2700000" algn="tl">
                    <a:srgbClr val="000000"/>
                  </a:outerShdw>
                </a:effectLst>
                <a:ea typeface="黑体" panose="02010609060101010101" charset="-122"/>
              </a:rPr>
              <a:t>1</a:t>
            </a:r>
            <a:r>
              <a:rPr lang="zh-CN" altLang="en-US" sz="3600" b="1" dirty="0" smtClean="0">
                <a:solidFill>
                  <a:srgbClr val="7030A0"/>
                </a:solidFill>
                <a:effectLst>
                  <a:outerShdw blurRad="38100" dist="38100" dir="2700000" algn="tl">
                    <a:srgbClr val="000000"/>
                  </a:outerShdw>
                </a:effectLst>
                <a:ea typeface="黑体" panose="02010609060101010101" charset="-122"/>
              </a:rPr>
              <a:t>：</a:t>
            </a:r>
            <a:endParaRPr lang="zh-CN" altLang="en-US" sz="3600" b="1" dirty="0" smtClean="0">
              <a:solidFill>
                <a:srgbClr val="7030A0"/>
              </a:solidFill>
              <a:effectLst>
                <a:outerShdw blurRad="38100" dist="38100" dir="2700000" algn="tl">
                  <a:srgbClr val="000000"/>
                </a:outerShdw>
              </a:effectLst>
              <a:ea typeface="黑体" panose="02010609060101010101" charset="-122"/>
            </a:endParaRPr>
          </a:p>
        </p:txBody>
      </p:sp>
      <p:sp>
        <p:nvSpPr>
          <p:cNvPr id="41987" name="Rectangle 3"/>
          <p:cNvSpPr>
            <a:spLocks noGrp="true" noRot="true" noChangeArrowheads="true"/>
          </p:cNvSpPr>
          <p:nvPr>
            <p:ph idx="1"/>
          </p:nvPr>
        </p:nvSpPr>
        <p:spPr>
          <a:solidFill>
            <a:schemeClr val="bg2"/>
          </a:solidFill>
        </p:spPr>
        <p:txBody>
          <a:bodyPr/>
          <a:lstStyle/>
          <a:p>
            <a:r>
              <a:rPr lang="zh-CN" altLang="en-US" sz="2800" b="1" dirty="0" smtClean="0">
                <a:solidFill>
                  <a:schemeClr val="bg2">
                    <a:lumMod val="10000"/>
                  </a:schemeClr>
                </a:solidFill>
                <a:ea typeface="黑体" panose="02010609060101010101" charset="-122"/>
              </a:rPr>
              <a:t>下面是</a:t>
            </a:r>
            <a:r>
              <a:rPr lang="zh-CN" altLang="en-US" sz="2800" b="1" dirty="0" smtClean="0">
                <a:solidFill>
                  <a:srgbClr val="FF0000"/>
                </a:solidFill>
                <a:ea typeface="黑体" panose="02010609060101010101" charset="-122"/>
              </a:rPr>
              <a:t>天津商业集团</a:t>
            </a:r>
            <a:r>
              <a:rPr lang="zh-CN" altLang="en-US" sz="2800" b="1" dirty="0" smtClean="0">
                <a:solidFill>
                  <a:schemeClr val="bg2">
                    <a:lumMod val="10000"/>
                  </a:schemeClr>
                </a:solidFill>
                <a:ea typeface="黑体" panose="02010609060101010101" charset="-122"/>
              </a:rPr>
              <a:t>公司的对外直接投资企业</a:t>
            </a:r>
            <a:r>
              <a:rPr lang="en-US" altLang="zh-CN" sz="2800" b="1" dirty="0" smtClean="0">
                <a:solidFill>
                  <a:schemeClr val="bg2">
                    <a:lumMod val="10000"/>
                  </a:schemeClr>
                </a:solidFill>
                <a:latin typeface="Tahoma" pitchFamily="34" charset="0"/>
                <a:ea typeface="黑体" panose="02010609060101010101" charset="-122"/>
              </a:rPr>
              <a:t>———</a:t>
            </a:r>
            <a:r>
              <a:rPr lang="zh-CN" altLang="en-US" sz="2800" b="1" dirty="0" smtClean="0">
                <a:solidFill>
                  <a:srgbClr val="FF0000"/>
                </a:solidFill>
                <a:latin typeface="Tahoma" pitchFamily="34" charset="0"/>
                <a:ea typeface="黑体" panose="02010609060101010101" charset="-122"/>
              </a:rPr>
              <a:t>奥得美</a:t>
            </a:r>
            <a:r>
              <a:rPr lang="zh-CN" altLang="en-US" sz="2800" b="1" dirty="0" smtClean="0">
                <a:solidFill>
                  <a:srgbClr val="FF0000"/>
                </a:solidFill>
                <a:ea typeface="黑体" panose="02010609060101010101" charset="-122"/>
              </a:rPr>
              <a:t>国公司</a:t>
            </a:r>
            <a:r>
              <a:rPr lang="zh-CN" altLang="en-US" sz="2800" b="1" dirty="0" smtClean="0">
                <a:solidFill>
                  <a:schemeClr val="bg2">
                    <a:lumMod val="10000"/>
                  </a:schemeClr>
                </a:solidFill>
                <a:ea typeface="黑体" panose="02010609060101010101" charset="-122"/>
              </a:rPr>
              <a:t>的</a:t>
            </a:r>
            <a:r>
              <a:rPr lang="en-US" altLang="zh-CN" sz="2800" b="1" dirty="0" smtClean="0">
                <a:solidFill>
                  <a:srgbClr val="0000CC"/>
                </a:solidFill>
                <a:ea typeface="黑体" panose="02010609060101010101" charset="-122"/>
              </a:rPr>
              <a:t>2020</a:t>
            </a:r>
            <a:r>
              <a:rPr lang="zh-CN" altLang="en-US" sz="2800" b="1" dirty="0" smtClean="0">
                <a:solidFill>
                  <a:schemeClr val="bg2">
                    <a:lumMod val="10000"/>
                  </a:schemeClr>
                </a:solidFill>
                <a:ea typeface="黑体" panose="02010609060101010101" charset="-122"/>
              </a:rPr>
              <a:t>年资产负债表中所有者权益构成，请问，</a:t>
            </a:r>
            <a:r>
              <a:rPr lang="en-US" altLang="zh-CN" sz="2800" b="1" dirty="0" smtClean="0">
                <a:solidFill>
                  <a:srgbClr val="0000CC"/>
                </a:solidFill>
                <a:ea typeface="黑体" panose="02010609060101010101" charset="-122"/>
              </a:rPr>
              <a:t>2020</a:t>
            </a:r>
            <a:r>
              <a:rPr lang="zh-CN" altLang="en-US" sz="2800" b="1" dirty="0">
                <a:solidFill>
                  <a:srgbClr val="0000CC"/>
                </a:solidFill>
                <a:ea typeface="黑体" panose="02010609060101010101" charset="-122"/>
              </a:rPr>
              <a:t>年</a:t>
            </a:r>
            <a:r>
              <a:rPr lang="zh-CN" altLang="en-US" sz="2800" b="1" dirty="0">
                <a:solidFill>
                  <a:schemeClr val="bg2">
                    <a:lumMod val="10000"/>
                  </a:schemeClr>
                </a:solidFill>
                <a:ea typeface="黑体" panose="02010609060101010101" charset="-122"/>
              </a:rPr>
              <a:t>度集团公司</a:t>
            </a:r>
            <a:r>
              <a:rPr lang="zh-CN" altLang="en-US" sz="2800" b="1" dirty="0" smtClean="0">
                <a:solidFill>
                  <a:schemeClr val="bg2">
                    <a:lumMod val="10000"/>
                  </a:schemeClr>
                </a:solidFill>
                <a:ea typeface="黑体" panose="02010609060101010101" charset="-122"/>
              </a:rPr>
              <a:t>是否对</a:t>
            </a:r>
            <a:r>
              <a:rPr lang="zh-CN" altLang="en-US" sz="2800" b="1" dirty="0">
                <a:solidFill>
                  <a:srgbClr val="0000CC"/>
                </a:solidFill>
                <a:latin typeface="Tahoma" pitchFamily="34" charset="0"/>
                <a:ea typeface="黑体" panose="02010609060101010101" charset="-122"/>
              </a:rPr>
              <a:t>奥得美</a:t>
            </a:r>
            <a:r>
              <a:rPr lang="zh-CN" altLang="en-US" sz="2800" b="1" dirty="0" smtClean="0">
                <a:solidFill>
                  <a:srgbClr val="0000CC"/>
                </a:solidFill>
                <a:ea typeface="黑体" panose="02010609060101010101" charset="-122"/>
              </a:rPr>
              <a:t>国公司</a:t>
            </a:r>
            <a:r>
              <a:rPr lang="zh-CN" altLang="en-US" sz="2800" b="1" dirty="0" smtClean="0">
                <a:solidFill>
                  <a:schemeClr val="bg2">
                    <a:lumMod val="10000"/>
                  </a:schemeClr>
                </a:solidFill>
                <a:ea typeface="黑体" panose="02010609060101010101" charset="-122"/>
              </a:rPr>
              <a:t>进行了投资？当期投资额为多少</a:t>
            </a:r>
            <a:r>
              <a:rPr lang="zh-CN" altLang="en-US" sz="2800" b="1" dirty="0">
                <a:solidFill>
                  <a:schemeClr val="bg2">
                    <a:lumMod val="10000"/>
                  </a:schemeClr>
                </a:solidFill>
                <a:ea typeface="黑体" panose="02010609060101010101" charset="-122"/>
              </a:rPr>
              <a:t>？</a:t>
            </a:r>
            <a:endParaRPr lang="zh-CN" altLang="en-US" sz="2800" b="1" dirty="0" smtClean="0">
              <a:solidFill>
                <a:schemeClr val="bg2">
                  <a:lumMod val="10000"/>
                </a:schemeClr>
              </a:solidFill>
              <a:ea typeface="黑体" panose="02010609060101010101" charset="-122"/>
            </a:endParaRPr>
          </a:p>
          <a:p>
            <a:pPr eaLnBrk="1" hangingPunct="1"/>
            <a:endParaRPr lang="zh-CN" altLang="en-US" sz="2800" b="1" dirty="0" smtClean="0">
              <a:solidFill>
                <a:schemeClr val="bg2">
                  <a:lumMod val="10000"/>
                </a:schemeClr>
              </a:solidFill>
              <a:ea typeface="黑体" panose="02010609060101010101" charset="-122"/>
            </a:endParaRPr>
          </a:p>
        </p:txBody>
      </p:sp>
      <p:graphicFrame>
        <p:nvGraphicFramePr>
          <p:cNvPr id="200707" name="Group 3"/>
          <p:cNvGraphicFramePr>
            <a:graphicFrameLocks noGrp="true"/>
          </p:cNvGraphicFramePr>
          <p:nvPr/>
        </p:nvGraphicFramePr>
        <p:xfrm>
          <a:off x="1346200" y="3043555"/>
          <a:ext cx="9498965" cy="3031490"/>
        </p:xfrm>
        <a:graphic>
          <a:graphicData uri="http://schemas.openxmlformats.org/drawingml/2006/table">
            <a:tbl>
              <a:tblPr/>
              <a:tblGrid>
                <a:gridCol w="3538855"/>
                <a:gridCol w="2706370"/>
                <a:gridCol w="3253740"/>
              </a:tblGrid>
              <a:tr h="624840">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400" b="1" i="0" u="none" strike="noStrike" cap="none" normalizeH="0" baseline="0" dirty="0" smtClean="0">
                          <a:ln>
                            <a:noFill/>
                          </a:ln>
                          <a:solidFill>
                            <a:srgbClr val="6600CC"/>
                          </a:solidFill>
                          <a:effectLst/>
                          <a:latin typeface="Times New Roman" pitchFamily="18" charset="0"/>
                          <a:ea typeface="黑体" panose="02010609060101010101" charset="-122"/>
                        </a:rPr>
                        <a:t>科目</a:t>
                      </a:r>
                      <a:endParaRPr kumimoji="0" lang="zh-CN" altLang="en-US" sz="2400" b="1" i="0" u="none" strike="noStrike" cap="none" normalizeH="0" baseline="0" dirty="0" smtClean="0">
                        <a:ln>
                          <a:noFill/>
                        </a:ln>
                        <a:solidFill>
                          <a:srgbClr val="6600CC"/>
                        </a:solidFill>
                        <a:effectLst/>
                        <a:latin typeface="Times New Roman" pitchFamily="18" charset="0"/>
                        <a:ea typeface="黑体" panose="02010609060101010101" charset="-122"/>
                      </a:endParaRPr>
                    </a:p>
                  </a:txBody>
                  <a:tcPr marT="45706" marB="45706"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400" b="1" i="0" u="none" strike="noStrike" cap="none" normalizeH="0" baseline="0" dirty="0" smtClean="0">
                          <a:ln>
                            <a:noFill/>
                          </a:ln>
                          <a:solidFill>
                            <a:srgbClr val="6600CC"/>
                          </a:solidFill>
                          <a:effectLst/>
                          <a:latin typeface="Times New Roman" pitchFamily="18" charset="0"/>
                          <a:ea typeface="黑体" panose="02010609060101010101" charset="-122"/>
                        </a:rPr>
                        <a:t>2020</a:t>
                      </a:r>
                      <a:r>
                        <a:rPr kumimoji="0" lang="zh-CN" altLang="en-US" sz="2400" b="1" i="0" u="none" strike="noStrike" cap="none" normalizeH="0" baseline="0" dirty="0" smtClean="0">
                          <a:ln>
                            <a:noFill/>
                          </a:ln>
                          <a:solidFill>
                            <a:srgbClr val="6600CC"/>
                          </a:solidFill>
                          <a:effectLst/>
                          <a:latin typeface="Times New Roman" pitchFamily="18" charset="0"/>
                          <a:ea typeface="黑体" panose="02010609060101010101" charset="-122"/>
                        </a:rPr>
                        <a:t>年初</a:t>
                      </a:r>
                      <a:endParaRPr kumimoji="0" lang="zh-CN" altLang="en-US" sz="2400" b="1" i="0" u="none" strike="noStrike" cap="none" normalizeH="0" baseline="0" dirty="0" smtClean="0">
                        <a:ln>
                          <a:noFill/>
                        </a:ln>
                        <a:solidFill>
                          <a:srgbClr val="6600CC"/>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3">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400" b="1" i="0" u="none" strike="noStrike" cap="none" normalizeH="0" baseline="0" dirty="0" smtClean="0">
                          <a:ln>
                            <a:noFill/>
                          </a:ln>
                          <a:solidFill>
                            <a:srgbClr val="6600CC"/>
                          </a:solidFill>
                          <a:effectLst/>
                          <a:latin typeface="Times New Roman" pitchFamily="18" charset="0"/>
                          <a:ea typeface="黑体" panose="02010609060101010101" charset="-122"/>
                        </a:rPr>
                        <a:t>2020</a:t>
                      </a:r>
                      <a:r>
                        <a:rPr kumimoji="0" lang="zh-CN" altLang="en-US" sz="2400" b="1" i="0" u="none" strike="noStrike" cap="none" normalizeH="0" baseline="0" dirty="0" smtClean="0">
                          <a:ln>
                            <a:noFill/>
                          </a:ln>
                          <a:solidFill>
                            <a:srgbClr val="6600CC"/>
                          </a:solidFill>
                          <a:effectLst/>
                          <a:latin typeface="Times New Roman" pitchFamily="18" charset="0"/>
                          <a:ea typeface="黑体" panose="02010609060101010101" charset="-122"/>
                        </a:rPr>
                        <a:t>年末</a:t>
                      </a:r>
                      <a:endParaRPr kumimoji="0" lang="zh-CN" altLang="en-US" sz="2400" b="1" i="0" u="none" strike="noStrike" cap="none" normalizeH="0" baseline="0" dirty="0" smtClean="0">
                        <a:ln>
                          <a:noFill/>
                        </a:ln>
                        <a:solidFill>
                          <a:srgbClr val="6600CC"/>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428625">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smtClean="0">
                          <a:ln>
                            <a:noFill/>
                          </a:ln>
                          <a:solidFill>
                            <a:srgbClr val="FF0000"/>
                          </a:solidFill>
                          <a:effectLst/>
                          <a:latin typeface="Times New Roman" pitchFamily="18" charset="0"/>
                          <a:ea typeface="黑体" panose="02010609060101010101" charset="-122"/>
                        </a:rPr>
                        <a:t>所有者权益</a:t>
                      </a:r>
                      <a:endParaRPr kumimoji="0" lang="zh-CN" altLang="en-US" sz="2000" b="1" i="0" u="none" strike="noStrike" cap="none" normalizeH="0" baseline="0" smtClean="0">
                        <a:ln>
                          <a:noFill/>
                        </a:ln>
                        <a:solidFill>
                          <a:srgbClr val="FF0000"/>
                        </a:solidFill>
                        <a:effectLst/>
                        <a:latin typeface="Times New Roman" pitchFamily="18" charset="0"/>
                        <a:ea typeface="黑体" panose="02010609060101010101" charset="-122"/>
                      </a:endParaRPr>
                    </a:p>
                  </a:txBody>
                  <a:tcPr marT="45706" marB="45706"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FF0000"/>
                          </a:solidFill>
                          <a:effectLst/>
                          <a:latin typeface="Times New Roman" pitchFamily="18" charset="0"/>
                          <a:ea typeface="黑体" panose="02010609060101010101" charset="-122"/>
                        </a:rPr>
                        <a:t>4200</a:t>
                      </a:r>
                      <a:endParaRPr kumimoji="0" lang="en-US" altLang="zh-CN" sz="2000" b="1" i="0" u="none" strike="noStrike" cap="none" normalizeH="0" baseline="0" dirty="0" smtClean="0">
                        <a:ln>
                          <a:noFill/>
                        </a:ln>
                        <a:solidFill>
                          <a:srgbClr val="FF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3">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FF0000"/>
                          </a:solidFill>
                          <a:effectLst/>
                          <a:latin typeface="Times New Roman" pitchFamily="18" charset="0"/>
                          <a:ea typeface="黑体" panose="02010609060101010101" charset="-122"/>
                        </a:rPr>
                        <a:t>6200</a:t>
                      </a:r>
                      <a:endParaRPr kumimoji="0" lang="en-US" altLang="zh-CN" sz="2000" b="1" i="0" u="none" strike="noStrike" cap="none" normalizeH="0" baseline="0" dirty="0" smtClean="0">
                        <a:ln>
                          <a:noFill/>
                        </a:ln>
                        <a:solidFill>
                          <a:srgbClr val="FF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518160">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990000"/>
                          </a:solidFill>
                          <a:effectLst/>
                          <a:latin typeface="Times New Roman" pitchFamily="18" charset="0"/>
                          <a:ea typeface="黑体" panose="02010609060101010101" charset="-122"/>
                        </a:rPr>
                        <a:t>  </a:t>
                      </a:r>
                      <a:r>
                        <a:rPr kumimoji="0" lang="zh-CN" altLang="en-US" sz="2000" b="1" i="0" u="none" strike="noStrike" cap="none" normalizeH="0" baseline="0" dirty="0" smtClean="0">
                          <a:ln>
                            <a:noFill/>
                          </a:ln>
                          <a:solidFill>
                            <a:srgbClr val="990000"/>
                          </a:solidFill>
                          <a:effectLst/>
                          <a:latin typeface="Times New Roman" pitchFamily="18" charset="0"/>
                          <a:ea typeface="黑体" panose="02010609060101010101" charset="-122"/>
                        </a:rPr>
                        <a:t>实收资本</a:t>
                      </a:r>
                      <a:r>
                        <a:rPr kumimoji="0" lang="en-US" altLang="zh-CN" sz="2000" b="1" i="0" u="none" strike="noStrike" cap="none" normalizeH="0" baseline="0" dirty="0" smtClean="0">
                          <a:ln>
                            <a:noFill/>
                          </a:ln>
                          <a:solidFill>
                            <a:srgbClr val="990000"/>
                          </a:solidFill>
                          <a:effectLst/>
                          <a:latin typeface="Times New Roman" pitchFamily="18" charset="0"/>
                          <a:ea typeface="黑体" panose="02010609060101010101" charset="-122"/>
                        </a:rPr>
                        <a:t>(</a:t>
                      </a:r>
                      <a:r>
                        <a:rPr kumimoji="0" lang="zh-CN" altLang="en-US" sz="2000" b="1" i="0" u="none" strike="noStrike" cap="none" normalizeH="0" baseline="0" dirty="0" smtClean="0">
                          <a:ln>
                            <a:noFill/>
                          </a:ln>
                          <a:solidFill>
                            <a:srgbClr val="990000"/>
                          </a:solidFill>
                          <a:effectLst/>
                          <a:latin typeface="Times New Roman" pitchFamily="18" charset="0"/>
                          <a:ea typeface="黑体" panose="02010609060101010101" charset="-122"/>
                        </a:rPr>
                        <a:t>股本</a:t>
                      </a:r>
                      <a:r>
                        <a:rPr kumimoji="0" lang="en-US" altLang="zh-CN" sz="2000" b="1" i="0" u="none" strike="noStrike" cap="none" normalizeH="0" baseline="0" dirty="0" smtClean="0">
                          <a:ln>
                            <a:noFill/>
                          </a:ln>
                          <a:solidFill>
                            <a:srgbClr val="990000"/>
                          </a:solidFill>
                          <a:effectLst/>
                          <a:latin typeface="Times New Roman" pitchFamily="18" charset="0"/>
                          <a:ea typeface="黑体" panose="02010609060101010101" charset="-122"/>
                        </a:rPr>
                        <a:t>)</a:t>
                      </a:r>
                      <a:endParaRPr kumimoji="0" lang="en-US" altLang="zh-CN" sz="2000" b="1" i="0" u="none" strike="noStrike" cap="none" normalizeH="0" baseline="0" dirty="0" smtClean="0">
                        <a:ln>
                          <a:noFill/>
                        </a:ln>
                        <a:solidFill>
                          <a:srgbClr val="990000"/>
                        </a:solidFill>
                        <a:effectLst/>
                        <a:latin typeface="Times New Roman" pitchFamily="18" charset="0"/>
                        <a:ea typeface="黑体" panose="02010609060101010101" charset="-122"/>
                      </a:endParaRPr>
                    </a:p>
                  </a:txBody>
                  <a:tcPr marT="45706" marB="45706"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2500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3">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3500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494665">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smtClean="0">
                          <a:ln>
                            <a:noFill/>
                          </a:ln>
                          <a:solidFill>
                            <a:srgbClr val="990000"/>
                          </a:solidFill>
                          <a:effectLst/>
                          <a:latin typeface="Times New Roman" pitchFamily="18" charset="0"/>
                          <a:ea typeface="黑体" panose="02010609060101010101" charset="-122"/>
                        </a:rPr>
                        <a:t>  </a:t>
                      </a:r>
                      <a:r>
                        <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rPr>
                        <a:t>未分配利润</a:t>
                      </a:r>
                      <a:endPar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endParaRPr>
                    </a:p>
                  </a:txBody>
                  <a:tcPr marT="45706" marB="45706"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1400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3">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2400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461645">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990000"/>
                          </a:solidFill>
                          <a:effectLst/>
                          <a:latin typeface="Times New Roman" pitchFamily="18" charset="0"/>
                          <a:ea typeface="黑体" panose="02010609060101010101" charset="-122"/>
                        </a:rPr>
                        <a:t>  </a:t>
                      </a:r>
                      <a:r>
                        <a:rPr kumimoji="0" lang="zh-CN" altLang="en-US" sz="2000" b="1" i="0" u="none" strike="noStrike" cap="none" normalizeH="0" baseline="0" dirty="0" smtClean="0">
                          <a:ln>
                            <a:noFill/>
                          </a:ln>
                          <a:solidFill>
                            <a:srgbClr val="990000"/>
                          </a:solidFill>
                          <a:effectLst/>
                          <a:latin typeface="Times New Roman" pitchFamily="18" charset="0"/>
                          <a:ea typeface="黑体" panose="02010609060101010101" charset="-122"/>
                        </a:rPr>
                        <a:t>资本公积</a:t>
                      </a:r>
                      <a:endParaRPr kumimoji="0" lang="zh-CN" altLang="en-US" sz="2000" b="1" i="0" u="none" strike="noStrike" cap="none" normalizeH="0" baseline="0" dirty="0" smtClean="0">
                        <a:ln>
                          <a:noFill/>
                        </a:ln>
                        <a:solidFill>
                          <a:srgbClr val="990000"/>
                        </a:solidFill>
                        <a:effectLst/>
                        <a:latin typeface="Times New Roman" pitchFamily="18" charset="0"/>
                        <a:ea typeface="黑体" panose="02010609060101010101" charset="-122"/>
                      </a:endParaRPr>
                    </a:p>
                  </a:txBody>
                  <a:tcPr marT="45706" marB="45706"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200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3">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200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503555">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smtClean="0">
                          <a:ln>
                            <a:noFill/>
                          </a:ln>
                          <a:solidFill>
                            <a:srgbClr val="990000"/>
                          </a:solidFill>
                          <a:effectLst/>
                          <a:latin typeface="Times New Roman" pitchFamily="18" charset="0"/>
                          <a:ea typeface="黑体" panose="02010609060101010101" charset="-122"/>
                        </a:rPr>
                        <a:t>  </a:t>
                      </a:r>
                      <a:r>
                        <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rPr>
                        <a:t>盈余公积</a:t>
                      </a:r>
                      <a:endPar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endParaRPr>
                    </a:p>
                  </a:txBody>
                  <a:tcPr marT="45706" marB="45706"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100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3">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100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marT="45706" marB="45706"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66FF33"/>
                    </a:solidFill>
                  </a:tcPr>
                </a:tc>
              </a:tr>
            </a:tbl>
          </a:graphicData>
        </a:graphic>
      </p:graphicFrame>
      <p:sp>
        <p:nvSpPr>
          <p:cNvPr id="200706" name="Rectangle 2"/>
          <p:cNvSpPr>
            <a:spLocks noGrp="true" noRot="true" noChangeArrowheads="true"/>
          </p:cNvSpPr>
          <p:nvPr/>
        </p:nvSpPr>
        <p:spPr>
          <a:xfrm>
            <a:off x="7694295" y="2635885"/>
            <a:ext cx="3150870" cy="476250"/>
          </a:xfrm>
          <a:prstGeom prst="rect">
            <a:avLst/>
          </a:prstGeom>
          <a:noFill/>
          <a:ln>
            <a:noFill/>
          </a:ln>
          <a:extLst>
            <a:ext uri="{909E8E84-426E-40DD-AFC4-6F175D3DCCD1}">
              <a14:hiddenFill xmlns:a14="http://schemas.microsoft.com/office/drawing/2010/main">
                <a:solidFill>
                  <a:srgbClr val="99FFCC"/>
                </a:solidFill>
              </a14:hiddenFill>
            </a:ext>
          </a:extLst>
        </p:spPr>
        <p:txBody>
          <a:bodyPr vert="horz" wrap="square" lIns="91440" tIns="45720" rIns="91440" bIns="45720" numCol="1" anchor="ctr" anchorCtr="false" compatLnSpc="true">
            <a:noAutofit/>
          </a:bodyPr>
          <a:lstStyle>
            <a:lvl1pPr algn="l" rtl="0" fontAlgn="base">
              <a:lnSpc>
                <a:spcPct val="90000"/>
              </a:lnSpc>
              <a:spcBef>
                <a:spcPct val="0"/>
              </a:spcBef>
              <a:spcAft>
                <a:spcPct val="0"/>
              </a:spcAft>
              <a:defRPr sz="3200" kern="1200">
                <a:solidFill>
                  <a:schemeClr val="accent1"/>
                </a:solidFill>
                <a:latin typeface="+mj-lt"/>
                <a:ea typeface="黑体" panose="02010609060101010101" charset="-122"/>
                <a:cs typeface="+mj-cs"/>
              </a:defRPr>
            </a:lvl1pPr>
            <a:lvl2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2pPr>
            <a:lvl3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3pPr>
            <a:lvl4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4pPr>
            <a:lvl5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5pPr>
            <a:lvl6pPr marL="4572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6pPr>
            <a:lvl7pPr marL="9144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7pPr>
            <a:lvl8pPr marL="13716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8pPr>
            <a:lvl9pPr marL="18288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9pPr>
          </a:lstStyle>
          <a:p>
            <a:pPr algn="r" eaLnBrk="1" hangingPunct="1">
              <a:defRPr/>
            </a:pPr>
            <a:r>
              <a:rPr lang="zh-CN" altLang="en-US" sz="2000" b="1" dirty="0" smtClean="0">
                <a:solidFill>
                  <a:srgbClr val="FF0000"/>
                </a:solidFill>
                <a:effectLst>
                  <a:outerShdw blurRad="38100" dist="38100" dir="2700000" algn="tl">
                    <a:srgbClr val="000000"/>
                  </a:outerShdw>
                </a:effectLst>
                <a:ea typeface="黑体" panose="02010609060101010101" charset="-122"/>
              </a:rPr>
              <a:t>单位：万美元</a:t>
            </a:r>
            <a:endParaRPr lang="zh-CN" altLang="en-US" sz="2000" b="1" dirty="0" smtClean="0">
              <a:solidFill>
                <a:srgbClr val="FF0000"/>
              </a:solidFill>
              <a:effectLst>
                <a:outerShdw blurRad="38100" dist="38100" dir="2700000" algn="tl">
                  <a:srgbClr val="000000"/>
                </a:outerShdw>
              </a:effectLst>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true" noRot="true" noChangeArrowheads="true"/>
          </p:cNvSpPr>
          <p:nvPr>
            <p:ph type="title"/>
          </p:nvPr>
        </p:nvSpPr>
        <p:spPr/>
        <p:txBody>
          <a:bodyPr/>
          <a:lstStyle/>
          <a:p>
            <a:pPr eaLnBrk="1" hangingPunct="1">
              <a:defRPr/>
            </a:pPr>
            <a:endParaRPr lang="zh-CN" altLang="zh-CN" smtClean="0"/>
          </a:p>
        </p:txBody>
      </p:sp>
      <p:sp>
        <p:nvSpPr>
          <p:cNvPr id="44035" name="Rectangle 3"/>
          <p:cNvSpPr>
            <a:spLocks noGrp="true" noRot="true" noChangeArrowheads="true"/>
          </p:cNvSpPr>
          <p:nvPr>
            <p:ph idx="1"/>
          </p:nvPr>
        </p:nvSpPr>
        <p:spPr>
          <a:solidFill>
            <a:schemeClr val="bg2"/>
          </a:solidFill>
        </p:spPr>
        <p:txBody>
          <a:bodyPr/>
          <a:lstStyle/>
          <a:p>
            <a:pPr eaLnBrk="1" hangingPunct="1"/>
            <a:endParaRPr lang="zh-CN" altLang="en-US" b="1" dirty="0" smtClean="0">
              <a:solidFill>
                <a:srgbClr val="FF0000"/>
              </a:solidFill>
              <a:ea typeface="黑体" panose="02010609060101010101" charset="-122"/>
            </a:endParaRPr>
          </a:p>
          <a:p>
            <a:pPr eaLnBrk="1" hangingPunct="1"/>
            <a:r>
              <a:rPr lang="zh-CN" altLang="en-US" sz="2800" b="1" dirty="0" smtClean="0">
                <a:solidFill>
                  <a:srgbClr val="FF0000"/>
                </a:solidFill>
                <a:ea typeface="黑体" panose="02010609060101010101" charset="-122"/>
              </a:rPr>
              <a:t>答案：</a:t>
            </a:r>
            <a:endParaRPr lang="zh-CN" altLang="en-US" sz="2800" b="1" dirty="0" smtClean="0">
              <a:solidFill>
                <a:srgbClr val="FF0000"/>
              </a:solidFill>
              <a:ea typeface="黑体" panose="02010609060101010101" charset="-122"/>
            </a:endParaRPr>
          </a:p>
          <a:p>
            <a:r>
              <a:rPr lang="zh-CN" altLang="en-US" sz="2800" b="1" dirty="0" smtClean="0">
                <a:ea typeface="黑体" panose="02010609060101010101" charset="-122"/>
              </a:rPr>
              <a:t>      </a:t>
            </a:r>
            <a:r>
              <a:rPr lang="en-US" altLang="zh-CN" sz="2800" b="1" dirty="0" smtClean="0">
                <a:solidFill>
                  <a:schemeClr val="tx1"/>
                </a:solidFill>
                <a:ea typeface="黑体" panose="02010609060101010101" charset="-122"/>
              </a:rPr>
              <a:t>2020</a:t>
            </a:r>
            <a:r>
              <a:rPr lang="zh-CN" altLang="en-US" sz="2800" b="1" dirty="0" smtClean="0">
                <a:solidFill>
                  <a:schemeClr val="tx1"/>
                </a:solidFill>
                <a:ea typeface="黑体" panose="02010609060101010101" charset="-122"/>
              </a:rPr>
              <a:t>年</a:t>
            </a:r>
            <a:r>
              <a:rPr lang="zh-CN" altLang="en-US" sz="2800" b="1" dirty="0">
                <a:solidFill>
                  <a:schemeClr val="tx1"/>
                </a:solidFill>
                <a:ea typeface="黑体" panose="02010609060101010101" charset="-122"/>
              </a:rPr>
              <a:t>天津商业</a:t>
            </a:r>
            <a:r>
              <a:rPr lang="zh-CN" altLang="en-US" sz="2800" b="1" dirty="0" smtClean="0">
                <a:solidFill>
                  <a:schemeClr val="tx1"/>
                </a:solidFill>
                <a:ea typeface="黑体" panose="02010609060101010101" charset="-122"/>
              </a:rPr>
              <a:t>集团公司对</a:t>
            </a:r>
            <a:r>
              <a:rPr lang="zh-CN" altLang="en-US" sz="2800" b="1" dirty="0">
                <a:solidFill>
                  <a:schemeClr val="tx1"/>
                </a:solidFill>
                <a:ea typeface="黑体" panose="02010609060101010101" charset="-122"/>
              </a:rPr>
              <a:t>奥得</a:t>
            </a:r>
            <a:r>
              <a:rPr lang="zh-CN" altLang="en-US" sz="2800" b="1" dirty="0" smtClean="0">
                <a:solidFill>
                  <a:schemeClr val="tx1"/>
                </a:solidFill>
                <a:ea typeface="黑体" panose="02010609060101010101" charset="-122"/>
              </a:rPr>
              <a:t>美国公司进行了投资，投资额共计</a:t>
            </a:r>
            <a:r>
              <a:rPr lang="en-US" altLang="zh-CN" sz="2800" b="1" dirty="0" smtClean="0">
                <a:solidFill>
                  <a:srgbClr val="7030A0"/>
                </a:solidFill>
                <a:ea typeface="黑体" panose="02010609060101010101" charset="-122"/>
              </a:rPr>
              <a:t>2000</a:t>
            </a:r>
            <a:r>
              <a:rPr lang="zh-CN" altLang="en-US" sz="2800" b="1" dirty="0" smtClean="0">
                <a:solidFill>
                  <a:srgbClr val="7030A0"/>
                </a:solidFill>
                <a:ea typeface="黑体" panose="02010609060101010101" charset="-122"/>
              </a:rPr>
              <a:t>万美元</a:t>
            </a:r>
            <a:r>
              <a:rPr lang="zh-CN" altLang="en-US" sz="2800" b="1" dirty="0" smtClean="0">
                <a:solidFill>
                  <a:schemeClr val="tx1"/>
                </a:solidFill>
                <a:ea typeface="黑体" panose="02010609060101010101" charset="-122"/>
              </a:rPr>
              <a:t>。</a:t>
            </a:r>
            <a:endParaRPr lang="zh-CN" altLang="en-US" sz="2800" b="1" dirty="0" smtClean="0">
              <a:solidFill>
                <a:srgbClr val="990000"/>
              </a:solidFill>
              <a:ea typeface="黑体" panose="02010609060101010101" charset="-122"/>
            </a:endParaRPr>
          </a:p>
          <a:p>
            <a:pPr eaLnBrk="1" hangingPunct="1"/>
            <a:r>
              <a:rPr lang="zh-CN" altLang="en-US" sz="2800" b="1" dirty="0" smtClean="0">
                <a:solidFill>
                  <a:srgbClr val="990000"/>
                </a:solidFill>
                <a:ea typeface="黑体" panose="02010609060101010101" charset="-122"/>
              </a:rPr>
              <a:t>计算：</a:t>
            </a:r>
            <a:r>
              <a:rPr lang="zh-CN" altLang="en-US" sz="2800" b="1" dirty="0" smtClean="0">
                <a:solidFill>
                  <a:srgbClr val="FF0000"/>
                </a:solidFill>
                <a:ea typeface="黑体" panose="02010609060101010101" charset="-122"/>
              </a:rPr>
              <a:t>新增股权</a:t>
            </a:r>
            <a:r>
              <a:rPr lang="zh-CN" altLang="en-US" sz="2800" b="1" dirty="0" smtClean="0">
                <a:solidFill>
                  <a:schemeClr val="tx2"/>
                </a:solidFill>
                <a:ea typeface="黑体" panose="02010609060101010101" charset="-122"/>
              </a:rPr>
              <a:t>：</a:t>
            </a:r>
            <a:r>
              <a:rPr lang="en-US" altLang="zh-CN" sz="2800" b="1" dirty="0" smtClean="0">
                <a:solidFill>
                  <a:schemeClr val="tx2"/>
                </a:solidFill>
                <a:ea typeface="黑体" panose="02010609060101010101" charset="-122"/>
              </a:rPr>
              <a:t>3500-2500=1000</a:t>
            </a:r>
            <a:endParaRPr lang="en-US" altLang="zh-CN" sz="2800" b="1" dirty="0" smtClean="0">
              <a:solidFill>
                <a:schemeClr val="tx2"/>
              </a:solidFill>
              <a:ea typeface="黑体" panose="02010609060101010101" charset="-122"/>
            </a:endParaRPr>
          </a:p>
          <a:p>
            <a:pPr eaLnBrk="1" hangingPunct="1"/>
            <a:r>
              <a:rPr lang="en-US" altLang="zh-CN" sz="2800" b="1" dirty="0" smtClean="0">
                <a:ea typeface="黑体" panose="02010609060101010101" charset="-122"/>
              </a:rPr>
              <a:t>        </a:t>
            </a:r>
            <a:r>
              <a:rPr lang="zh-CN" altLang="en-US" sz="2800" b="1" dirty="0" smtClean="0">
                <a:solidFill>
                  <a:srgbClr val="FF0000"/>
                </a:solidFill>
                <a:ea typeface="黑体" panose="02010609060101010101" charset="-122"/>
              </a:rPr>
              <a:t>当期收益再投资</a:t>
            </a:r>
            <a:r>
              <a:rPr lang="zh-CN" altLang="en-US" sz="2800" b="1" dirty="0" smtClean="0">
                <a:solidFill>
                  <a:srgbClr val="000066"/>
                </a:solidFill>
                <a:ea typeface="黑体" panose="02010609060101010101" charset="-122"/>
              </a:rPr>
              <a:t>：</a:t>
            </a:r>
            <a:r>
              <a:rPr lang="en-US" altLang="zh-CN" sz="2800" b="1" dirty="0" smtClean="0">
                <a:solidFill>
                  <a:srgbClr val="000066"/>
                </a:solidFill>
                <a:ea typeface="黑体" panose="02010609060101010101" charset="-122"/>
              </a:rPr>
              <a:t>2400-1400=1000</a:t>
            </a:r>
            <a:endParaRPr lang="en-US" altLang="zh-CN" sz="2800" b="1" dirty="0" smtClean="0">
              <a:solidFill>
                <a:srgbClr val="000066"/>
              </a:solidFill>
              <a:ea typeface="黑体" panose="02010609060101010101" charset="-122"/>
            </a:endParaRPr>
          </a:p>
          <a:p>
            <a:pPr eaLnBrk="1" hangingPunct="1"/>
            <a:endParaRPr lang="en-US" altLang="zh-CN" sz="28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xfrm>
            <a:off x="838200" y="1255395"/>
            <a:ext cx="10515600" cy="4978400"/>
          </a:xfrm>
          <a:solidFill>
            <a:schemeClr val="bg2"/>
          </a:solidFill>
        </p:spPr>
        <p:txBody>
          <a:bodyPr/>
          <a:p>
            <a:pPr>
              <a:defRPr/>
            </a:pPr>
            <a:r>
              <a:rPr lang="zh-CN" altLang="en-US"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统计制度是在学习、借签国际组织和有关国家（地区）对外直接投资理论的基础上建立的。 制度中关于对外直接投资的定义、统计原则及统计方法与</a:t>
            </a:r>
            <a:r>
              <a:rPr lang="zh-CN" altLang="en-US" sz="2800" b="1" dirty="0">
                <a:solidFill>
                  <a:srgbClr val="7030A0"/>
                </a:solidFill>
                <a:latin typeface="方正黑体_GBK" panose="02000000000000000000" charset="-122"/>
                <a:ea typeface="方正黑体_GBK" panose="02000000000000000000" charset="-122"/>
                <a:cs typeface="方正黑体_GBK" panose="02000000000000000000" charset="-122"/>
                <a:sym typeface="+mn-ea"/>
              </a:rPr>
              <a:t>经济合作与发展组织（</a:t>
            </a:r>
            <a:r>
              <a:rPr lang="en-US" altLang="zh-CN" sz="2800" b="1" dirty="0">
                <a:solidFill>
                  <a:srgbClr val="7030A0"/>
                </a:solidFill>
                <a:latin typeface="方正黑体_GBK" panose="02000000000000000000" charset="-122"/>
                <a:ea typeface="方正黑体_GBK" panose="02000000000000000000" charset="-122"/>
                <a:cs typeface="方正黑体_GBK" panose="02000000000000000000" charset="-122"/>
                <a:sym typeface="+mn-ea"/>
              </a:rPr>
              <a:t>OECD</a:t>
            </a:r>
            <a:r>
              <a:rPr lang="zh-CN" altLang="en-US" sz="2800" b="1" dirty="0">
                <a:solidFill>
                  <a:srgbClr val="7030A0"/>
                </a:solidFill>
                <a:latin typeface="方正黑体_GBK" panose="02000000000000000000" charset="-122"/>
                <a:ea typeface="方正黑体_GBK" panose="02000000000000000000" charset="-122"/>
                <a:cs typeface="方正黑体_GBK" panose="02000000000000000000" charset="-122"/>
                <a:sym typeface="+mn-ea"/>
              </a:rPr>
              <a:t>）</a:t>
            </a:r>
            <a:r>
              <a:rPr lang="en-US" altLang="zh-CN" sz="28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a:t>
            </a:r>
            <a:r>
              <a:rPr lang="zh-CN" altLang="en-US" sz="28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关于外国直接投资基准定义</a:t>
            </a:r>
            <a:r>
              <a:rPr lang="en-US" altLang="zh-CN" sz="28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a:t>
            </a:r>
            <a:r>
              <a:rPr lang="zh-CN" altLang="en-US"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（第</a:t>
            </a:r>
            <a:r>
              <a:rPr lang="en-US" altLang="zh-CN"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4</a:t>
            </a:r>
            <a:r>
              <a:rPr lang="zh-CN" altLang="en-US"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版）及</a:t>
            </a:r>
            <a:r>
              <a:rPr lang="zh-CN" altLang="en-US" sz="2800" b="1" dirty="0">
                <a:solidFill>
                  <a:srgbClr val="7030A0"/>
                </a:solidFill>
                <a:latin typeface="方正黑体_GBK" panose="02000000000000000000" charset="-122"/>
                <a:ea typeface="方正黑体_GBK" panose="02000000000000000000" charset="-122"/>
                <a:cs typeface="方正黑体_GBK" panose="02000000000000000000" charset="-122"/>
                <a:sym typeface="+mn-ea"/>
              </a:rPr>
              <a:t>国际货币基金组织</a:t>
            </a:r>
            <a:r>
              <a:rPr lang="zh-CN" altLang="en-US"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a:t>
            </a:r>
            <a:r>
              <a:rPr lang="en-US" altLang="zh-CN"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IMF</a:t>
            </a:r>
            <a:r>
              <a:rPr lang="zh-CN" altLang="en-US"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a:t>
            </a:r>
            <a:r>
              <a:rPr lang="en-US" altLang="zh-CN" sz="28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a:t>
            </a:r>
            <a:r>
              <a:rPr lang="zh-CN" altLang="en-US" sz="28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国际收支和国际投资头寸</a:t>
            </a:r>
            <a:r>
              <a:rPr lang="en-US" altLang="zh-CN" sz="28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a:t>
            </a:r>
            <a:r>
              <a:rPr lang="zh-CN" altLang="en-US"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手册（</a:t>
            </a:r>
            <a:r>
              <a:rPr lang="en-US" altLang="zh-CN"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BPM</a:t>
            </a:r>
            <a:r>
              <a:rPr lang="zh-CN" altLang="en-US"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第</a:t>
            </a:r>
            <a:r>
              <a:rPr lang="en-US" altLang="zh-CN"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6</a:t>
            </a:r>
            <a:r>
              <a:rPr lang="zh-CN" altLang="en-US" sz="2800" dirty="0">
                <a:solidFill>
                  <a:srgbClr val="003300"/>
                </a:solidFill>
                <a:latin typeface="方正黑体_GBK" panose="02000000000000000000" charset="-122"/>
                <a:ea typeface="方正黑体_GBK" panose="02000000000000000000" charset="-122"/>
                <a:cs typeface="方正黑体_GBK" panose="02000000000000000000" charset="-122"/>
                <a:sym typeface="+mn-ea"/>
              </a:rPr>
              <a:t>版）有关规定一致。</a:t>
            </a:r>
            <a:endParaRPr lang="en-US" altLang="zh-CN" sz="2800" dirty="0">
              <a:solidFill>
                <a:srgbClr val="003300"/>
              </a:solidFill>
              <a:latin typeface="方正黑体_GBK" panose="02000000000000000000" charset="-122"/>
              <a:ea typeface="方正黑体_GBK" panose="02000000000000000000" charset="-122"/>
              <a:cs typeface="方正黑体_GBK" panose="02000000000000000000" charset="-122"/>
            </a:endParaRPr>
          </a:p>
          <a:p>
            <a:pPr>
              <a:lnSpc>
                <a:spcPct val="80000"/>
              </a:lnSpc>
              <a:defRPr/>
            </a:pPr>
            <a:endParaRPr lang="zh-CN" altLang="en-US" sz="2800" dirty="0">
              <a:solidFill>
                <a:srgbClr val="800000"/>
              </a:solidFill>
              <a:latin typeface="方正黑体_GBK" panose="02000000000000000000" charset="-122"/>
              <a:ea typeface="方正黑体_GBK" panose="02000000000000000000" charset="-122"/>
              <a:cs typeface="方正黑体_GBK" panose="02000000000000000000" charset="-122"/>
              <a:sym typeface="+mn-ea"/>
            </a:endParaRPr>
          </a:p>
          <a:p>
            <a:pPr>
              <a:lnSpc>
                <a:spcPct val="80000"/>
              </a:lnSpc>
              <a:defRPr/>
            </a:pPr>
            <a:endParaRPr lang="zh-CN" altLang="en-US" sz="2800" dirty="0">
              <a:solidFill>
                <a:srgbClr val="800000"/>
              </a:solidFill>
              <a:latin typeface="方正黑体_GBK" panose="02000000000000000000" charset="-122"/>
              <a:ea typeface="方正黑体_GBK" panose="02000000000000000000" charset="-122"/>
              <a:cs typeface="方正黑体_GBK" panose="02000000000000000000" charset="-122"/>
              <a:sym typeface="+mn-ea"/>
            </a:endParaRPr>
          </a:p>
          <a:p>
            <a:pPr>
              <a:lnSpc>
                <a:spcPct val="80000"/>
              </a:lnSpc>
              <a:defRPr/>
            </a:pPr>
            <a:endParaRPr lang="zh-CN" altLang="en-US" sz="2800" dirty="0">
              <a:solidFill>
                <a:srgbClr val="800000"/>
              </a:solidFill>
              <a:latin typeface="方正黑体_GBK" panose="02000000000000000000" charset="-122"/>
              <a:ea typeface="方正黑体_GBK" panose="02000000000000000000" charset="-122"/>
              <a:cs typeface="方正黑体_GBK" panose="02000000000000000000" charset="-122"/>
              <a:sym typeface="+mn-ea"/>
            </a:endParaRPr>
          </a:p>
          <a:p>
            <a:pPr>
              <a:lnSpc>
                <a:spcPct val="80000"/>
              </a:lnSpc>
              <a:defRPr/>
            </a:pPr>
            <a:endParaRPr lang="zh-CN" altLang="en-US" sz="2800" dirty="0">
              <a:solidFill>
                <a:srgbClr val="800000"/>
              </a:solidFill>
              <a:latin typeface="方正黑体_GBK" panose="02000000000000000000" charset="-122"/>
              <a:ea typeface="方正黑体_GBK" panose="02000000000000000000" charset="-122"/>
              <a:cs typeface="方正黑体_GBK" panose="02000000000000000000" charset="-122"/>
              <a:sym typeface="+mn-ea"/>
            </a:endParaRPr>
          </a:p>
          <a:p>
            <a:pPr>
              <a:lnSpc>
                <a:spcPct val="80000"/>
              </a:lnSpc>
              <a:defRPr/>
            </a:pPr>
            <a:endParaRPr lang="zh-CN" altLang="en-US" sz="2800" dirty="0">
              <a:solidFill>
                <a:srgbClr val="800000"/>
              </a:solidFill>
              <a:latin typeface="方正黑体_GBK" panose="02000000000000000000" charset="-122"/>
              <a:ea typeface="方正黑体_GBK" panose="02000000000000000000" charset="-122"/>
              <a:cs typeface="方正黑体_GBK" panose="02000000000000000000" charset="-122"/>
              <a:sym typeface="+mn-ea"/>
            </a:endParaRPr>
          </a:p>
          <a:p>
            <a:pPr>
              <a:lnSpc>
                <a:spcPct val="80000"/>
              </a:lnSpc>
              <a:defRPr/>
            </a:pPr>
            <a:r>
              <a:rPr lang="zh-CN" altLang="en-US" sz="2800" dirty="0">
                <a:solidFill>
                  <a:srgbClr val="800000"/>
                </a:solidFill>
                <a:latin typeface="方正黑体_GBK" panose="02000000000000000000" charset="-122"/>
                <a:ea typeface="方正黑体_GBK" panose="02000000000000000000" charset="-122"/>
                <a:cs typeface="方正黑体_GBK" panose="02000000000000000000" charset="-122"/>
                <a:sym typeface="+mn-ea"/>
              </a:rPr>
              <a:t>中国对外直接投资统计数据与全球大多数国家具有可比性。</a:t>
            </a:r>
            <a:endParaRPr lang="zh-CN" altLang="en-US" sz="2800" dirty="0">
              <a:solidFill>
                <a:srgbClr val="800000"/>
              </a:solidFill>
              <a:latin typeface="方正黑体_GBK" panose="02000000000000000000" charset="-122"/>
              <a:ea typeface="方正黑体_GBK" panose="02000000000000000000" charset="-122"/>
              <a:cs typeface="方正黑体_GBK" panose="02000000000000000000" charset="-122"/>
            </a:endParaRPr>
          </a:p>
          <a:p>
            <a:endParaRPr lang="zh-CN" altLang="en-US" sz="2800" dirty="0">
              <a:solidFill>
                <a:srgbClr val="800000"/>
              </a:solidFill>
              <a:latin typeface="方正黑体_GBK" panose="02000000000000000000" charset="-122"/>
              <a:ea typeface="方正黑体_GBK" panose="02000000000000000000" charset="-122"/>
              <a:cs typeface="方正黑体_GBK" panose="02000000000000000000" charset="-122"/>
            </a:endParaRPr>
          </a:p>
        </p:txBody>
      </p:sp>
      <p:sp>
        <p:nvSpPr>
          <p:cNvPr id="4" name="标题 3"/>
          <p:cNvSpPr/>
          <p:nvPr>
            <p:ph type="title"/>
          </p:nvPr>
        </p:nvSpPr>
        <p:spPr>
          <a:xfrm>
            <a:off x="507365" y="494665"/>
            <a:ext cx="10846435" cy="621665"/>
          </a:xfrm>
        </p:spPr>
        <p:txBody>
          <a:bodyPr>
            <a:noAutofit/>
          </a:bodyPr>
          <a:p>
            <a:r>
              <a:rPr lang="zh-CN" altLang="en-US" sz="3600"/>
              <a:t>参照国际标准，与全球大多数国家具有可比性</a:t>
            </a:r>
            <a:endParaRPr lang="zh-CN" altLang="en-US" sz="3600"/>
          </a:p>
        </p:txBody>
      </p:sp>
      <p:pic>
        <p:nvPicPr>
          <p:cNvPr id="1026" name="Picture 2" descr="C:\Documents and Settings\mofcom\My Documents\My Pictures\OECD.jpg"/>
          <p:cNvPicPr>
            <a:picLocks noGrp="true" noChangeAspect="true" noChangeArrowheads="true"/>
          </p:cNvPicPr>
          <p:nvPr/>
        </p:nvPicPr>
        <p:blipFill>
          <a:blip r:embed="rId1">
            <a:extLst>
              <a:ext uri="{28A0092B-C50C-407E-A947-70E740481C1C}">
                <a14:useLocalDpi xmlns:a14="http://schemas.microsoft.com/office/drawing/2010/main" val="false"/>
              </a:ext>
            </a:extLst>
          </a:blip>
          <a:srcRect/>
          <a:stretch>
            <a:fillRect/>
          </a:stretch>
        </p:blipFill>
        <p:spPr bwMode="auto">
          <a:xfrm>
            <a:off x="3365500" y="3291205"/>
            <a:ext cx="1927860" cy="201930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27" name="Picture 3" descr="C:\Documents and Settings\mofcom\My Documents\My Pictures\9390A07522E68C0690CE70B3B5D97186.jpg"/>
          <p:cNvPicPr>
            <a:picLocks noChangeAspect="true" noChangeArrowheads="true"/>
          </p:cNvPicPr>
          <p:nvPr/>
        </p:nvPicPr>
        <p:blipFill>
          <a:blip r:embed="rId2">
            <a:extLst>
              <a:ext uri="{28A0092B-C50C-407E-A947-70E740481C1C}">
                <a14:useLocalDpi xmlns:a14="http://schemas.microsoft.com/office/drawing/2010/main" val="false"/>
              </a:ext>
            </a:extLst>
          </a:blip>
          <a:srcRect/>
          <a:stretch>
            <a:fillRect/>
          </a:stretch>
        </p:blipFill>
        <p:spPr bwMode="auto">
          <a:xfrm>
            <a:off x="6161405" y="3291205"/>
            <a:ext cx="1905635" cy="20148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true" noRot="true" noChangeArrowheads="true"/>
          </p:cNvSpPr>
          <p:nvPr>
            <p:ph type="title"/>
          </p:nvPr>
        </p:nvSpPr>
        <p:spPr>
          <a:xfrm>
            <a:off x="1022985" y="297180"/>
            <a:ext cx="1414780" cy="748030"/>
          </a:xfrm>
          <a:solidFill>
            <a:srgbClr val="FFFF00"/>
          </a:solidFill>
        </p:spPr>
        <p:txBody>
          <a:bodyPr>
            <a:normAutofit/>
          </a:bodyPr>
          <a:lstStyle/>
          <a:p>
            <a:pPr eaLnBrk="1" hangingPunct="1">
              <a:defRPr/>
            </a:pPr>
            <a:r>
              <a:rPr lang="zh-CN" altLang="en-US" b="1" smtClean="0">
                <a:solidFill>
                  <a:schemeClr val="tx1"/>
                </a:solidFill>
                <a:effectLst>
                  <a:outerShdw blurRad="38100" dist="38100" dir="2700000" algn="tl">
                    <a:srgbClr val="000000"/>
                  </a:outerShdw>
                </a:effectLst>
                <a:ea typeface="黑体" panose="02010609060101010101" charset="-122"/>
              </a:rPr>
              <a:t>例</a:t>
            </a:r>
            <a:r>
              <a:rPr lang="en-US" altLang="zh-CN" b="1" smtClean="0">
                <a:solidFill>
                  <a:schemeClr val="tx1"/>
                </a:solidFill>
                <a:effectLst>
                  <a:outerShdw blurRad="38100" dist="38100" dir="2700000" algn="tl">
                    <a:srgbClr val="000000"/>
                  </a:outerShdw>
                </a:effectLst>
                <a:ea typeface="黑体" panose="02010609060101010101" charset="-122"/>
              </a:rPr>
              <a:t>2</a:t>
            </a:r>
            <a:r>
              <a:rPr lang="zh-CN" altLang="en-US" b="1" smtClean="0">
                <a:solidFill>
                  <a:schemeClr val="tx1"/>
                </a:solidFill>
                <a:effectLst>
                  <a:outerShdw blurRad="38100" dist="38100" dir="2700000" algn="tl">
                    <a:srgbClr val="000000"/>
                  </a:outerShdw>
                </a:effectLst>
                <a:ea typeface="黑体" panose="02010609060101010101" charset="-122"/>
              </a:rPr>
              <a:t>：</a:t>
            </a:r>
            <a:endParaRPr lang="zh-CN" altLang="en-US" b="1" smtClean="0">
              <a:solidFill>
                <a:schemeClr val="tx1"/>
              </a:solidFill>
              <a:effectLst>
                <a:outerShdw blurRad="38100" dist="38100" dir="2700000" algn="tl">
                  <a:srgbClr val="000000"/>
                </a:outerShdw>
              </a:effectLst>
              <a:ea typeface="黑体" panose="02010609060101010101" charset="-122"/>
            </a:endParaRPr>
          </a:p>
        </p:txBody>
      </p:sp>
      <p:sp>
        <p:nvSpPr>
          <p:cNvPr id="45059" name="Rectangle 3"/>
          <p:cNvSpPr>
            <a:spLocks noGrp="true" noRot="true" noChangeArrowheads="true"/>
          </p:cNvSpPr>
          <p:nvPr>
            <p:ph idx="1"/>
          </p:nvPr>
        </p:nvSpPr>
        <p:spPr>
          <a:xfrm>
            <a:off x="1090930" y="1206500"/>
            <a:ext cx="9862820" cy="4822825"/>
          </a:xfrm>
          <a:solidFill>
            <a:schemeClr val="bg2"/>
          </a:solidFill>
        </p:spPr>
        <p:txBody>
          <a:bodyPr>
            <a:normAutofit/>
          </a:bodyPr>
          <a:lstStyle/>
          <a:p>
            <a:r>
              <a:rPr lang="en-US" altLang="zh-CN" b="1" dirty="0" smtClean="0">
                <a:solidFill>
                  <a:schemeClr val="tx1"/>
                </a:solidFill>
                <a:latin typeface="方正黑体_GBK" panose="02000000000000000000" charset="-122"/>
                <a:ea typeface="方正黑体_GBK" panose="02000000000000000000" charset="-122"/>
                <a:cs typeface="方正黑体_GBK" panose="02000000000000000000" charset="-122"/>
              </a:rPr>
              <a:t>2015</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年</a:t>
            </a:r>
            <a:r>
              <a:rPr lang="zh-CN" altLang="en-US" b="1" dirty="0" smtClean="0">
                <a:solidFill>
                  <a:srgbClr val="0070C0"/>
                </a:solidFill>
                <a:latin typeface="方正黑体_GBK" panose="02000000000000000000" charset="-122"/>
                <a:ea typeface="方正黑体_GBK" panose="02000000000000000000" charset="-122"/>
                <a:cs typeface="方正黑体_GBK" panose="02000000000000000000" charset="-122"/>
              </a:rPr>
              <a:t>山东顺达贸易公司</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在</a:t>
            </a:r>
            <a:r>
              <a:rPr lang="zh-CN" altLang="en-US" b="1" dirty="0" smtClean="0">
                <a:solidFill>
                  <a:srgbClr val="0070C0"/>
                </a:solidFill>
                <a:latin typeface="方正黑体_GBK" panose="02000000000000000000" charset="-122"/>
                <a:ea typeface="方正黑体_GBK" panose="02000000000000000000" charset="-122"/>
                <a:cs typeface="方正黑体_GBK" panose="02000000000000000000" charset="-122"/>
              </a:rPr>
              <a:t>香港</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设立了</a:t>
            </a:r>
            <a:r>
              <a:rPr lang="zh-CN" altLang="en-US" b="1" dirty="0" smtClean="0">
                <a:solidFill>
                  <a:srgbClr val="FF0000"/>
                </a:solidFill>
                <a:latin typeface="方正黑体_GBK" panose="02000000000000000000" charset="-122"/>
                <a:ea typeface="方正黑体_GBK" panose="02000000000000000000" charset="-122"/>
                <a:cs typeface="方正黑体_GBK" panose="02000000000000000000" charset="-122"/>
              </a:rPr>
              <a:t>顺发投资有限公司</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，以下是</a:t>
            </a:r>
            <a:r>
              <a:rPr lang="en-US" altLang="zh-CN" b="1" dirty="0" smtClean="0">
                <a:solidFill>
                  <a:schemeClr val="tx1"/>
                </a:solidFill>
                <a:latin typeface="方正黑体_GBK" panose="02000000000000000000" charset="-122"/>
                <a:ea typeface="方正黑体_GBK" panose="02000000000000000000" charset="-122"/>
                <a:cs typeface="方正黑体_GBK" panose="02000000000000000000" charset="-122"/>
              </a:rPr>
              <a:t>2020</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年该公司资产负债表所有者权益表，</a:t>
            </a:r>
            <a:r>
              <a:rPr lang="en-US" altLang="zh-CN" b="1" dirty="0" smtClean="0">
                <a:solidFill>
                  <a:schemeClr val="tx1"/>
                </a:solidFill>
                <a:latin typeface="方正黑体_GBK" panose="02000000000000000000" charset="-122"/>
                <a:ea typeface="方正黑体_GBK" panose="02000000000000000000" charset="-122"/>
                <a:cs typeface="方正黑体_GBK" panose="02000000000000000000" charset="-122"/>
              </a:rPr>
              <a:t>2020</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年末，香港顺发投资有限公司</a:t>
            </a:r>
            <a:r>
              <a:rPr lang="zh-CN" altLang="en-US" b="1" dirty="0" smtClean="0">
                <a:solidFill>
                  <a:srgbClr val="FF0000"/>
                </a:solidFill>
                <a:latin typeface="方正黑体_GBK" panose="02000000000000000000" charset="-122"/>
                <a:ea typeface="方正黑体_GBK" panose="02000000000000000000" charset="-122"/>
                <a:cs typeface="方正黑体_GBK" panose="02000000000000000000" charset="-122"/>
              </a:rPr>
              <a:t>负债总额</a:t>
            </a:r>
            <a:r>
              <a:rPr lang="en-US" altLang="zh-CN" b="1" dirty="0" smtClean="0">
                <a:solidFill>
                  <a:srgbClr val="FF0000"/>
                </a:solidFill>
                <a:latin typeface="方正黑体_GBK" panose="02000000000000000000" charset="-122"/>
                <a:ea typeface="方正黑体_GBK" panose="02000000000000000000" charset="-122"/>
                <a:cs typeface="方正黑体_GBK" panose="02000000000000000000" charset="-122"/>
              </a:rPr>
              <a:t>13500</a:t>
            </a:r>
            <a:r>
              <a:rPr lang="zh-CN" altLang="en-US" b="1" dirty="0" smtClean="0">
                <a:solidFill>
                  <a:srgbClr val="FF0000"/>
                </a:solidFill>
                <a:latin typeface="方正黑体_GBK" panose="02000000000000000000" charset="-122"/>
                <a:ea typeface="方正黑体_GBK" panose="02000000000000000000" charset="-122"/>
                <a:cs typeface="方正黑体_GBK" panose="02000000000000000000" charset="-122"/>
              </a:rPr>
              <a:t>万美元</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，其中包括</a:t>
            </a:r>
            <a:r>
              <a:rPr lang="en-US" altLang="zh-CN" b="1" dirty="0" smtClean="0">
                <a:solidFill>
                  <a:srgbClr val="7030A0"/>
                </a:solidFill>
                <a:latin typeface="方正黑体_GBK" panose="02000000000000000000" charset="-122"/>
                <a:ea typeface="方正黑体_GBK" panose="02000000000000000000" charset="-122"/>
                <a:cs typeface="方正黑体_GBK" panose="02000000000000000000" charset="-122"/>
              </a:rPr>
              <a:t>2020</a:t>
            </a:r>
            <a:r>
              <a:rPr lang="zh-CN" altLang="en-US" b="1" dirty="0">
                <a:solidFill>
                  <a:schemeClr val="tx1"/>
                </a:solidFill>
                <a:latin typeface="方正黑体_GBK" panose="02000000000000000000" charset="-122"/>
                <a:ea typeface="方正黑体_GBK" panose="02000000000000000000" charset="-122"/>
                <a:cs typeface="方正黑体_GBK" panose="02000000000000000000" charset="-122"/>
              </a:rPr>
              <a:t>年山东顺达贸易公司</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提供的</a:t>
            </a:r>
            <a:r>
              <a:rPr lang="zh-CN" altLang="en-US" b="1" dirty="0" smtClean="0">
                <a:solidFill>
                  <a:srgbClr val="FF0000"/>
                </a:solidFill>
                <a:latin typeface="方正黑体_GBK" panose="02000000000000000000" charset="-122"/>
                <a:ea typeface="方正黑体_GBK" panose="02000000000000000000" charset="-122"/>
                <a:cs typeface="方正黑体_GBK" panose="02000000000000000000" charset="-122"/>
              </a:rPr>
              <a:t>股东贷款</a:t>
            </a:r>
            <a:r>
              <a:rPr lang="en-US" altLang="zh-CN" b="1" dirty="0" smtClean="0">
                <a:solidFill>
                  <a:srgbClr val="FF0000"/>
                </a:solidFill>
                <a:latin typeface="方正黑体_GBK" panose="02000000000000000000" charset="-122"/>
                <a:ea typeface="方正黑体_GBK" panose="02000000000000000000" charset="-122"/>
                <a:cs typeface="方正黑体_GBK" panose="02000000000000000000" charset="-122"/>
              </a:rPr>
              <a:t>7500</a:t>
            </a:r>
            <a:r>
              <a:rPr lang="zh-CN" altLang="en-US" b="1" dirty="0" smtClean="0">
                <a:solidFill>
                  <a:srgbClr val="FF0000"/>
                </a:solidFill>
                <a:latin typeface="方正黑体_GBK" panose="02000000000000000000" charset="-122"/>
                <a:ea typeface="方正黑体_GBK" panose="02000000000000000000" charset="-122"/>
                <a:cs typeface="方正黑体_GBK" panose="02000000000000000000" charset="-122"/>
              </a:rPr>
              <a:t>万美元</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。请问：</a:t>
            </a:r>
            <a:r>
              <a:rPr lang="en-US" altLang="zh-CN" b="1" dirty="0" smtClean="0">
                <a:solidFill>
                  <a:schemeClr val="tx1"/>
                </a:solidFill>
                <a:latin typeface="方正黑体_GBK" panose="02000000000000000000" charset="-122"/>
                <a:ea typeface="方正黑体_GBK" panose="02000000000000000000" charset="-122"/>
                <a:cs typeface="方正黑体_GBK" panose="02000000000000000000" charset="-122"/>
              </a:rPr>
              <a:t>2020</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年广东顺发贸易公司对香港公司的投资</a:t>
            </a:r>
            <a:r>
              <a:rPr lang="zh-CN" altLang="en-US" b="1" dirty="0" smtClean="0">
                <a:solidFill>
                  <a:srgbClr val="7030A0"/>
                </a:solidFill>
                <a:latin typeface="方正魏碑_GBK" panose="02000000000000000000" charset="-122"/>
                <a:ea typeface="方正魏碑_GBK" panose="02000000000000000000" charset="-122"/>
                <a:cs typeface="方正黑体_GBK" panose="02000000000000000000" charset="-122"/>
              </a:rPr>
              <a:t>流量和存量</a:t>
            </a:r>
            <a:r>
              <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rPr>
              <a:t>各是多少？</a:t>
            </a:r>
            <a:endParaRPr lang="zh-CN" altLang="en-US" b="1" dirty="0" smtClean="0">
              <a:solidFill>
                <a:schemeClr val="tx1"/>
              </a:solidFill>
              <a:latin typeface="方正黑体_GBK" panose="02000000000000000000" charset="-122"/>
              <a:ea typeface="方正黑体_GBK" panose="02000000000000000000" charset="-122"/>
              <a:cs typeface="方正黑体_GBK" panose="02000000000000000000" charset="-122"/>
            </a:endParaRPr>
          </a:p>
        </p:txBody>
      </p:sp>
      <p:graphicFrame>
        <p:nvGraphicFramePr>
          <p:cNvPr id="205827" name="Group 3"/>
          <p:cNvGraphicFramePr>
            <a:graphicFrameLocks noGrp="true"/>
          </p:cNvGraphicFramePr>
          <p:nvPr/>
        </p:nvGraphicFramePr>
        <p:xfrm>
          <a:off x="1388745" y="3177540"/>
          <a:ext cx="9267190" cy="2701925"/>
        </p:xfrm>
        <a:graphic>
          <a:graphicData uri="http://schemas.openxmlformats.org/drawingml/2006/table">
            <a:tbl>
              <a:tblPr/>
              <a:tblGrid>
                <a:gridCol w="3452495"/>
                <a:gridCol w="2640330"/>
                <a:gridCol w="3174365"/>
              </a:tblGrid>
              <a:tr h="396240">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6600CC"/>
                          </a:solidFill>
                          <a:effectLst/>
                          <a:latin typeface="Times New Roman" pitchFamily="18" charset="0"/>
                          <a:ea typeface="黑体" panose="02010609060101010101" charset="-122"/>
                        </a:rPr>
                        <a:t>科目</a:t>
                      </a:r>
                      <a:endParaRPr kumimoji="0" lang="zh-CN" altLang="en-US" sz="2000" b="1" i="0" u="none" strike="noStrike" cap="none" normalizeH="0" baseline="0" dirty="0" smtClean="0">
                        <a:ln>
                          <a:noFill/>
                        </a:ln>
                        <a:solidFill>
                          <a:srgbClr val="6600CC"/>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6600CC"/>
                          </a:solidFill>
                          <a:effectLst/>
                          <a:latin typeface="Times New Roman" pitchFamily="18" charset="0"/>
                          <a:ea typeface="黑体" panose="02010609060101010101" charset="-122"/>
                        </a:rPr>
                        <a:t>2020</a:t>
                      </a:r>
                      <a:r>
                        <a:rPr kumimoji="0" lang="zh-CN" altLang="en-US" sz="2000" b="1" i="0" u="none" strike="noStrike" cap="none" normalizeH="0" baseline="0" dirty="0" smtClean="0">
                          <a:ln>
                            <a:noFill/>
                          </a:ln>
                          <a:solidFill>
                            <a:srgbClr val="6600CC"/>
                          </a:solidFill>
                          <a:effectLst/>
                          <a:latin typeface="Times New Roman" pitchFamily="18" charset="0"/>
                          <a:ea typeface="黑体" panose="02010609060101010101" charset="-122"/>
                        </a:rPr>
                        <a:t>年初</a:t>
                      </a:r>
                      <a:endParaRPr kumimoji="0" lang="zh-CN" altLang="en-US" sz="2000" b="1" i="0" u="none" strike="noStrike" cap="none" normalizeH="0" baseline="0" dirty="0" smtClean="0">
                        <a:ln>
                          <a:noFill/>
                        </a:ln>
                        <a:solidFill>
                          <a:srgbClr val="6600CC"/>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1">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6600CC"/>
                          </a:solidFill>
                          <a:effectLst/>
                          <a:latin typeface="Times New Roman" pitchFamily="18" charset="0"/>
                          <a:ea typeface="黑体" panose="02010609060101010101" charset="-122"/>
                        </a:rPr>
                        <a:t>2020</a:t>
                      </a:r>
                      <a:r>
                        <a:rPr kumimoji="0" lang="zh-CN" altLang="en-US" sz="2000" b="1" i="0" u="none" strike="noStrike" cap="none" normalizeH="0" baseline="0" dirty="0" smtClean="0">
                          <a:ln>
                            <a:noFill/>
                          </a:ln>
                          <a:solidFill>
                            <a:srgbClr val="6600CC"/>
                          </a:solidFill>
                          <a:effectLst/>
                          <a:latin typeface="Times New Roman" pitchFamily="18" charset="0"/>
                          <a:ea typeface="黑体" panose="02010609060101010101" charset="-122"/>
                        </a:rPr>
                        <a:t>年末</a:t>
                      </a:r>
                      <a:endParaRPr kumimoji="0" lang="zh-CN" altLang="en-US" sz="2000" b="1" i="0" u="none" strike="noStrike" cap="none" normalizeH="0" baseline="0" dirty="0" smtClean="0">
                        <a:ln>
                          <a:noFill/>
                        </a:ln>
                        <a:solidFill>
                          <a:srgbClr val="6600CC"/>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410210">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smtClean="0">
                          <a:ln>
                            <a:noFill/>
                          </a:ln>
                          <a:solidFill>
                            <a:srgbClr val="FF0000"/>
                          </a:solidFill>
                          <a:effectLst/>
                          <a:latin typeface="Times New Roman" pitchFamily="18" charset="0"/>
                          <a:ea typeface="黑体" panose="02010609060101010101" charset="-122"/>
                        </a:rPr>
                        <a:t>所有者权益</a:t>
                      </a:r>
                      <a:endParaRPr kumimoji="0" lang="zh-CN" altLang="en-US" sz="2000" b="1" i="0" u="none" strike="noStrike" cap="none" normalizeH="0" baseline="0" smtClean="0">
                        <a:ln>
                          <a:noFill/>
                        </a:ln>
                        <a:solidFill>
                          <a:srgbClr val="FF0000"/>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FF0000"/>
                          </a:solidFill>
                          <a:effectLst/>
                          <a:latin typeface="Times New Roman" pitchFamily="18" charset="0"/>
                          <a:ea typeface="黑体" panose="02010609060101010101" charset="-122"/>
                        </a:rPr>
                        <a:t>6760</a:t>
                      </a:r>
                      <a:endParaRPr kumimoji="0" lang="en-US" altLang="zh-CN" sz="2000" b="1" i="0" u="none" strike="noStrike" cap="none" normalizeH="0" baseline="0" dirty="0" smtClean="0">
                        <a:ln>
                          <a:noFill/>
                        </a:ln>
                        <a:solidFill>
                          <a:srgbClr val="FF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1">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FF0000"/>
                          </a:solidFill>
                          <a:effectLst/>
                          <a:latin typeface="Times New Roman" pitchFamily="18" charset="0"/>
                          <a:ea typeface="黑体" panose="02010609060101010101" charset="-122"/>
                        </a:rPr>
                        <a:t>8500</a:t>
                      </a:r>
                      <a:endParaRPr kumimoji="0" lang="en-US" altLang="zh-CN" sz="2000" b="1" i="0" u="none" strike="noStrike" cap="none" normalizeH="0" baseline="0" dirty="0" smtClean="0">
                        <a:ln>
                          <a:noFill/>
                        </a:ln>
                        <a:solidFill>
                          <a:srgbClr val="FF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506730">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smtClean="0">
                          <a:ln>
                            <a:noFill/>
                          </a:ln>
                          <a:solidFill>
                            <a:srgbClr val="990000"/>
                          </a:solidFill>
                          <a:effectLst/>
                          <a:latin typeface="Times New Roman" pitchFamily="18" charset="0"/>
                          <a:ea typeface="黑体" panose="02010609060101010101" charset="-122"/>
                        </a:rPr>
                        <a:t>  </a:t>
                      </a:r>
                      <a:r>
                        <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rPr>
                        <a:t>实收资本</a:t>
                      </a:r>
                      <a:r>
                        <a:rPr kumimoji="0" lang="en-US" altLang="zh-CN" sz="2000" b="1" i="0" u="none" strike="noStrike" cap="none" normalizeH="0" baseline="0" smtClean="0">
                          <a:ln>
                            <a:noFill/>
                          </a:ln>
                          <a:solidFill>
                            <a:srgbClr val="990000"/>
                          </a:solidFill>
                          <a:effectLst/>
                          <a:latin typeface="Times New Roman" pitchFamily="18" charset="0"/>
                          <a:ea typeface="黑体" panose="02010609060101010101" charset="-122"/>
                        </a:rPr>
                        <a:t>(</a:t>
                      </a:r>
                      <a:r>
                        <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rPr>
                        <a:t>股本</a:t>
                      </a:r>
                      <a:r>
                        <a:rPr kumimoji="0" lang="en-US" altLang="zh-CN" sz="2000" b="1" i="0" u="none" strike="noStrike" cap="none" normalizeH="0" baseline="0" smtClean="0">
                          <a:ln>
                            <a:noFill/>
                          </a:ln>
                          <a:solidFill>
                            <a:srgbClr val="990000"/>
                          </a:solidFill>
                          <a:effectLst/>
                          <a:latin typeface="Times New Roman" pitchFamily="18" charset="0"/>
                          <a:ea typeface="黑体" panose="02010609060101010101" charset="-122"/>
                        </a:rPr>
                        <a:t>)</a:t>
                      </a:r>
                      <a:endParaRPr kumimoji="0" lang="en-US" altLang="zh-CN" sz="2000" b="1" i="0" u="none" strike="noStrike" cap="none" normalizeH="0" baseline="0" smtClean="0">
                        <a:ln>
                          <a:noFill/>
                        </a:ln>
                        <a:solidFill>
                          <a:srgbClr val="990000"/>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8000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1">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8000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446405">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smtClean="0">
                          <a:ln>
                            <a:noFill/>
                          </a:ln>
                          <a:solidFill>
                            <a:srgbClr val="990000"/>
                          </a:solidFill>
                          <a:effectLst/>
                          <a:latin typeface="Times New Roman" pitchFamily="18" charset="0"/>
                          <a:ea typeface="黑体" panose="02010609060101010101" charset="-122"/>
                        </a:rPr>
                        <a:t>  </a:t>
                      </a:r>
                      <a:r>
                        <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rPr>
                        <a:t>未分配利润</a:t>
                      </a:r>
                      <a:endPar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-1240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1">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500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450215">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smtClean="0">
                          <a:ln>
                            <a:noFill/>
                          </a:ln>
                          <a:solidFill>
                            <a:srgbClr val="990000"/>
                          </a:solidFill>
                          <a:effectLst/>
                          <a:latin typeface="Times New Roman" pitchFamily="18" charset="0"/>
                          <a:ea typeface="黑体" panose="02010609060101010101" charset="-122"/>
                        </a:rPr>
                        <a:t>  </a:t>
                      </a:r>
                      <a:r>
                        <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rPr>
                        <a:t>资本公积</a:t>
                      </a:r>
                      <a:endPar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chemeClr val="accent1">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12700" cap="flat" cmpd="sng" algn="ctr">
                      <a:solidFill>
                        <a:srgbClr val="000066"/>
                      </a:solidFill>
                      <a:prstDash val="solid"/>
                      <a:miter lim="800000"/>
                      <a:headEnd type="none" w="med" len="med"/>
                      <a:tailEnd type="none" w="med" len="med"/>
                    </a:lnB>
                    <a:lnTlToBr>
                      <a:noFill/>
                    </a:lnTlToBr>
                    <a:lnBlToTr>
                      <a:noFill/>
                    </a:lnBlToTr>
                    <a:solidFill>
                      <a:srgbClr val="66FF33"/>
                    </a:solidFill>
                  </a:tcPr>
                </a:tc>
              </a:tr>
              <a:tr h="492125">
                <a:tc>
                  <a:txBody>
                    <a:bodyPr/>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smtClean="0">
                          <a:ln>
                            <a:noFill/>
                          </a:ln>
                          <a:solidFill>
                            <a:srgbClr val="990000"/>
                          </a:solidFill>
                          <a:effectLst/>
                          <a:latin typeface="Times New Roman" pitchFamily="18" charset="0"/>
                          <a:ea typeface="黑体" panose="02010609060101010101" charset="-122"/>
                        </a:rPr>
                        <a:t>  </a:t>
                      </a:r>
                      <a:r>
                        <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rPr>
                        <a:t>盈余公积</a:t>
                      </a:r>
                      <a:endParaRPr kumimoji="0" lang="zh-CN" altLang="en-US" sz="2000" b="1" i="0" u="none" strike="noStrike" cap="none" normalizeH="0" baseline="0" smtClean="0">
                        <a:ln>
                          <a:noFill/>
                        </a:ln>
                        <a:solidFill>
                          <a:srgbClr val="990000"/>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CCFFFF"/>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12700" cap="flat" cmpd="sng" algn="ctr">
                      <a:solidFill>
                        <a:srgbClr val="000066"/>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accent1">
                        <a:lumMod val="40000"/>
                        <a:lumOff val="60000"/>
                      </a:schemeClr>
                    </a:solidFill>
                  </a:tcPr>
                </a:tc>
                <a:tc>
                  <a:txBody>
                    <a:bodyPr/>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rPr>
                        <a:t>0</a:t>
                      </a:r>
                      <a:endParaRPr kumimoji="0" lang="en-US" altLang="zh-CN" sz="2000" b="1" i="0" u="none" strike="noStrike" cap="none" normalizeH="0" baseline="0" dirty="0" smtClean="0">
                        <a:ln>
                          <a:noFill/>
                        </a:ln>
                        <a:solidFill>
                          <a:srgbClr val="000000"/>
                        </a:solidFill>
                        <a:effectLst/>
                        <a:latin typeface="Times New Roman" pitchFamily="18" charset="0"/>
                        <a:ea typeface="黑体" panose="02010609060101010101" charset="-122"/>
                      </a:endParaRPr>
                    </a:p>
                  </a:txBody>
                  <a:tcPr horzOverflow="overflow">
                    <a:lnL w="12700" cap="flat" cmpd="sng" algn="ctr">
                      <a:solidFill>
                        <a:srgbClr val="000066"/>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rgbClr val="000066"/>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66FF33"/>
                    </a:solidFill>
                  </a:tcPr>
                </a:tc>
              </a:tr>
            </a:tbl>
          </a:graphicData>
        </a:graphic>
      </p:graphicFrame>
      <p:sp>
        <p:nvSpPr>
          <p:cNvPr id="205826" name="Rectangle 2"/>
          <p:cNvSpPr>
            <a:spLocks noGrp="true" noRot="true" noChangeArrowheads="true"/>
          </p:cNvSpPr>
          <p:nvPr/>
        </p:nvSpPr>
        <p:spPr>
          <a:xfrm>
            <a:off x="7785100" y="2588260"/>
            <a:ext cx="2348865" cy="760730"/>
          </a:xfrm>
          <a:prstGeom prst="rect">
            <a:avLst/>
          </a:prstGeom>
          <a:noFill/>
          <a:ln>
            <a:noFill/>
          </a:ln>
          <a:extLst>
            <a:ext uri="{909E8E84-426E-40DD-AFC4-6F175D3DCCD1}">
              <a14:hiddenFill xmlns:a14="http://schemas.microsoft.com/office/drawing/2010/main">
                <a:solidFill>
                  <a:srgbClr val="FFFF99"/>
                </a:solidFill>
              </a14:hiddenFill>
            </a:ext>
          </a:extLst>
        </p:spPr>
        <p:txBody>
          <a:bodyPr vert="horz" wrap="square" lIns="91440" tIns="45720" rIns="91440" bIns="45720" numCol="1" anchor="ctr" anchorCtr="false" compatLnSpc="true">
            <a:normAutofit/>
          </a:bodyPr>
          <a:lstStyle>
            <a:lvl1pPr algn="l" rtl="0" fontAlgn="base">
              <a:lnSpc>
                <a:spcPct val="90000"/>
              </a:lnSpc>
              <a:spcBef>
                <a:spcPct val="0"/>
              </a:spcBef>
              <a:spcAft>
                <a:spcPct val="0"/>
              </a:spcAft>
              <a:defRPr sz="3200" kern="1200">
                <a:solidFill>
                  <a:schemeClr val="accent1"/>
                </a:solidFill>
                <a:latin typeface="+mj-lt"/>
                <a:ea typeface="黑体" panose="02010609060101010101" charset="-122"/>
                <a:cs typeface="+mj-cs"/>
              </a:defRPr>
            </a:lvl1pPr>
            <a:lvl2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2pPr>
            <a:lvl3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3pPr>
            <a:lvl4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4pPr>
            <a:lvl5pPr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5pPr>
            <a:lvl6pPr marL="4572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6pPr>
            <a:lvl7pPr marL="9144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7pPr>
            <a:lvl8pPr marL="13716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8pPr>
            <a:lvl9pPr marL="1828800" algn="l" rtl="0" fontAlgn="base">
              <a:lnSpc>
                <a:spcPct val="90000"/>
              </a:lnSpc>
              <a:spcBef>
                <a:spcPct val="0"/>
              </a:spcBef>
              <a:spcAft>
                <a:spcPct val="0"/>
              </a:spcAft>
              <a:defRPr sz="3200">
                <a:solidFill>
                  <a:schemeClr val="accent1"/>
                </a:solidFill>
                <a:latin typeface="Arial" panose="02080604020202020204" pitchFamily="34" charset="0"/>
                <a:ea typeface="黑体" panose="02010609060101010101" charset="-122"/>
              </a:defRPr>
            </a:lvl9pPr>
          </a:lstStyle>
          <a:p>
            <a:pPr algn="r" eaLnBrk="1" hangingPunct="1">
              <a:defRPr/>
            </a:pPr>
            <a:r>
              <a:rPr lang="zh-CN" altLang="en-US" sz="2000" b="1" dirty="0" smtClean="0">
                <a:solidFill>
                  <a:srgbClr val="990033"/>
                </a:solidFill>
                <a:effectLst>
                  <a:outerShdw blurRad="38100" dist="38100" dir="2700000" algn="tl">
                    <a:srgbClr val="000000"/>
                  </a:outerShdw>
                </a:effectLst>
                <a:ea typeface="黑体" panose="02010609060101010101" charset="-122"/>
              </a:rPr>
              <a:t>单位：万美元</a:t>
            </a:r>
            <a:endParaRPr lang="zh-CN" altLang="en-US" sz="2000" b="1" dirty="0" smtClean="0">
              <a:solidFill>
                <a:srgbClr val="990033"/>
              </a:solidFill>
              <a:effectLst>
                <a:outerShdw blurRad="38100" dist="38100" dir="2700000" algn="tl">
                  <a:srgbClr val="000000"/>
                </a:outerShdw>
              </a:effectLst>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true" noRot="true" noChangeArrowheads="true"/>
          </p:cNvSpPr>
          <p:nvPr>
            <p:ph type="title"/>
          </p:nvPr>
        </p:nvSpPr>
        <p:spPr>
          <a:xfrm>
            <a:off x="1825625" y="228600"/>
            <a:ext cx="8540750" cy="687388"/>
          </a:xfrm>
        </p:spPr>
        <p:txBody>
          <a:bodyPr>
            <a:normAutofit/>
          </a:bodyPr>
          <a:lstStyle/>
          <a:p>
            <a:pPr eaLnBrk="1" hangingPunct="1">
              <a:defRPr/>
            </a:pPr>
            <a:endParaRPr lang="zh-CN" altLang="zh-CN" smtClean="0"/>
          </a:p>
        </p:txBody>
      </p:sp>
      <p:sp>
        <p:nvSpPr>
          <p:cNvPr id="47107" name="Rectangle 3"/>
          <p:cNvSpPr>
            <a:spLocks noGrp="true" noRot="true" noChangeArrowheads="true"/>
          </p:cNvSpPr>
          <p:nvPr>
            <p:ph idx="1"/>
          </p:nvPr>
        </p:nvSpPr>
        <p:spPr>
          <a:xfrm>
            <a:off x="1197610" y="1268730"/>
            <a:ext cx="9679305" cy="4751070"/>
          </a:xfrm>
          <a:solidFill>
            <a:schemeClr val="bg2"/>
          </a:solidFill>
        </p:spPr>
        <p:txBody>
          <a:bodyPr/>
          <a:lstStyle/>
          <a:p>
            <a:pPr eaLnBrk="1" hangingPunct="1"/>
            <a:r>
              <a:rPr lang="zh-CN" altLang="en-US" b="1" dirty="0" smtClean="0">
                <a:solidFill>
                  <a:srgbClr val="FF0000"/>
                </a:solidFill>
                <a:ea typeface="黑体" panose="02010609060101010101" charset="-122"/>
              </a:rPr>
              <a:t>答案：</a:t>
            </a:r>
            <a:endParaRPr lang="zh-CN" altLang="en-US" b="1" dirty="0" smtClean="0">
              <a:solidFill>
                <a:srgbClr val="FF0000"/>
              </a:solidFill>
              <a:ea typeface="黑体" panose="02010609060101010101" charset="-122"/>
            </a:endParaRPr>
          </a:p>
          <a:p>
            <a:pPr eaLnBrk="1" hangingPunct="1"/>
            <a:endParaRPr lang="zh-CN" altLang="en-US" b="1" dirty="0" smtClean="0">
              <a:solidFill>
                <a:srgbClr val="FF0000"/>
              </a:solidFill>
              <a:ea typeface="黑体" panose="02010609060101010101" charset="-122"/>
            </a:endParaRPr>
          </a:p>
          <a:p>
            <a:pPr eaLnBrk="1" hangingPunct="1"/>
            <a:r>
              <a:rPr lang="en-US" altLang="zh-CN" sz="2800" b="1" dirty="0" smtClean="0">
                <a:solidFill>
                  <a:srgbClr val="CC00FF"/>
                </a:solidFill>
                <a:ea typeface="黑体" panose="02010609060101010101" charset="-122"/>
              </a:rPr>
              <a:t>2020</a:t>
            </a:r>
            <a:r>
              <a:rPr lang="zh-CN" altLang="en-US" sz="2800" b="1" dirty="0" smtClean="0">
                <a:solidFill>
                  <a:srgbClr val="CC00FF"/>
                </a:solidFill>
                <a:ea typeface="黑体" panose="02010609060101010101" charset="-122"/>
              </a:rPr>
              <a:t>年流量</a:t>
            </a:r>
            <a:r>
              <a:rPr lang="en-US" altLang="zh-CN" sz="2800" b="1" dirty="0" smtClean="0">
                <a:solidFill>
                  <a:srgbClr val="660033"/>
                </a:solidFill>
                <a:ea typeface="黑体" panose="02010609060101010101" charset="-122"/>
              </a:rPr>
              <a:t>=</a:t>
            </a:r>
            <a:r>
              <a:rPr lang="zh-CN" altLang="en-US" sz="2800" b="1" dirty="0" smtClean="0">
                <a:solidFill>
                  <a:srgbClr val="660033"/>
                </a:solidFill>
                <a:ea typeface="黑体" panose="02010609060101010101" charset="-122"/>
              </a:rPr>
              <a:t>新增股本</a:t>
            </a:r>
            <a:r>
              <a:rPr lang="en-US" altLang="zh-CN" sz="2800" b="1" dirty="0" smtClean="0">
                <a:solidFill>
                  <a:srgbClr val="660033"/>
                </a:solidFill>
                <a:ea typeface="黑体" panose="02010609060101010101" charset="-122"/>
              </a:rPr>
              <a:t>+</a:t>
            </a:r>
            <a:r>
              <a:rPr lang="zh-CN" altLang="en-US" sz="2800" b="1" dirty="0" smtClean="0">
                <a:solidFill>
                  <a:srgbClr val="660033"/>
                </a:solidFill>
                <a:ea typeface="黑体" panose="02010609060101010101" charset="-122"/>
              </a:rPr>
              <a:t>当期收益再投资</a:t>
            </a:r>
            <a:r>
              <a:rPr lang="en-US" altLang="zh-CN" sz="2800" b="1" dirty="0" smtClean="0">
                <a:solidFill>
                  <a:srgbClr val="660033"/>
                </a:solidFill>
                <a:ea typeface="黑体" panose="02010609060101010101" charset="-122"/>
              </a:rPr>
              <a:t>+</a:t>
            </a:r>
            <a:r>
              <a:rPr lang="zh-CN" altLang="en-US" sz="2800" b="1" dirty="0" smtClean="0">
                <a:solidFill>
                  <a:srgbClr val="660033"/>
                </a:solidFill>
                <a:ea typeface="黑体" panose="02010609060101010101" charset="-122"/>
              </a:rPr>
              <a:t>当期新增债务工具投资</a:t>
            </a:r>
            <a:endParaRPr lang="en-US" altLang="zh-CN" sz="2800" b="1" dirty="0" smtClean="0">
              <a:solidFill>
                <a:srgbClr val="660033"/>
              </a:solidFill>
              <a:ea typeface="黑体" panose="02010609060101010101" charset="-122"/>
            </a:endParaRPr>
          </a:p>
          <a:p>
            <a:pPr eaLnBrk="1" hangingPunct="1"/>
            <a:r>
              <a:rPr lang="en-US" altLang="zh-CN" sz="2800" b="1" dirty="0" smtClean="0">
                <a:solidFill>
                  <a:srgbClr val="0000CC"/>
                </a:solidFill>
                <a:ea typeface="黑体" panose="02010609060101010101" charset="-122"/>
              </a:rPr>
              <a:t>2020</a:t>
            </a:r>
            <a:r>
              <a:rPr lang="zh-CN" altLang="en-US" sz="2800" b="1" dirty="0" smtClean="0">
                <a:solidFill>
                  <a:srgbClr val="0000CC"/>
                </a:solidFill>
                <a:ea typeface="黑体" panose="02010609060101010101" charset="-122"/>
              </a:rPr>
              <a:t>流量</a:t>
            </a:r>
            <a:r>
              <a:rPr lang="en-US" altLang="zh-CN" sz="2800" b="1" dirty="0" smtClean="0">
                <a:solidFill>
                  <a:srgbClr val="660033"/>
                </a:solidFill>
                <a:ea typeface="黑体" panose="02010609060101010101" charset="-122"/>
              </a:rPr>
              <a:t>=0+500+7500</a:t>
            </a:r>
            <a:r>
              <a:rPr lang="en-US" altLang="zh-CN" sz="2800" b="1" dirty="0" smtClean="0">
                <a:solidFill>
                  <a:srgbClr val="FF0000"/>
                </a:solidFill>
                <a:ea typeface="黑体" panose="02010609060101010101" charset="-122"/>
              </a:rPr>
              <a:t>=8000</a:t>
            </a:r>
            <a:r>
              <a:rPr lang="zh-CN" altLang="en-US" sz="2800" b="1" dirty="0" smtClean="0">
                <a:solidFill>
                  <a:srgbClr val="FF0000"/>
                </a:solidFill>
                <a:ea typeface="黑体" panose="02010609060101010101" charset="-122"/>
              </a:rPr>
              <a:t>万美元</a:t>
            </a:r>
            <a:endParaRPr lang="zh-CN" altLang="en-US" sz="2800" b="1" dirty="0" smtClean="0">
              <a:solidFill>
                <a:srgbClr val="FF0000"/>
              </a:solidFill>
              <a:ea typeface="黑体" panose="02010609060101010101" charset="-122"/>
            </a:endParaRPr>
          </a:p>
          <a:p>
            <a:pPr eaLnBrk="1" hangingPunct="1"/>
            <a:r>
              <a:rPr lang="en-US" altLang="zh-CN" sz="2800" b="1" dirty="0" smtClean="0">
                <a:solidFill>
                  <a:srgbClr val="CC00FF"/>
                </a:solidFill>
                <a:ea typeface="黑体" panose="02010609060101010101" charset="-122"/>
              </a:rPr>
              <a:t>2020</a:t>
            </a:r>
            <a:r>
              <a:rPr lang="zh-CN" altLang="en-US" sz="2800" b="1" dirty="0" smtClean="0">
                <a:solidFill>
                  <a:srgbClr val="CC00FF"/>
                </a:solidFill>
                <a:ea typeface="黑体" panose="02010609060101010101" charset="-122"/>
              </a:rPr>
              <a:t>年末存量</a:t>
            </a:r>
            <a:r>
              <a:rPr lang="en-US" altLang="zh-CN" sz="2800" b="1" dirty="0" smtClean="0">
                <a:solidFill>
                  <a:srgbClr val="660033"/>
                </a:solidFill>
                <a:ea typeface="黑体" panose="02010609060101010101" charset="-122"/>
              </a:rPr>
              <a:t>=</a:t>
            </a:r>
            <a:r>
              <a:rPr lang="zh-CN" altLang="en-US" sz="2800" b="1" dirty="0" smtClean="0">
                <a:solidFill>
                  <a:srgbClr val="660033"/>
                </a:solidFill>
                <a:ea typeface="黑体" panose="02010609060101010101" charset="-122"/>
              </a:rPr>
              <a:t>股本</a:t>
            </a:r>
            <a:r>
              <a:rPr lang="en-US" altLang="zh-CN" sz="2800" b="1" dirty="0" smtClean="0">
                <a:solidFill>
                  <a:srgbClr val="660033"/>
                </a:solidFill>
                <a:ea typeface="黑体" panose="02010609060101010101" charset="-122"/>
              </a:rPr>
              <a:t>+</a:t>
            </a:r>
            <a:r>
              <a:rPr lang="zh-CN" altLang="en-US" sz="2800" b="1" dirty="0" smtClean="0">
                <a:solidFill>
                  <a:srgbClr val="660033"/>
                </a:solidFill>
                <a:ea typeface="黑体" panose="02010609060101010101" charset="-122"/>
              </a:rPr>
              <a:t>利润再投资</a:t>
            </a:r>
            <a:r>
              <a:rPr lang="en-US" altLang="zh-CN" sz="2800" b="1" dirty="0" smtClean="0">
                <a:solidFill>
                  <a:srgbClr val="660033"/>
                </a:solidFill>
                <a:ea typeface="黑体" panose="02010609060101010101" charset="-122"/>
              </a:rPr>
              <a:t>+</a:t>
            </a:r>
            <a:r>
              <a:rPr lang="zh-CN" altLang="en-US" sz="2800" b="1" dirty="0" smtClean="0">
                <a:solidFill>
                  <a:srgbClr val="660033"/>
                </a:solidFill>
                <a:ea typeface="黑体" panose="02010609060101010101" charset="-122"/>
              </a:rPr>
              <a:t>期末债务工具投资净值</a:t>
            </a:r>
            <a:endParaRPr lang="en-US" altLang="zh-CN" sz="2800" b="1" dirty="0" smtClean="0">
              <a:solidFill>
                <a:srgbClr val="660033"/>
              </a:solidFill>
              <a:ea typeface="黑体" panose="02010609060101010101" charset="-122"/>
            </a:endParaRPr>
          </a:p>
          <a:p>
            <a:pPr eaLnBrk="1" hangingPunct="1"/>
            <a:r>
              <a:rPr lang="en-US" altLang="zh-CN" sz="2800" b="1" dirty="0" smtClean="0">
                <a:solidFill>
                  <a:srgbClr val="0000CC"/>
                </a:solidFill>
                <a:ea typeface="黑体" panose="02010609060101010101" charset="-122"/>
              </a:rPr>
              <a:t>2020</a:t>
            </a:r>
            <a:r>
              <a:rPr lang="zh-CN" altLang="en-US" sz="2800" b="1" dirty="0" smtClean="0">
                <a:solidFill>
                  <a:srgbClr val="0000CC"/>
                </a:solidFill>
                <a:ea typeface="黑体" panose="02010609060101010101" charset="-122"/>
              </a:rPr>
              <a:t>年末存量</a:t>
            </a:r>
            <a:r>
              <a:rPr lang="en-US" altLang="zh-CN" sz="2800" b="1" dirty="0" smtClean="0">
                <a:solidFill>
                  <a:srgbClr val="660033"/>
                </a:solidFill>
                <a:ea typeface="黑体" panose="02010609060101010101" charset="-122"/>
              </a:rPr>
              <a:t>=8000+500+7500=</a:t>
            </a:r>
            <a:r>
              <a:rPr lang="en-US" altLang="zh-CN" sz="2800" b="1" dirty="0" smtClean="0">
                <a:solidFill>
                  <a:srgbClr val="FF0000"/>
                </a:solidFill>
                <a:ea typeface="黑体" panose="02010609060101010101" charset="-122"/>
              </a:rPr>
              <a:t>16000</a:t>
            </a:r>
            <a:r>
              <a:rPr lang="zh-CN" altLang="en-US" sz="2800" b="1" dirty="0" smtClean="0">
                <a:solidFill>
                  <a:srgbClr val="FF0000"/>
                </a:solidFill>
                <a:ea typeface="黑体" panose="02010609060101010101" charset="-122"/>
              </a:rPr>
              <a:t>万美元</a:t>
            </a:r>
            <a:endParaRPr lang="zh-CN" altLang="en-US" sz="2800" b="1" dirty="0" smtClean="0">
              <a:solidFill>
                <a:srgbClr val="FF0000"/>
              </a:solidFill>
              <a:ea typeface="黑体" panose="02010609060101010101" charset="-122"/>
            </a:endParaRPr>
          </a:p>
          <a:p>
            <a:pPr eaLnBrk="1" hangingPunct="1"/>
            <a:endParaRPr lang="en-US" altLang="zh-CN" sz="2800" b="1" dirty="0" smtClean="0">
              <a:solidFill>
                <a:srgbClr val="660033"/>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true" noRot="true" noChangeArrowheads="true"/>
          </p:cNvSpPr>
          <p:nvPr>
            <p:ph type="title"/>
          </p:nvPr>
        </p:nvSpPr>
        <p:spPr>
          <a:xfrm>
            <a:off x="1169035" y="228600"/>
            <a:ext cx="7473315" cy="806450"/>
          </a:xfrm>
          <a:solidFill>
            <a:srgbClr val="F7FC7E"/>
          </a:solidFill>
        </p:spPr>
        <p:txBody>
          <a:bodyPr/>
          <a:lstStyle/>
          <a:p>
            <a:pPr eaLnBrk="1" hangingPunct="1">
              <a:defRPr/>
            </a:pPr>
            <a:r>
              <a:rPr lang="zh-CN" altLang="en-US" sz="3600" b="1" dirty="0" smtClean="0">
                <a:solidFill>
                  <a:srgbClr val="FF0000"/>
                </a:solidFill>
                <a:effectLst>
                  <a:outerShdw blurRad="38100" dist="38100" dir="2700000" algn="tl">
                    <a:srgbClr val="000000"/>
                  </a:outerShdw>
                </a:effectLst>
                <a:ea typeface="黑体" panose="02010609060101010101" charset="-122"/>
              </a:rPr>
              <a:t>如何用未分配利润计算收益再投资？</a:t>
            </a:r>
            <a:endParaRPr lang="zh-CN" altLang="en-US" sz="3600" b="1" dirty="0" smtClean="0">
              <a:solidFill>
                <a:srgbClr val="FF0000"/>
              </a:solidFill>
              <a:effectLst>
                <a:outerShdw blurRad="38100" dist="38100" dir="2700000" algn="tl">
                  <a:srgbClr val="000000"/>
                </a:outerShdw>
              </a:effectLst>
              <a:ea typeface="黑体" panose="02010609060101010101" charset="-122"/>
            </a:endParaRPr>
          </a:p>
        </p:txBody>
      </p:sp>
      <p:sp>
        <p:nvSpPr>
          <p:cNvPr id="48131" name="Rectangle 3"/>
          <p:cNvSpPr>
            <a:spLocks noGrp="true" noRot="true" noChangeArrowheads="true"/>
          </p:cNvSpPr>
          <p:nvPr>
            <p:ph idx="1"/>
          </p:nvPr>
        </p:nvSpPr>
        <p:spPr>
          <a:xfrm>
            <a:off x="1233805" y="1412875"/>
            <a:ext cx="9594215" cy="4752975"/>
          </a:xfrm>
          <a:solidFill>
            <a:schemeClr val="bg2"/>
          </a:solidFill>
        </p:spPr>
        <p:txBody>
          <a:bodyPr/>
          <a:lstStyle/>
          <a:p>
            <a:pPr eaLnBrk="1" hangingPunct="1"/>
            <a:r>
              <a:rPr lang="en-US" altLang="zh-CN" sz="3600" b="1" dirty="0" smtClean="0">
                <a:solidFill>
                  <a:srgbClr val="CC00FF"/>
                </a:solidFill>
                <a:ea typeface="黑体" panose="02010609060101010101" charset="-122"/>
              </a:rPr>
              <a:t>1</a:t>
            </a:r>
            <a:r>
              <a:rPr lang="zh-CN" altLang="en-US" sz="3600" b="1" dirty="0" smtClean="0">
                <a:solidFill>
                  <a:srgbClr val="CC00FF"/>
                </a:solidFill>
                <a:ea typeface="黑体" panose="02010609060101010101" charset="-122"/>
              </a:rPr>
              <a:t>、未分配利润期末和期初为同号。</a:t>
            </a:r>
            <a:endParaRPr lang="zh-CN" altLang="en-US" sz="3600" b="1" dirty="0" smtClean="0">
              <a:solidFill>
                <a:srgbClr val="CC00FF"/>
              </a:solidFill>
              <a:ea typeface="黑体" panose="02010609060101010101" charset="-122"/>
            </a:endParaRPr>
          </a:p>
          <a:p>
            <a:pPr eaLnBrk="1" hangingPunct="1"/>
            <a:endParaRPr lang="zh-CN" altLang="en-US" b="1" dirty="0" smtClean="0">
              <a:solidFill>
                <a:srgbClr val="CC00FF"/>
              </a:solidFill>
              <a:ea typeface="黑体" panose="02010609060101010101" charset="-122"/>
            </a:endParaRPr>
          </a:p>
          <a:p>
            <a:r>
              <a:rPr lang="zh-CN" altLang="en-US" sz="2800" b="1" dirty="0" smtClean="0">
                <a:solidFill>
                  <a:srgbClr val="FF0000"/>
                </a:solidFill>
                <a:latin typeface="+mn-ea"/>
              </a:rPr>
              <a:t>若均为负值</a:t>
            </a:r>
            <a:r>
              <a:rPr lang="zh-CN" altLang="en-US" sz="2800" b="1" dirty="0" smtClean="0">
                <a:solidFill>
                  <a:srgbClr val="FF3399"/>
                </a:solidFill>
                <a:ea typeface="黑体" panose="02010609060101010101" charset="-122"/>
              </a:rPr>
              <a:t>，</a:t>
            </a:r>
            <a:r>
              <a:rPr lang="zh-CN" altLang="zh-CN" sz="2800" b="1" dirty="0" smtClean="0"/>
              <a:t>当</a:t>
            </a:r>
            <a:r>
              <a:rPr lang="zh-CN" altLang="zh-CN" sz="2800" b="1" dirty="0"/>
              <a:t>期收益再投资和收益再投资均为“</a:t>
            </a:r>
            <a:r>
              <a:rPr lang="en-US" altLang="zh-CN" sz="2800" b="1" dirty="0"/>
              <a:t>0</a:t>
            </a:r>
            <a:r>
              <a:rPr lang="en-US" altLang="zh-CN" sz="2800" b="1" dirty="0" smtClean="0"/>
              <a:t>”.</a:t>
            </a:r>
            <a:endParaRPr lang="en-US" altLang="zh-CN" sz="2800" b="1" dirty="0" smtClean="0"/>
          </a:p>
          <a:p>
            <a:r>
              <a:rPr lang="zh-CN" altLang="en-US" sz="2800" b="1" dirty="0" smtClean="0">
                <a:solidFill>
                  <a:srgbClr val="FF0000"/>
                </a:solidFill>
              </a:rPr>
              <a:t>若均为正值，</a:t>
            </a:r>
            <a:r>
              <a:rPr lang="zh-CN" altLang="en-US" sz="2800" b="1" dirty="0" smtClean="0">
                <a:solidFill>
                  <a:schemeClr val="tx1"/>
                </a:solidFill>
              </a:rPr>
              <a:t>请</a:t>
            </a:r>
            <a:r>
              <a:rPr lang="zh-CN" altLang="en-US" sz="2800" b="1" dirty="0" smtClean="0">
                <a:solidFill>
                  <a:srgbClr val="CC3300"/>
                </a:solidFill>
              </a:rPr>
              <a:t>用公式</a:t>
            </a:r>
            <a:r>
              <a:rPr lang="zh-CN" altLang="en-US" sz="2800" b="1" dirty="0" smtClean="0"/>
              <a:t>进行计算（期末减期初）。</a:t>
            </a:r>
            <a:endParaRPr lang="en-US" altLang="zh-CN" sz="2800" b="1" dirty="0" smtClean="0"/>
          </a:p>
          <a:p>
            <a:pPr fontAlgn="base"/>
            <a:r>
              <a:rPr lang="zh-CN" altLang="en-US" sz="2800" b="1" dirty="0" smtClean="0"/>
              <a:t>如：</a:t>
            </a:r>
            <a:r>
              <a:rPr lang="zh-CN" altLang="zh-CN" sz="2800" b="1" dirty="0" smtClean="0"/>
              <a:t>期</a:t>
            </a:r>
            <a:r>
              <a:rPr lang="zh-CN" altLang="zh-CN" sz="2800" b="1" dirty="0"/>
              <a:t>初未分配利润为</a:t>
            </a:r>
            <a:r>
              <a:rPr lang="en-US" altLang="zh-CN" sz="2800" b="1" dirty="0"/>
              <a:t>800</a:t>
            </a:r>
            <a:r>
              <a:rPr lang="zh-CN" altLang="zh-CN" sz="2800" b="1" dirty="0"/>
              <a:t>，期末为</a:t>
            </a:r>
            <a:r>
              <a:rPr lang="en-US" altLang="zh-CN" sz="2800" b="1" dirty="0"/>
              <a:t>500</a:t>
            </a:r>
            <a:r>
              <a:rPr lang="zh-CN" altLang="zh-CN" sz="2800" b="1" dirty="0"/>
              <a:t>，</a:t>
            </a:r>
            <a:endParaRPr lang="zh-CN" altLang="zh-CN" sz="2800" dirty="0"/>
          </a:p>
          <a:p>
            <a:pPr fontAlgn="base"/>
            <a:r>
              <a:rPr lang="zh-CN" altLang="zh-CN" sz="2800" b="1" dirty="0"/>
              <a:t>当期收益再投资为：</a:t>
            </a:r>
            <a:r>
              <a:rPr lang="en-US" altLang="zh-CN" sz="2800" b="1" dirty="0">
                <a:solidFill>
                  <a:srgbClr val="CC3300"/>
                </a:solidFill>
              </a:rPr>
              <a:t>500-800=-300</a:t>
            </a:r>
            <a:endParaRPr lang="zh-CN" altLang="zh-CN" sz="2800" dirty="0">
              <a:solidFill>
                <a:srgbClr val="CC3300"/>
              </a:solidFill>
            </a:endParaRPr>
          </a:p>
          <a:p>
            <a:pPr fontAlgn="base"/>
            <a:r>
              <a:rPr lang="zh-CN" altLang="zh-CN" sz="2800" b="1" dirty="0"/>
              <a:t>收益再投资（期末）为：</a:t>
            </a:r>
            <a:r>
              <a:rPr lang="en-US" altLang="zh-CN" sz="2800" b="1" dirty="0">
                <a:solidFill>
                  <a:srgbClr val="CC3300"/>
                </a:solidFill>
              </a:rPr>
              <a:t>500</a:t>
            </a:r>
            <a:endParaRPr lang="zh-CN" altLang="zh-CN" sz="2800" dirty="0">
              <a:solidFill>
                <a:srgbClr val="CC3300"/>
              </a:solidFill>
            </a:endParaRPr>
          </a:p>
          <a:p>
            <a:endParaRPr lang="zh-CN" altLang="zh-CN" dirty="0"/>
          </a:p>
          <a:p>
            <a:pPr eaLnBrk="1" hangingPunct="1"/>
            <a:endParaRPr lang="en-US" altLang="zh-CN" b="1" dirty="0" smtClean="0">
              <a:solidFill>
                <a:srgbClr val="FF3399"/>
              </a:solidFill>
              <a:ea typeface="黑体" panose="02010609060101010101" charset="-122"/>
            </a:endParaRPr>
          </a:p>
          <a:p>
            <a:pPr eaLnBrk="1" hangingPunct="1"/>
            <a:endParaRPr lang="en-US" altLang="zh-CN" sz="2800" b="1" dirty="0" smtClean="0">
              <a:solidFill>
                <a:srgbClr val="660033"/>
              </a:solidFill>
              <a:ea typeface="黑体" panose="02010609060101010101" charset="-122"/>
            </a:endParaRPr>
          </a:p>
          <a:p>
            <a:pPr eaLnBrk="1" hangingPunct="1"/>
            <a:endParaRPr lang="en-US" altLang="zh-CN" sz="2800" b="1" dirty="0" smtClean="0">
              <a:solidFill>
                <a:srgbClr val="660033"/>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endParaRPr lang="zh-CN" altLang="en-US"/>
          </a:p>
        </p:txBody>
      </p:sp>
      <p:sp>
        <p:nvSpPr>
          <p:cNvPr id="3" name="内容占位符 2"/>
          <p:cNvSpPr>
            <a:spLocks noGrp="true"/>
          </p:cNvSpPr>
          <p:nvPr>
            <p:ph idx="1"/>
          </p:nvPr>
        </p:nvSpPr>
        <p:spPr>
          <a:solidFill>
            <a:schemeClr val="bg2"/>
          </a:solidFill>
        </p:spPr>
        <p:txBody>
          <a:bodyPr/>
          <a:lstStyle/>
          <a:p>
            <a:r>
              <a:rPr lang="en-US" altLang="zh-CN" sz="3600" dirty="0" smtClean="0"/>
              <a:t>2、</a:t>
            </a:r>
            <a:r>
              <a:rPr lang="zh-CN" altLang="en-US" sz="3600" b="1" dirty="0">
                <a:solidFill>
                  <a:srgbClr val="CC00FF"/>
                </a:solidFill>
                <a:ea typeface="黑体" panose="02010609060101010101" charset="-122"/>
              </a:rPr>
              <a:t>未分配利润期末和期初</a:t>
            </a:r>
            <a:r>
              <a:rPr lang="zh-CN" altLang="en-US" sz="3600" b="1" dirty="0" smtClean="0">
                <a:solidFill>
                  <a:srgbClr val="CC00FF"/>
                </a:solidFill>
                <a:ea typeface="黑体" panose="02010609060101010101" charset="-122"/>
              </a:rPr>
              <a:t>为异号。</a:t>
            </a:r>
            <a:endParaRPr lang="en-US" altLang="zh-CN" sz="3600" b="1" dirty="0" smtClean="0">
              <a:solidFill>
                <a:srgbClr val="CC00FF"/>
              </a:solidFill>
              <a:ea typeface="黑体" panose="02010609060101010101" charset="-122"/>
            </a:endParaRPr>
          </a:p>
          <a:p>
            <a:endParaRPr lang="zh-CN" altLang="en-US" b="1" dirty="0" smtClean="0">
              <a:solidFill>
                <a:srgbClr val="FF0000"/>
              </a:solidFill>
              <a:latin typeface="+mn-ea"/>
            </a:endParaRPr>
          </a:p>
          <a:p>
            <a:r>
              <a:rPr lang="zh-CN" altLang="en-US" b="1" dirty="0" smtClean="0">
                <a:solidFill>
                  <a:srgbClr val="FF0000"/>
                </a:solidFill>
                <a:latin typeface="+mn-ea"/>
              </a:rPr>
              <a:t>若期初为正，期末为负，</a:t>
            </a:r>
            <a:r>
              <a:rPr lang="zh-CN" altLang="en-US" b="1" dirty="0" smtClean="0">
                <a:solidFill>
                  <a:schemeClr val="tx1">
                    <a:lumMod val="95000"/>
                    <a:lumOff val="5000"/>
                  </a:schemeClr>
                </a:solidFill>
                <a:latin typeface="+mn-ea"/>
              </a:rPr>
              <a:t>则当期和期末收益再投资均为</a:t>
            </a:r>
            <a:r>
              <a:rPr lang="en-US" altLang="zh-CN" b="1" dirty="0" smtClean="0">
                <a:solidFill>
                  <a:schemeClr val="tx1">
                    <a:lumMod val="95000"/>
                    <a:lumOff val="5000"/>
                  </a:schemeClr>
                </a:solidFill>
                <a:latin typeface="+mn-ea"/>
              </a:rPr>
              <a:t>“0”。</a:t>
            </a:r>
            <a:endParaRPr lang="en-US" altLang="zh-CN" b="1" dirty="0" smtClean="0">
              <a:solidFill>
                <a:schemeClr val="tx1">
                  <a:lumMod val="95000"/>
                  <a:lumOff val="5000"/>
                </a:schemeClr>
              </a:solidFill>
              <a:latin typeface="+mn-ea"/>
            </a:endParaRPr>
          </a:p>
          <a:p>
            <a:r>
              <a:rPr lang="zh-CN" altLang="en-US" b="1" dirty="0" smtClean="0">
                <a:solidFill>
                  <a:srgbClr val="FF0000"/>
                </a:solidFill>
                <a:latin typeface="+mn-ea"/>
              </a:rPr>
              <a:t>若期初为负，期末为正，</a:t>
            </a:r>
            <a:r>
              <a:rPr lang="zh-CN" altLang="en-US" b="1" dirty="0" smtClean="0">
                <a:solidFill>
                  <a:schemeClr val="tx1">
                    <a:lumMod val="95000"/>
                    <a:lumOff val="5000"/>
                  </a:schemeClr>
                </a:solidFill>
                <a:latin typeface="+mn-ea"/>
              </a:rPr>
              <a:t>则当期、期末收益再投资</a:t>
            </a:r>
            <a:r>
              <a:rPr lang="zh-CN" altLang="en-US" b="1" dirty="0" smtClean="0">
                <a:solidFill>
                  <a:srgbClr val="0000CC"/>
                </a:solidFill>
                <a:latin typeface="+mn-ea"/>
              </a:rPr>
              <a:t>均为期末未分配利润值。</a:t>
            </a:r>
            <a:endParaRPr lang="en-US" altLang="zh-CN" b="1" dirty="0" smtClean="0">
              <a:solidFill>
                <a:srgbClr val="0000CC"/>
              </a:solidFill>
              <a:latin typeface="+mn-ea"/>
            </a:endParaRPr>
          </a:p>
          <a:p>
            <a:pPr fontAlgn="base"/>
            <a:endParaRPr lang="zh-CN" altLang="en-US" b="1" dirty="0"/>
          </a:p>
          <a:p>
            <a:pPr fontAlgn="base"/>
            <a:r>
              <a:rPr lang="zh-CN" altLang="en-US" sz="2800" b="1" dirty="0"/>
              <a:t>如：</a:t>
            </a:r>
            <a:r>
              <a:rPr lang="zh-CN" altLang="zh-CN" sz="2800" b="1" dirty="0"/>
              <a:t>期初未分配利润</a:t>
            </a:r>
            <a:r>
              <a:rPr lang="zh-CN" altLang="zh-CN" sz="2800" b="1" dirty="0" smtClean="0"/>
              <a:t>为</a:t>
            </a:r>
            <a:r>
              <a:rPr lang="en-US" altLang="zh-CN" sz="2800" b="1" dirty="0" smtClean="0"/>
              <a:t>-300</a:t>
            </a:r>
            <a:r>
              <a:rPr lang="zh-CN" altLang="zh-CN" sz="2800" b="1" dirty="0"/>
              <a:t>，期末</a:t>
            </a:r>
            <a:r>
              <a:rPr lang="zh-CN" altLang="zh-CN" sz="2800" b="1" dirty="0" smtClean="0"/>
              <a:t>为</a:t>
            </a:r>
            <a:r>
              <a:rPr lang="en-US" altLang="zh-CN" sz="2800" b="1" dirty="0" smtClean="0">
                <a:solidFill>
                  <a:srgbClr val="CC3300"/>
                </a:solidFill>
              </a:rPr>
              <a:t>600</a:t>
            </a:r>
            <a:r>
              <a:rPr lang="zh-CN" altLang="zh-CN" sz="2800" b="1" dirty="0"/>
              <a:t>，</a:t>
            </a:r>
            <a:endParaRPr lang="zh-CN" altLang="zh-CN" sz="2800" dirty="0"/>
          </a:p>
          <a:p>
            <a:pPr fontAlgn="base"/>
            <a:r>
              <a:rPr lang="zh-CN" altLang="zh-CN" sz="2800" b="1" dirty="0"/>
              <a:t>当期收益再投资为</a:t>
            </a:r>
            <a:r>
              <a:rPr lang="zh-CN" altLang="zh-CN" sz="2800" b="1" dirty="0" smtClean="0"/>
              <a:t>：</a:t>
            </a:r>
            <a:r>
              <a:rPr lang="en-US" altLang="zh-CN" sz="2800" b="1" dirty="0" smtClean="0">
                <a:solidFill>
                  <a:srgbClr val="CC3300"/>
                </a:solidFill>
              </a:rPr>
              <a:t>600</a:t>
            </a:r>
            <a:endParaRPr lang="zh-CN" altLang="zh-CN" sz="2800" dirty="0">
              <a:solidFill>
                <a:srgbClr val="CC3300"/>
              </a:solidFill>
            </a:endParaRPr>
          </a:p>
          <a:p>
            <a:pPr fontAlgn="base"/>
            <a:r>
              <a:rPr lang="zh-CN" altLang="zh-CN" sz="2800" b="1" dirty="0"/>
              <a:t>收益再投资（期末）为</a:t>
            </a:r>
            <a:r>
              <a:rPr lang="zh-CN" altLang="zh-CN" sz="2800" b="1" dirty="0" smtClean="0"/>
              <a:t>：</a:t>
            </a:r>
            <a:r>
              <a:rPr lang="en-US" altLang="zh-CN" sz="2800" b="1" dirty="0" smtClean="0">
                <a:solidFill>
                  <a:srgbClr val="CC3300"/>
                </a:solidFill>
              </a:rPr>
              <a:t>600</a:t>
            </a:r>
            <a:endParaRPr lang="en-US" altLang="zh-CN" sz="2800" b="1" dirty="0" smtClean="0">
              <a:solidFill>
                <a:srgbClr val="CC33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507365" y="494665"/>
            <a:ext cx="1163320" cy="621665"/>
          </a:xfrm>
          <a:solidFill>
            <a:srgbClr val="66FF33"/>
          </a:solidFill>
        </p:spPr>
        <p:txBody>
          <a:bodyPr/>
          <a:lstStyle/>
          <a:p>
            <a:pPr algn="l"/>
            <a:r>
              <a:rPr lang="zh-CN" altLang="en-US" b="1" dirty="0" smtClean="0">
                <a:solidFill>
                  <a:srgbClr val="FF0000"/>
                </a:solidFill>
              </a:rPr>
              <a:t>例</a:t>
            </a:r>
            <a:r>
              <a:rPr lang="en-US" altLang="zh-CN" b="1" dirty="0" smtClean="0">
                <a:solidFill>
                  <a:srgbClr val="FF0000"/>
                </a:solidFill>
              </a:rPr>
              <a:t>3</a:t>
            </a:r>
            <a:r>
              <a:rPr lang="en-US" altLang="zh-CN" dirty="0" smtClean="0"/>
              <a:t>：</a:t>
            </a:r>
            <a:endParaRPr lang="zh-CN" altLang="en-US" dirty="0"/>
          </a:p>
        </p:txBody>
      </p:sp>
      <p:sp>
        <p:nvSpPr>
          <p:cNvPr id="3" name="内容占位符 2"/>
          <p:cNvSpPr>
            <a:spLocks noGrp="true"/>
          </p:cNvSpPr>
          <p:nvPr>
            <p:ph idx="1"/>
          </p:nvPr>
        </p:nvSpPr>
        <p:spPr>
          <a:solidFill>
            <a:schemeClr val="bg2"/>
          </a:solidFill>
        </p:spPr>
        <p:txBody>
          <a:bodyPr/>
          <a:lstStyle/>
          <a:p>
            <a:r>
              <a:rPr lang="en-US" altLang="zh-CN" sz="3200" dirty="0" smtClean="0"/>
              <a:t>2018</a:t>
            </a:r>
            <a:r>
              <a:rPr lang="zh-CN" altLang="en-US" sz="3200" dirty="0" smtClean="0"/>
              <a:t>年</a:t>
            </a:r>
            <a:r>
              <a:rPr lang="zh-CN" altLang="en-US" sz="3200" dirty="0" smtClean="0">
                <a:solidFill>
                  <a:srgbClr val="2747BE"/>
                </a:solidFill>
              </a:rPr>
              <a:t>中铁建国际公司</a:t>
            </a:r>
            <a:r>
              <a:rPr lang="zh-CN" altLang="en-US" sz="3200" dirty="0" smtClean="0"/>
              <a:t>为完成承包的公路项目设立了</a:t>
            </a:r>
            <a:r>
              <a:rPr lang="zh-CN" altLang="en-US" sz="3200" dirty="0" smtClean="0">
                <a:solidFill>
                  <a:srgbClr val="2747BE"/>
                </a:solidFill>
              </a:rPr>
              <a:t>博茨瓦纳项目部，</a:t>
            </a:r>
            <a:r>
              <a:rPr lang="en-US" altLang="zh-CN" sz="3200" dirty="0" smtClean="0"/>
              <a:t>2020</a:t>
            </a:r>
            <a:r>
              <a:rPr lang="zh-CN" altLang="en-US" sz="3200" dirty="0" smtClean="0"/>
              <a:t>年底项目部账上</a:t>
            </a:r>
            <a:r>
              <a:rPr lang="zh-CN" altLang="en-US" sz="3200" dirty="0" smtClean="0">
                <a:solidFill>
                  <a:srgbClr val="CC3300"/>
                </a:solidFill>
              </a:rPr>
              <a:t>资产总额</a:t>
            </a:r>
            <a:r>
              <a:rPr lang="en-US" altLang="zh-CN" sz="3200" dirty="0" smtClean="0">
                <a:solidFill>
                  <a:srgbClr val="FF0000"/>
                </a:solidFill>
              </a:rPr>
              <a:t>15860</a:t>
            </a:r>
            <a:r>
              <a:rPr lang="zh-CN" altLang="en-US" sz="3200" dirty="0" smtClean="0"/>
              <a:t>万美元，</a:t>
            </a:r>
            <a:r>
              <a:rPr lang="zh-CN" altLang="en-US" sz="3200" dirty="0" smtClean="0">
                <a:solidFill>
                  <a:srgbClr val="CC3300"/>
                </a:solidFill>
              </a:rPr>
              <a:t>负债总额</a:t>
            </a:r>
            <a:r>
              <a:rPr lang="en-US" altLang="zh-CN" sz="3200" dirty="0" smtClean="0">
                <a:solidFill>
                  <a:srgbClr val="FF0000"/>
                </a:solidFill>
              </a:rPr>
              <a:t>7580</a:t>
            </a:r>
            <a:r>
              <a:rPr lang="zh-CN" altLang="en-US" sz="3200" dirty="0" smtClean="0"/>
              <a:t>万美元，其中包括</a:t>
            </a:r>
            <a:r>
              <a:rPr lang="en-US" altLang="zh-CN" sz="3200" dirty="0" smtClean="0">
                <a:solidFill>
                  <a:srgbClr val="CC3300"/>
                </a:solidFill>
              </a:rPr>
              <a:t>2020</a:t>
            </a:r>
            <a:r>
              <a:rPr lang="zh-CN" altLang="en-US" sz="3200" dirty="0" smtClean="0">
                <a:solidFill>
                  <a:srgbClr val="CC3300"/>
                </a:solidFill>
              </a:rPr>
              <a:t>年</a:t>
            </a:r>
            <a:r>
              <a:rPr lang="zh-CN" altLang="en-US" sz="3200" dirty="0" smtClean="0">
                <a:solidFill>
                  <a:srgbClr val="CC3300"/>
                </a:solidFill>
                <a:sym typeface="+mn-ea"/>
              </a:rPr>
              <a:t>中铁建国际</a:t>
            </a:r>
            <a:r>
              <a:rPr lang="zh-CN" altLang="en-US" sz="3200" dirty="0" smtClean="0">
                <a:solidFill>
                  <a:srgbClr val="CC3300"/>
                </a:solidFill>
              </a:rPr>
              <a:t>公司</a:t>
            </a:r>
            <a:r>
              <a:rPr lang="zh-CN" altLang="en-US" sz="3200" dirty="0" smtClean="0"/>
              <a:t>给项目部的贷款</a:t>
            </a:r>
            <a:r>
              <a:rPr lang="en-US" altLang="zh-CN" sz="3200" dirty="0" smtClean="0">
                <a:solidFill>
                  <a:srgbClr val="FF0000"/>
                </a:solidFill>
              </a:rPr>
              <a:t>3200</a:t>
            </a:r>
            <a:r>
              <a:rPr lang="zh-CN" altLang="en-US" sz="3200" dirty="0" smtClean="0">
                <a:solidFill>
                  <a:srgbClr val="FF0000"/>
                </a:solidFill>
              </a:rPr>
              <a:t>万</a:t>
            </a:r>
            <a:r>
              <a:rPr lang="zh-CN" altLang="en-US" sz="3200" dirty="0" smtClean="0"/>
              <a:t>，其他为业主支付的工程预付款；所有者权益</a:t>
            </a:r>
            <a:r>
              <a:rPr lang="en-US" altLang="zh-CN" sz="3200" dirty="0" smtClean="0">
                <a:solidFill>
                  <a:srgbClr val="FF0000"/>
                </a:solidFill>
              </a:rPr>
              <a:t>8280</a:t>
            </a:r>
            <a:r>
              <a:rPr lang="zh-CN" altLang="en-US" sz="3200" dirty="0" smtClean="0">
                <a:solidFill>
                  <a:srgbClr val="FF0000"/>
                </a:solidFill>
              </a:rPr>
              <a:t>万美元</a:t>
            </a:r>
            <a:r>
              <a:rPr lang="zh-CN" altLang="en-US" sz="3200" dirty="0" smtClean="0"/>
              <a:t>。请问中建博茨瓦纳项目部如何填报</a:t>
            </a:r>
            <a:r>
              <a:rPr lang="en-US" altLang="zh-CN" sz="3200" dirty="0" smtClean="0">
                <a:solidFill>
                  <a:srgbClr val="0000CC"/>
                </a:solidFill>
              </a:rPr>
              <a:t>2020</a:t>
            </a:r>
            <a:r>
              <a:rPr lang="zh-CN" altLang="en-US" sz="3200" dirty="0" smtClean="0">
                <a:solidFill>
                  <a:srgbClr val="0000CC"/>
                </a:solidFill>
              </a:rPr>
              <a:t>年对</a:t>
            </a:r>
            <a:r>
              <a:rPr lang="zh-CN" altLang="en-US" sz="3200" dirty="0" smtClean="0"/>
              <a:t>外直接投资流量、存量情况？</a:t>
            </a:r>
            <a:endParaRPr lang="en-US" altLang="zh-CN" sz="3200" dirty="0" smtClean="0"/>
          </a:p>
          <a:p>
            <a:endParaRPr lang="zh-CN" alt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endParaRPr lang="zh-CN" altLang="en-US"/>
          </a:p>
        </p:txBody>
      </p:sp>
      <p:sp>
        <p:nvSpPr>
          <p:cNvPr id="3" name="内容占位符 2"/>
          <p:cNvSpPr>
            <a:spLocks noGrp="true"/>
          </p:cNvSpPr>
          <p:nvPr>
            <p:ph idx="1"/>
          </p:nvPr>
        </p:nvSpPr>
        <p:spPr>
          <a:solidFill>
            <a:schemeClr val="bg2"/>
          </a:solidFill>
        </p:spPr>
        <p:txBody>
          <a:bodyPr/>
          <a:lstStyle/>
          <a:p>
            <a:endParaRPr lang="zh-CN" altLang="en-US" sz="2800" b="1" dirty="0" smtClean="0">
              <a:solidFill>
                <a:srgbClr val="FF0000"/>
              </a:solidFill>
            </a:endParaRPr>
          </a:p>
          <a:p>
            <a:r>
              <a:rPr lang="zh-CN" altLang="en-US" sz="2800" b="1" dirty="0" smtClean="0">
                <a:solidFill>
                  <a:srgbClr val="FF0000"/>
                </a:solidFill>
              </a:rPr>
              <a:t>答案</a:t>
            </a:r>
            <a:r>
              <a:rPr lang="zh-CN" altLang="en-US" sz="2800" b="1" dirty="0" smtClean="0"/>
              <a:t>：项目部有独立账户且存在一年以上，应纳入对外直接投资统计范畴。</a:t>
            </a:r>
            <a:endParaRPr lang="zh-CN" altLang="en-US" sz="2800" b="1" dirty="0" smtClean="0"/>
          </a:p>
          <a:p>
            <a:endParaRPr lang="en-US" altLang="zh-CN" sz="2800" b="1" dirty="0" smtClean="0"/>
          </a:p>
          <a:p>
            <a:r>
              <a:rPr lang="en-US" altLang="zh-CN" sz="2800" b="1" dirty="0" smtClean="0">
                <a:solidFill>
                  <a:srgbClr val="0000CC"/>
                </a:solidFill>
              </a:rPr>
              <a:t>2020</a:t>
            </a:r>
            <a:r>
              <a:rPr lang="zh-CN" altLang="en-US" sz="2800" b="1" dirty="0" smtClean="0">
                <a:solidFill>
                  <a:srgbClr val="0000CC"/>
                </a:solidFill>
              </a:rPr>
              <a:t>年</a:t>
            </a:r>
            <a:r>
              <a:rPr lang="en-US" altLang="zh-CN" sz="2800" b="1" dirty="0" smtClean="0">
                <a:solidFill>
                  <a:srgbClr val="0000CC"/>
                </a:solidFill>
              </a:rPr>
              <a:t>   </a:t>
            </a:r>
            <a:r>
              <a:rPr lang="zh-CN" altLang="en-US" sz="2800" b="1" dirty="0" smtClean="0">
                <a:solidFill>
                  <a:srgbClr val="FF0000"/>
                </a:solidFill>
              </a:rPr>
              <a:t>流量：</a:t>
            </a:r>
            <a:r>
              <a:rPr lang="en-US" altLang="zh-CN" sz="2800" b="1" dirty="0" smtClean="0">
                <a:solidFill>
                  <a:srgbClr val="FF0000"/>
                </a:solidFill>
              </a:rPr>
              <a:t>3200</a:t>
            </a:r>
            <a:r>
              <a:rPr lang="zh-CN" altLang="en-US" sz="2800" b="1" dirty="0" smtClean="0">
                <a:solidFill>
                  <a:srgbClr val="FF0000"/>
                </a:solidFill>
              </a:rPr>
              <a:t>万美元</a:t>
            </a:r>
            <a:r>
              <a:rPr lang="en-US" altLang="zh-CN" sz="2800" b="1" dirty="0" smtClean="0">
                <a:solidFill>
                  <a:srgbClr val="FF0000"/>
                </a:solidFill>
              </a:rPr>
              <a:t>---</a:t>
            </a:r>
            <a:r>
              <a:rPr lang="zh-CN" altLang="en-US" sz="2800" b="1" dirty="0" smtClean="0">
                <a:solidFill>
                  <a:srgbClr val="FF0000"/>
                </a:solidFill>
              </a:rPr>
              <a:t>债务工具</a:t>
            </a:r>
            <a:endParaRPr lang="en-US" altLang="zh-CN" sz="2800" b="1" dirty="0" smtClean="0">
              <a:solidFill>
                <a:srgbClr val="FF0000"/>
              </a:solidFill>
            </a:endParaRPr>
          </a:p>
          <a:p>
            <a:r>
              <a:rPr lang="en-US" altLang="zh-CN" sz="2800" b="1" dirty="0">
                <a:solidFill>
                  <a:srgbClr val="FF0000"/>
                </a:solidFill>
              </a:rPr>
              <a:t> </a:t>
            </a:r>
            <a:r>
              <a:rPr lang="en-US" altLang="zh-CN" sz="2800" b="1" dirty="0" smtClean="0">
                <a:solidFill>
                  <a:srgbClr val="FF0000"/>
                </a:solidFill>
              </a:rPr>
              <a:t>              </a:t>
            </a:r>
            <a:r>
              <a:rPr lang="zh-CN" altLang="en-US" sz="2800" b="1" dirty="0" smtClean="0">
                <a:solidFill>
                  <a:srgbClr val="FF0000"/>
                </a:solidFill>
              </a:rPr>
              <a:t>存量：</a:t>
            </a:r>
            <a:r>
              <a:rPr lang="en-US" altLang="zh-CN" sz="2800" b="1" dirty="0" smtClean="0">
                <a:solidFill>
                  <a:srgbClr val="FF0000"/>
                </a:solidFill>
              </a:rPr>
              <a:t>8280+3200=11480</a:t>
            </a:r>
            <a:r>
              <a:rPr lang="zh-CN" altLang="en-US" sz="2800" b="1" dirty="0">
                <a:solidFill>
                  <a:srgbClr val="FF0000"/>
                </a:solidFill>
              </a:rPr>
              <a:t>万美元</a:t>
            </a:r>
            <a:endParaRPr lang="en-US" altLang="zh-CN" sz="2800" b="1" dirty="0" smtClean="0">
              <a:solidFill>
                <a:srgbClr val="FF0000"/>
              </a:solidFill>
            </a:endParaRPr>
          </a:p>
          <a:p>
            <a:r>
              <a:rPr lang="zh-CN" altLang="en-US" sz="2800" b="1" dirty="0" smtClean="0"/>
              <a:t>注：</a:t>
            </a:r>
            <a:r>
              <a:rPr lang="zh-CN" altLang="en-US" sz="2800" b="1" dirty="0" smtClean="0">
                <a:solidFill>
                  <a:srgbClr val="CC0099"/>
                </a:solidFill>
              </a:rPr>
              <a:t>请将项目部的销售收入、利润、对投资所在国缴纳的税金总额、从业人员数量分别填入</a:t>
            </a:r>
            <a:r>
              <a:rPr lang="en-US" altLang="zh-CN" sz="2800" b="1" dirty="0" smtClean="0">
                <a:solidFill>
                  <a:srgbClr val="CC0099"/>
                </a:solidFill>
              </a:rPr>
              <a:t>FDIN2</a:t>
            </a:r>
            <a:r>
              <a:rPr lang="zh-CN" altLang="en-US" sz="2800" b="1" dirty="0" smtClean="0">
                <a:solidFill>
                  <a:srgbClr val="CC0099"/>
                </a:solidFill>
              </a:rPr>
              <a:t>表。</a:t>
            </a:r>
            <a:endParaRPr lang="en-US" altLang="zh-CN" sz="2800" b="1" dirty="0">
              <a:solidFill>
                <a:srgbClr val="CC0099"/>
              </a:solidFill>
            </a:endParaRPr>
          </a:p>
          <a:p>
            <a:endParaRPr lang="zh-CN" alt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true" noRot="true" noChangeArrowheads="true"/>
          </p:cNvSpPr>
          <p:nvPr>
            <p:ph type="title"/>
          </p:nvPr>
        </p:nvSpPr>
        <p:spPr>
          <a:xfrm>
            <a:off x="1544320" y="218440"/>
            <a:ext cx="6998970" cy="1256030"/>
          </a:xfrm>
          <a:solidFill>
            <a:srgbClr val="00FF00"/>
          </a:solidFill>
        </p:spPr>
        <p:txBody>
          <a:bodyPr/>
          <a:lstStyle/>
          <a:p>
            <a:pPr eaLnBrk="1" hangingPunct="1">
              <a:defRPr/>
            </a:pPr>
            <a:r>
              <a:rPr lang="en-US" altLang="zh-CN" sz="2800" b="1" smtClean="0">
                <a:solidFill>
                  <a:srgbClr val="660033"/>
                </a:solidFill>
                <a:effectLst>
                  <a:outerShdw blurRad="38100" dist="38100" dir="2700000" algn="tl">
                    <a:srgbClr val="000000"/>
                  </a:outerShdw>
                </a:effectLst>
                <a:ea typeface="黑体" panose="02010609060101010101" charset="-122"/>
              </a:rPr>
              <a:t>4.</a:t>
            </a:r>
            <a:r>
              <a:rPr lang="zh-CN" altLang="en-US" sz="2800" b="1" smtClean="0">
                <a:solidFill>
                  <a:srgbClr val="660033"/>
                </a:solidFill>
                <a:effectLst>
                  <a:outerShdw blurRad="38100" dist="38100" dir="2700000" algn="tl">
                    <a:srgbClr val="000000"/>
                  </a:outerShdw>
                </a:effectLst>
                <a:ea typeface="黑体" panose="02010609060101010101" charset="-122"/>
              </a:rPr>
              <a:t>成员企业间的债务工具情况（</a:t>
            </a:r>
            <a:r>
              <a:rPr lang="en-US" altLang="zh-CN" sz="2800" b="1" smtClean="0">
                <a:solidFill>
                  <a:srgbClr val="660033"/>
                </a:solidFill>
                <a:effectLst>
                  <a:outerShdw blurRad="38100" dist="38100" dir="2700000" algn="tl">
                    <a:srgbClr val="000000"/>
                  </a:outerShdw>
                </a:effectLst>
                <a:ea typeface="黑体" panose="02010609060101010101" charset="-122"/>
              </a:rPr>
              <a:t>FDIN4</a:t>
            </a:r>
            <a:r>
              <a:rPr lang="zh-CN" altLang="en-US" sz="2800" b="1" smtClean="0">
                <a:solidFill>
                  <a:srgbClr val="660033"/>
                </a:solidFill>
                <a:effectLst>
                  <a:outerShdw blurRad="38100" dist="38100" dir="2700000" algn="tl">
                    <a:srgbClr val="000000"/>
                  </a:outerShdw>
                </a:effectLst>
                <a:ea typeface="黑体" panose="02010609060101010101" charset="-122"/>
              </a:rPr>
              <a:t>表）</a:t>
            </a:r>
            <a:endParaRPr lang="zh-CN" altLang="en-US" sz="2800" b="1" smtClean="0">
              <a:solidFill>
                <a:srgbClr val="660033"/>
              </a:solidFill>
              <a:effectLst>
                <a:outerShdw blurRad="38100" dist="38100" dir="2700000" algn="tl">
                  <a:srgbClr val="000000"/>
                </a:outerShdw>
              </a:effectLst>
              <a:ea typeface="黑体" panose="02010609060101010101" charset="-122"/>
            </a:endParaRPr>
          </a:p>
        </p:txBody>
      </p:sp>
      <p:graphicFrame>
        <p:nvGraphicFramePr>
          <p:cNvPr id="217091" name="Group 3"/>
          <p:cNvGraphicFramePr>
            <a:graphicFrameLocks noGrp="true"/>
          </p:cNvGraphicFramePr>
          <p:nvPr>
            <p:ph type="tbl" idx="1"/>
          </p:nvPr>
        </p:nvGraphicFramePr>
        <p:xfrm>
          <a:off x="1544955" y="1844675"/>
          <a:ext cx="9298305" cy="3721101"/>
        </p:xfrm>
        <a:graphic>
          <a:graphicData uri="http://schemas.openxmlformats.org/drawingml/2006/table">
            <a:tbl>
              <a:tblPr/>
              <a:tblGrid>
                <a:gridCol w="1489710"/>
                <a:gridCol w="894715"/>
                <a:gridCol w="819785"/>
                <a:gridCol w="969010"/>
                <a:gridCol w="1639570"/>
                <a:gridCol w="1266190"/>
                <a:gridCol w="2219325"/>
              </a:tblGrid>
              <a:tr h="720725">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2000" b="1" i="0" u="none" strike="noStrike" cap="none" normalizeH="0" baseline="0" dirty="0" smtClean="0">
                        <a:ln>
                          <a:noFill/>
                        </a:ln>
                        <a:solidFill>
                          <a:srgbClr val="800000"/>
                        </a:solidFill>
                        <a:effectLst/>
                        <a:latin typeface="Times New Roman" pitchFamily="18" charset="0"/>
                        <a:ea typeface="黑体" panose="02010609060101010101"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800" b="1" i="0" u="none" strike="noStrike" cap="none" normalizeH="0" baseline="0" dirty="0" smtClean="0">
                          <a:ln>
                            <a:noFill/>
                          </a:ln>
                          <a:solidFill>
                            <a:srgbClr val="800000"/>
                          </a:solidFill>
                          <a:effectLst/>
                          <a:latin typeface="Times New Roman" pitchFamily="18" charset="0"/>
                          <a:ea typeface="黑体" panose="02010609060101010101" charset="-122"/>
                        </a:rPr>
                        <a:t>境外企业名称</a:t>
                      </a:r>
                      <a:endParaRPr kumimoji="0" lang="zh-CN" altLang="en-US" sz="1800" b="1" i="0" u="none" strike="noStrike" cap="none" normalizeH="0" baseline="0" dirty="0" smtClean="0">
                        <a:ln>
                          <a:noFill/>
                        </a:ln>
                        <a:solidFill>
                          <a:srgbClr val="800000"/>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rPr>
                        <a:t>所在国家地区及城市</a:t>
                      </a:r>
                      <a:endPar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rPr>
                        <a:t>行业类别</a:t>
                      </a:r>
                      <a:endPar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rPr>
                        <a:t>中方持股比例</a:t>
                      </a:r>
                      <a:r>
                        <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rPr>
                        <a:t>%</a:t>
                      </a: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rPr>
                        <a:t>境外成员企业的母公司名称</a:t>
                      </a:r>
                      <a:endPar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en-US" sz="1400" b="1" i="0" u="none" strike="noStrike" cap="none" normalizeH="0" baseline="0" smtClean="0">
                        <a:ln>
                          <a:noFill/>
                        </a:ln>
                        <a:solidFill>
                          <a:schemeClr val="tx2"/>
                        </a:solidFill>
                        <a:effectLst/>
                        <a:latin typeface="Times New Roman" pitchFamily="18" charset="0"/>
                        <a:ea typeface="宋体" pitchFamily="2"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smtClean="0">
                          <a:ln>
                            <a:noFill/>
                          </a:ln>
                          <a:solidFill>
                            <a:schemeClr val="tx2"/>
                          </a:solidFill>
                          <a:effectLst/>
                          <a:latin typeface="Times New Roman" pitchFamily="18" charset="0"/>
                          <a:ea typeface="宋体" pitchFamily="2" charset="-122"/>
                        </a:rPr>
                        <a:t>本企业对境外成员企业的债务工具投资</a:t>
                      </a:r>
                      <a:endParaRPr kumimoji="0" lang="zh-CN" altLang="en-US" sz="1400" b="1" i="0" u="none" strike="noStrike" cap="none" normalizeH="0" baseline="0" smtClean="0">
                        <a:ln>
                          <a:noFill/>
                        </a:ln>
                        <a:solidFill>
                          <a:schemeClr val="tx2"/>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true">
                  <a:tcPr/>
                </a:tc>
              </a:tr>
              <a:tr h="863600">
                <a:tc vMerge="true">
                  <a:tcPr/>
                </a:tc>
                <a:tc vMerge="true">
                  <a:tcPr/>
                </a:tc>
                <a:tc vMerge="true">
                  <a:tcPr/>
                </a:tc>
                <a:tc vMerge="true">
                  <a:tcPr/>
                </a:tc>
                <a:tc vMerge="true">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dirty="0" smtClean="0">
                          <a:ln>
                            <a:noFill/>
                          </a:ln>
                          <a:solidFill>
                            <a:srgbClr val="FF0000"/>
                          </a:solidFill>
                          <a:effectLst/>
                          <a:latin typeface="Times New Roman" pitchFamily="18" charset="0"/>
                          <a:ea typeface="宋体" pitchFamily="2" charset="-122"/>
                        </a:rPr>
                        <a:t>当期新增债务工具投资</a:t>
                      </a:r>
                      <a:endParaRPr kumimoji="0" lang="zh-CN" altLang="en-US" sz="1400" b="1" i="0" u="none" strike="noStrike" cap="none" normalizeH="0" baseline="0" dirty="0" smtClean="0">
                        <a:ln>
                          <a:noFill/>
                        </a:ln>
                        <a:solidFill>
                          <a:srgbClr val="FF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smtClean="0">
                          <a:ln>
                            <a:noFill/>
                          </a:ln>
                          <a:solidFill>
                            <a:srgbClr val="660033"/>
                          </a:solidFill>
                          <a:effectLst/>
                          <a:latin typeface="Times New Roman" pitchFamily="18" charset="0"/>
                          <a:ea typeface="宋体" pitchFamily="2" charset="-122"/>
                        </a:rPr>
                        <a:t>年末债务工具</a:t>
                      </a:r>
                      <a:endParaRPr kumimoji="0" lang="zh-CN" altLang="en-US" sz="1400" b="1" i="0" u="none" strike="noStrike" cap="none" normalizeH="0" baseline="0" smtClean="0">
                        <a:ln>
                          <a:noFill/>
                        </a:ln>
                        <a:solidFill>
                          <a:srgbClr val="660033"/>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1600" b="1" i="0" u="none" strike="noStrike" cap="none" normalizeH="0" baseline="0" smtClean="0">
                        <a:ln>
                          <a:noFill/>
                        </a:ln>
                        <a:solidFill>
                          <a:srgbClr val="003366"/>
                        </a:solidFill>
                        <a:effectLst/>
                        <a:latin typeface="Times New Roman" pitchFamily="18" charset="0"/>
                        <a:ea typeface="黑体" panose="02010609060101010101"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600" b="1" i="0" u="none" strike="noStrike" cap="none" normalizeH="0" baseline="0" smtClean="0">
                          <a:ln>
                            <a:noFill/>
                          </a:ln>
                          <a:solidFill>
                            <a:srgbClr val="003366"/>
                          </a:solidFill>
                          <a:effectLst/>
                          <a:latin typeface="Times New Roman" pitchFamily="18" charset="0"/>
                          <a:ea typeface="黑体" panose="02010609060101010101" charset="-122"/>
                        </a:rPr>
                        <a:t>合计</a:t>
                      </a:r>
                      <a:endParaRPr kumimoji="0" lang="zh-CN" altLang="en-US" sz="1600" b="1" i="0" u="none" strike="noStrike" cap="none" normalizeH="0" baseline="0" smtClean="0">
                        <a:ln>
                          <a:noFill/>
                        </a:ln>
                        <a:solidFill>
                          <a:srgbClr val="003366"/>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12525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400" b="1" i="0" u="none" strike="noStrike" cap="none" normalizeH="0" baseline="0" smtClean="0">
                          <a:ln>
                            <a:noFill/>
                          </a:ln>
                          <a:solidFill>
                            <a:srgbClr val="003366"/>
                          </a:solidFill>
                          <a:effectLst/>
                          <a:latin typeface="Times New Roman" pitchFamily="18" charset="0"/>
                          <a:ea typeface="黑体" panose="02010609060101010101" charset="-122"/>
                        </a:rPr>
                        <a:t>**</a:t>
                      </a:r>
                      <a:r>
                        <a:rPr kumimoji="0" lang="zh-CN" altLang="en-US" sz="1400" b="1" i="0" u="none" strike="noStrike" cap="none" normalizeH="0" baseline="0" smtClean="0">
                          <a:ln>
                            <a:noFill/>
                          </a:ln>
                          <a:solidFill>
                            <a:srgbClr val="003366"/>
                          </a:solidFill>
                          <a:effectLst/>
                          <a:latin typeface="Times New Roman" pitchFamily="18" charset="0"/>
                          <a:ea typeface="黑体" panose="02010609060101010101" charset="-122"/>
                        </a:rPr>
                        <a:t>境外成员企业</a:t>
                      </a:r>
                      <a:endParaRPr kumimoji="0" lang="zh-CN" altLang="en-US" sz="1400" b="1" i="0" u="none" strike="noStrike" cap="none" normalizeH="0" baseline="0" smtClean="0">
                        <a:ln>
                          <a:noFill/>
                        </a:ln>
                        <a:solidFill>
                          <a:srgbClr val="003366"/>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Tree>
  </p:cSld>
  <p:clrMapOvr>
    <a:masterClrMapping/>
  </p:clrMapOvr>
  <p:transition spd="med">
    <p:wipe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true" noRot="true" noChangeArrowheads="true"/>
          </p:cNvSpPr>
          <p:nvPr>
            <p:ph type="title"/>
          </p:nvPr>
        </p:nvSpPr>
        <p:spPr/>
        <p:txBody>
          <a:bodyPr/>
          <a:lstStyle/>
          <a:p>
            <a:pPr eaLnBrk="1" hangingPunct="1">
              <a:defRPr/>
            </a:pPr>
            <a:endParaRPr lang="zh-CN" altLang="zh-CN" smtClean="0"/>
          </a:p>
        </p:txBody>
      </p:sp>
      <p:sp>
        <p:nvSpPr>
          <p:cNvPr id="55299" name="Rectangle 3"/>
          <p:cNvSpPr>
            <a:spLocks noGrp="true" noRot="true" noChangeArrowheads="true"/>
          </p:cNvSpPr>
          <p:nvPr>
            <p:ph idx="1"/>
          </p:nvPr>
        </p:nvSpPr>
        <p:spPr>
          <a:solidFill>
            <a:schemeClr val="bg2"/>
          </a:solidFill>
        </p:spPr>
        <p:txBody>
          <a:bodyPr/>
          <a:lstStyle/>
          <a:p>
            <a:pPr eaLnBrk="1" hangingPunct="1"/>
            <a:r>
              <a:rPr lang="zh-CN" altLang="en-US" sz="2800" b="1" dirty="0" smtClean="0">
                <a:solidFill>
                  <a:srgbClr val="990000"/>
                </a:solidFill>
                <a:ea typeface="黑体" panose="02010609060101010101" charset="-122"/>
              </a:rPr>
              <a:t>成员企业</a:t>
            </a:r>
            <a:r>
              <a:rPr lang="zh-CN" altLang="en-US" sz="2800" b="1" dirty="0" smtClean="0">
                <a:solidFill>
                  <a:schemeClr val="bg2">
                    <a:lumMod val="10000"/>
                  </a:schemeClr>
                </a:solidFill>
                <a:ea typeface="黑体" panose="02010609060101010101" charset="-122"/>
              </a:rPr>
              <a:t>：</a:t>
            </a:r>
            <a:r>
              <a:rPr lang="zh-CN" altLang="en-US" sz="2800" b="1" dirty="0" smtClean="0">
                <a:solidFill>
                  <a:srgbClr val="FF0000"/>
                </a:solidFill>
                <a:ea typeface="黑体" panose="02010609060101010101" charset="-122"/>
              </a:rPr>
              <a:t>指企业间互相不持有股份，但为同一企业所影响</a:t>
            </a:r>
            <a:r>
              <a:rPr lang="zh-CN" altLang="en-US" sz="2800" b="1" dirty="0" smtClean="0">
                <a:solidFill>
                  <a:srgbClr val="800000"/>
                </a:solidFill>
                <a:ea typeface="黑体" panose="02010609060101010101" charset="-122"/>
              </a:rPr>
              <a:t>，</a:t>
            </a:r>
            <a:r>
              <a:rPr lang="zh-CN" altLang="en-US" sz="2800" b="1" dirty="0" smtClean="0">
                <a:solidFill>
                  <a:schemeClr val="bg2">
                    <a:lumMod val="10000"/>
                  </a:schemeClr>
                </a:solidFill>
                <a:ea typeface="黑体" panose="02010609060101010101" charset="-122"/>
              </a:rPr>
              <a:t>则这些企业称为成员企业。只要企业间存在直接或间接地有一个共同的母公司，这些企业即成为成员企业。</a:t>
            </a:r>
            <a:endParaRPr lang="zh-CN" altLang="en-US" sz="2800" b="1" dirty="0" smtClean="0">
              <a:solidFill>
                <a:schemeClr val="bg2">
                  <a:lumMod val="10000"/>
                </a:schemeClr>
              </a:solidFill>
              <a:ea typeface="黑体" panose="02010609060101010101" charset="-122"/>
            </a:endParaRPr>
          </a:p>
          <a:p>
            <a:endParaRPr lang="zh-CN" altLang="en-US" b="1" dirty="0">
              <a:solidFill>
                <a:srgbClr val="FF0066"/>
              </a:solidFill>
              <a:latin typeface="黑体" panose="02010609060101010101" charset="-122"/>
              <a:ea typeface="黑体" panose="02010609060101010101" charset="-122"/>
            </a:endParaRPr>
          </a:p>
          <a:p>
            <a:endParaRPr lang="zh-CN" altLang="en-US" b="1" dirty="0">
              <a:solidFill>
                <a:srgbClr val="FF0066"/>
              </a:solidFill>
              <a:latin typeface="黑体" panose="02010609060101010101" charset="-122"/>
              <a:ea typeface="黑体" panose="02010609060101010101" charset="-122"/>
            </a:endParaRPr>
          </a:p>
          <a:p>
            <a:pPr eaLnBrk="1" hangingPunct="1"/>
            <a:r>
              <a:rPr lang="zh-CN" altLang="en-US" sz="2800" b="1" dirty="0" smtClean="0">
                <a:solidFill>
                  <a:srgbClr val="990000"/>
                </a:solidFill>
                <a:sym typeface="+mn-ea"/>
              </a:rPr>
              <a:t>境外成员企业</a:t>
            </a:r>
            <a:r>
              <a:rPr lang="zh-CN" altLang="en-US" sz="2800" b="1" dirty="0" smtClean="0">
                <a:solidFill>
                  <a:srgbClr val="660033"/>
                </a:solidFill>
                <a:sym typeface="+mn-ea"/>
              </a:rPr>
              <a:t>：</a:t>
            </a:r>
            <a:r>
              <a:rPr lang="zh-CN" altLang="en-US" sz="2800" b="1" dirty="0" smtClean="0">
                <a:solidFill>
                  <a:schemeClr val="bg2">
                    <a:lumMod val="10000"/>
                  </a:schemeClr>
                </a:solidFill>
                <a:sym typeface="+mn-ea"/>
              </a:rPr>
              <a:t>指与境内投资者互为成员企业的境外企业。</a:t>
            </a:r>
            <a:endParaRPr lang="zh-CN" altLang="en-US" sz="2800" b="1" dirty="0" smtClean="0">
              <a:solidFill>
                <a:schemeClr val="bg2">
                  <a:lumMod val="10000"/>
                </a:schemeClr>
              </a:solidFill>
              <a:ea typeface="黑体" panose="02010609060101010101" charset="-122"/>
            </a:endParaRPr>
          </a:p>
          <a:p>
            <a:pPr eaLnBrk="1" hangingPunct="1"/>
            <a:r>
              <a:rPr lang="zh-CN" altLang="en-US" sz="2800" b="1" dirty="0" smtClean="0">
                <a:solidFill>
                  <a:srgbClr val="660033"/>
                </a:solidFill>
                <a:sym typeface="+mn-ea"/>
              </a:rPr>
              <a:t>      例如：</a:t>
            </a:r>
            <a:r>
              <a:rPr lang="zh-CN" altLang="en-US" sz="2800" b="1" dirty="0" smtClean="0">
                <a:solidFill>
                  <a:srgbClr val="0000CC"/>
                </a:solidFill>
                <a:sym typeface="+mn-ea"/>
              </a:rPr>
              <a:t>中国</a:t>
            </a:r>
            <a:r>
              <a:rPr lang="en-US" altLang="zh-CN" sz="2800" b="1" dirty="0" smtClean="0">
                <a:solidFill>
                  <a:srgbClr val="CC0099"/>
                </a:solidFill>
                <a:sym typeface="+mn-ea"/>
              </a:rPr>
              <a:t>A</a:t>
            </a:r>
            <a:r>
              <a:rPr lang="zh-CN" altLang="en-US" sz="2800" b="1" dirty="0" smtClean="0">
                <a:solidFill>
                  <a:srgbClr val="CC0099"/>
                </a:solidFill>
                <a:sym typeface="+mn-ea"/>
              </a:rPr>
              <a:t>企业</a:t>
            </a:r>
            <a:r>
              <a:rPr lang="zh-CN" altLang="en-US" sz="2800" b="1" dirty="0" smtClean="0">
                <a:solidFill>
                  <a:srgbClr val="0000CC"/>
                </a:solidFill>
                <a:sym typeface="+mn-ea"/>
              </a:rPr>
              <a:t>在中国内地设立了</a:t>
            </a:r>
            <a:r>
              <a:rPr lang="en-US" altLang="en-US" sz="2800" b="1" dirty="0" smtClean="0">
                <a:solidFill>
                  <a:srgbClr val="CC0099"/>
                </a:solidFill>
                <a:sym typeface="+mn-ea"/>
              </a:rPr>
              <a:t>C</a:t>
            </a:r>
            <a:r>
              <a:rPr lang="zh-CN" altLang="en-US" sz="2800" b="1" dirty="0" smtClean="0">
                <a:solidFill>
                  <a:srgbClr val="CC0099"/>
                </a:solidFill>
                <a:sym typeface="+mn-ea"/>
              </a:rPr>
              <a:t>企业</a:t>
            </a:r>
            <a:r>
              <a:rPr lang="en-US" altLang="zh-CN" sz="2800" b="1" dirty="0" smtClean="0">
                <a:solidFill>
                  <a:srgbClr val="0000CC"/>
                </a:solidFill>
                <a:sym typeface="+mn-ea"/>
              </a:rPr>
              <a:t>,</a:t>
            </a:r>
            <a:r>
              <a:rPr lang="zh-CN" altLang="en-US" sz="2800" b="1" dirty="0" smtClean="0">
                <a:solidFill>
                  <a:srgbClr val="0000CC"/>
                </a:solidFill>
                <a:sym typeface="+mn-ea"/>
              </a:rPr>
              <a:t>又在英国投资了</a:t>
            </a:r>
            <a:r>
              <a:rPr lang="zh-CN" altLang="en-US" sz="2800" b="1" dirty="0" smtClean="0">
                <a:solidFill>
                  <a:srgbClr val="CC0099"/>
                </a:solidFill>
                <a:sym typeface="+mn-ea"/>
              </a:rPr>
              <a:t>企业</a:t>
            </a:r>
            <a:r>
              <a:rPr lang="en-US" altLang="en-US" sz="2800" b="1" dirty="0" smtClean="0">
                <a:solidFill>
                  <a:srgbClr val="CC0099"/>
                </a:solidFill>
                <a:sym typeface="+mn-ea"/>
              </a:rPr>
              <a:t>B</a:t>
            </a:r>
            <a:r>
              <a:rPr lang="zh-CN" altLang="en-US" sz="2800" b="1" dirty="0" smtClean="0">
                <a:solidFill>
                  <a:srgbClr val="0000CC"/>
                </a:solidFill>
                <a:sym typeface="+mn-ea"/>
              </a:rPr>
              <a:t>，企业</a:t>
            </a:r>
            <a:r>
              <a:rPr lang="en-US" altLang="zh-CN" sz="2800" b="1" dirty="0" smtClean="0">
                <a:solidFill>
                  <a:srgbClr val="0000CC"/>
                </a:solidFill>
                <a:sym typeface="+mn-ea"/>
              </a:rPr>
              <a:t>B</a:t>
            </a:r>
            <a:r>
              <a:rPr lang="zh-CN" altLang="en-US" sz="2800" b="1" dirty="0" smtClean="0">
                <a:solidFill>
                  <a:srgbClr val="0000CC"/>
                </a:solidFill>
                <a:sym typeface="+mn-ea"/>
              </a:rPr>
              <a:t>是中国企业</a:t>
            </a:r>
            <a:r>
              <a:rPr lang="en-US" altLang="zh-CN" sz="2800" b="1" dirty="0" smtClean="0">
                <a:solidFill>
                  <a:srgbClr val="0000CC"/>
                </a:solidFill>
                <a:sym typeface="+mn-ea"/>
              </a:rPr>
              <a:t>C</a:t>
            </a:r>
            <a:r>
              <a:rPr lang="zh-CN" altLang="en-US" sz="2800" b="1" dirty="0" smtClean="0">
                <a:solidFill>
                  <a:srgbClr val="0000CC"/>
                </a:solidFill>
                <a:sym typeface="+mn-ea"/>
              </a:rPr>
              <a:t>的境外成员企业。</a:t>
            </a:r>
            <a:endParaRPr lang="zh-CN" altLang="en-US" sz="2800" b="1" dirty="0" smtClean="0">
              <a:solidFill>
                <a:srgbClr val="0000CC"/>
              </a:solidFill>
              <a:ea typeface="黑体" panose="02010609060101010101" charset="-122"/>
            </a:endParaRPr>
          </a:p>
          <a:p>
            <a:endParaRPr lang="zh-CN" altLang="en-US" sz="2800" b="1" dirty="0" smtClean="0">
              <a:solidFill>
                <a:srgbClr val="FF0066"/>
              </a:solidFill>
              <a:latin typeface="黑体" panose="02010609060101010101" charset="-122"/>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true" noRot="true" noChangeArrowheads="true"/>
          </p:cNvSpPr>
          <p:nvPr>
            <p:ph type="title"/>
          </p:nvPr>
        </p:nvSpPr>
        <p:spPr>
          <a:xfrm>
            <a:off x="1277620" y="228600"/>
            <a:ext cx="9088755" cy="824230"/>
          </a:xfrm>
          <a:solidFill>
            <a:srgbClr val="FFCCCC"/>
          </a:solidFill>
        </p:spPr>
        <p:txBody>
          <a:bodyPr/>
          <a:lstStyle/>
          <a:p>
            <a:pPr eaLnBrk="1" hangingPunct="1">
              <a:defRPr/>
            </a:pPr>
            <a:r>
              <a:rPr lang="zh-CN" altLang="en-US" sz="2800" b="1" smtClean="0">
                <a:effectLst>
                  <a:outerShdw blurRad="38100" dist="38100" dir="2700000" algn="tl">
                    <a:srgbClr val="000000"/>
                  </a:outerShdw>
                </a:effectLst>
                <a:ea typeface="黑体" panose="02010609060101010101" charset="-122"/>
              </a:rPr>
              <a:t>内地</a:t>
            </a:r>
            <a:r>
              <a:rPr lang="en-US" altLang="zh-CN" sz="2800" b="1" smtClean="0">
                <a:effectLst>
                  <a:outerShdw blurRad="38100" dist="38100" dir="2700000" algn="tl">
                    <a:srgbClr val="000000"/>
                  </a:outerShdw>
                </a:effectLst>
                <a:ea typeface="黑体" panose="02010609060101010101" charset="-122"/>
              </a:rPr>
              <a:t>C</a:t>
            </a:r>
            <a:r>
              <a:rPr lang="zh-CN" altLang="en-US" sz="2800" b="1" smtClean="0">
                <a:effectLst>
                  <a:outerShdw blurRad="38100" dist="38100" dir="2700000" algn="tl">
                    <a:srgbClr val="000000"/>
                  </a:outerShdw>
                </a:effectLst>
                <a:ea typeface="黑体" panose="02010609060101010101" charset="-122"/>
              </a:rPr>
              <a:t>公司与英国公司</a:t>
            </a:r>
            <a:r>
              <a:rPr lang="en-US" altLang="zh-CN" sz="2800" b="1" smtClean="0">
                <a:effectLst>
                  <a:outerShdw blurRad="38100" dist="38100" dir="2700000" algn="tl">
                    <a:srgbClr val="000000"/>
                  </a:outerShdw>
                </a:effectLst>
                <a:ea typeface="黑体" panose="02010609060101010101" charset="-122"/>
              </a:rPr>
              <a:t>B</a:t>
            </a:r>
            <a:r>
              <a:rPr lang="zh-CN" altLang="en-US" sz="2800" b="1" smtClean="0">
                <a:effectLst>
                  <a:outerShdw blurRad="38100" dist="38100" dir="2700000" algn="tl">
                    <a:srgbClr val="000000"/>
                  </a:outerShdw>
                </a:effectLst>
                <a:ea typeface="黑体" panose="02010609060101010101" charset="-122"/>
              </a:rPr>
              <a:t>互为成员企业</a:t>
            </a:r>
            <a:endParaRPr lang="zh-CN" altLang="en-US" sz="2800" b="1" smtClean="0">
              <a:effectLst>
                <a:outerShdw blurRad="38100" dist="38100" dir="2700000" algn="tl">
                  <a:srgbClr val="000000"/>
                </a:outerShdw>
              </a:effectLst>
              <a:ea typeface="黑体" panose="02010609060101010101" charset="-122"/>
            </a:endParaRPr>
          </a:p>
        </p:txBody>
      </p:sp>
      <p:sp>
        <p:nvSpPr>
          <p:cNvPr id="57347" name="Rectangle 3"/>
          <p:cNvSpPr>
            <a:spLocks noGrp="true" noRot="true" noChangeArrowheads="true"/>
          </p:cNvSpPr>
          <p:nvPr>
            <p:ph idx="1"/>
          </p:nvPr>
        </p:nvSpPr>
        <p:spPr>
          <a:xfrm>
            <a:off x="1277620" y="1052830"/>
            <a:ext cx="9178925" cy="5304790"/>
          </a:xfrm>
          <a:solidFill>
            <a:schemeClr val="bg2"/>
          </a:solidFill>
        </p:spPr>
        <p:txBody>
          <a:bodyPr/>
          <a:lstStyle/>
          <a:p>
            <a:pPr lvl="4" eaLnBrk="1" hangingPunct="1"/>
            <a:endParaRPr lang="zh-CN" altLang="zh-CN" dirty="0" smtClean="0"/>
          </a:p>
        </p:txBody>
      </p:sp>
      <p:sp>
        <p:nvSpPr>
          <p:cNvPr id="57348" name="Oval 4"/>
          <p:cNvSpPr>
            <a:spLocks noChangeArrowheads="true"/>
          </p:cNvSpPr>
          <p:nvPr/>
        </p:nvSpPr>
        <p:spPr bwMode="auto">
          <a:xfrm>
            <a:off x="3000375" y="1557338"/>
            <a:ext cx="2160588" cy="1439862"/>
          </a:xfrm>
          <a:prstGeom prst="ellipse">
            <a:avLst/>
          </a:prstGeom>
          <a:solidFill>
            <a:srgbClr val="66FF33"/>
          </a:solidFill>
          <a:ln w="9525" algn="ctr">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0066"/>
                </a:solidFill>
                <a:latin typeface="Tahoma" pitchFamily="34" charset="0"/>
                <a:ea typeface="黑体" panose="02010609060101010101" charset="-122"/>
              </a:rPr>
              <a:t>中国内地</a:t>
            </a:r>
            <a:endParaRPr lang="zh-CN" altLang="en-US" sz="2400" b="1">
              <a:solidFill>
                <a:srgbClr val="FF0066"/>
              </a:solidFill>
              <a:latin typeface="Tahoma" pitchFamily="34" charset="0"/>
              <a:ea typeface="黑体" panose="02010609060101010101" charset="-122"/>
            </a:endParaRPr>
          </a:p>
          <a:p>
            <a:pPr algn="ctr"/>
            <a:r>
              <a:rPr lang="en-US" altLang="zh-CN" sz="2400" b="1">
                <a:solidFill>
                  <a:srgbClr val="FF0066"/>
                </a:solidFill>
                <a:latin typeface="Tahoma" pitchFamily="34" charset="0"/>
                <a:ea typeface="黑体" panose="02010609060101010101" charset="-122"/>
              </a:rPr>
              <a:t>A</a:t>
            </a:r>
            <a:r>
              <a:rPr lang="zh-CN" altLang="en-US" sz="2400" b="1">
                <a:solidFill>
                  <a:srgbClr val="FF0066"/>
                </a:solidFill>
                <a:latin typeface="Tahoma" pitchFamily="34" charset="0"/>
                <a:ea typeface="黑体" panose="02010609060101010101" charset="-122"/>
              </a:rPr>
              <a:t>公司</a:t>
            </a:r>
            <a:endParaRPr lang="zh-CN" altLang="en-US" sz="2400" b="1">
              <a:solidFill>
                <a:srgbClr val="FF0066"/>
              </a:solidFill>
              <a:latin typeface="Tahoma" pitchFamily="34" charset="0"/>
              <a:ea typeface="黑体" panose="02010609060101010101" charset="-122"/>
            </a:endParaRPr>
          </a:p>
        </p:txBody>
      </p:sp>
      <p:sp>
        <p:nvSpPr>
          <p:cNvPr id="57349" name="Oval 5"/>
          <p:cNvSpPr>
            <a:spLocks noChangeArrowheads="true"/>
          </p:cNvSpPr>
          <p:nvPr/>
        </p:nvSpPr>
        <p:spPr bwMode="auto">
          <a:xfrm>
            <a:off x="7248525" y="2325370"/>
            <a:ext cx="2038350" cy="2317750"/>
          </a:xfrm>
          <a:prstGeom prst="ellipse">
            <a:avLst/>
          </a:prstGeom>
          <a:solidFill>
            <a:srgbClr val="F7FC7E"/>
          </a:solidFill>
          <a:ln w="9525" algn="ctr">
            <a:solidFill>
              <a:srgbClr val="FF006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sz="2000" b="1">
                <a:solidFill>
                  <a:srgbClr val="003300"/>
                </a:solidFill>
                <a:latin typeface="Tahoma" pitchFamily="34" charset="0"/>
                <a:ea typeface="黑体" panose="02010609060101010101" charset="-122"/>
              </a:rPr>
              <a:t> </a:t>
            </a:r>
            <a:r>
              <a:rPr lang="zh-CN" altLang="en-US" sz="2000" b="1">
                <a:solidFill>
                  <a:srgbClr val="CC3300"/>
                </a:solidFill>
                <a:latin typeface="Tahoma" pitchFamily="34" charset="0"/>
                <a:ea typeface="黑体" panose="02010609060101010101" charset="-122"/>
              </a:rPr>
              <a:t>英国</a:t>
            </a:r>
            <a:endParaRPr lang="zh-CN" altLang="en-US" sz="2000" b="1">
              <a:solidFill>
                <a:srgbClr val="CC3300"/>
              </a:solidFill>
              <a:latin typeface="Tahoma" pitchFamily="34" charset="0"/>
              <a:ea typeface="黑体" panose="02010609060101010101" charset="-122"/>
            </a:endParaRPr>
          </a:p>
          <a:p>
            <a:pPr algn="ctr"/>
            <a:r>
              <a:rPr lang="en-US" altLang="zh-CN" sz="2000" b="1">
                <a:solidFill>
                  <a:srgbClr val="CC3300"/>
                </a:solidFill>
                <a:latin typeface="Tahoma" pitchFamily="34" charset="0"/>
                <a:ea typeface="黑体" panose="02010609060101010101" charset="-122"/>
              </a:rPr>
              <a:t>B</a:t>
            </a:r>
            <a:r>
              <a:rPr lang="zh-CN" altLang="en-US" sz="2000" b="1">
                <a:solidFill>
                  <a:srgbClr val="CC3300"/>
                </a:solidFill>
                <a:latin typeface="Tahoma" pitchFamily="34" charset="0"/>
                <a:ea typeface="黑体" panose="02010609060101010101" charset="-122"/>
              </a:rPr>
              <a:t>公司</a:t>
            </a:r>
            <a:endParaRPr lang="zh-CN" altLang="en-US" sz="2000" b="1">
              <a:solidFill>
                <a:schemeClr val="bg1"/>
              </a:solidFill>
              <a:latin typeface="Tahoma" pitchFamily="34" charset="0"/>
              <a:ea typeface="黑体" panose="02010609060101010101" charset="-122"/>
            </a:endParaRPr>
          </a:p>
          <a:p>
            <a:pPr algn="ctr"/>
            <a:endParaRPr lang="zh-CN" altLang="en-US" sz="2000" b="1">
              <a:solidFill>
                <a:schemeClr val="bg1"/>
              </a:solidFill>
              <a:latin typeface="Tahoma" pitchFamily="34" charset="0"/>
              <a:ea typeface="黑体" panose="02010609060101010101" charset="-122"/>
            </a:endParaRPr>
          </a:p>
        </p:txBody>
      </p:sp>
      <p:sp>
        <p:nvSpPr>
          <p:cNvPr id="57350" name="Oval 6"/>
          <p:cNvSpPr>
            <a:spLocks noChangeArrowheads="true"/>
          </p:cNvSpPr>
          <p:nvPr/>
        </p:nvSpPr>
        <p:spPr bwMode="auto">
          <a:xfrm>
            <a:off x="3359150" y="4149725"/>
            <a:ext cx="2016125" cy="1699260"/>
          </a:xfrm>
          <a:prstGeom prst="ellipse">
            <a:avLst/>
          </a:prstGeom>
          <a:solidFill>
            <a:srgbClr val="CCCCFF"/>
          </a:solidFill>
          <a:ln w="9525" algn="ctr">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solidFill>
                  <a:srgbClr val="FF0066"/>
                </a:solidFill>
                <a:latin typeface="Tahoma" pitchFamily="34" charset="0"/>
                <a:ea typeface="黑体" panose="02010609060101010101" charset="-122"/>
              </a:rPr>
              <a:t>中国内地</a:t>
            </a:r>
            <a:endParaRPr lang="zh-CN" altLang="en-US" sz="2000" b="1">
              <a:solidFill>
                <a:srgbClr val="FF0066"/>
              </a:solidFill>
              <a:latin typeface="Tahoma" pitchFamily="34" charset="0"/>
              <a:ea typeface="黑体" panose="02010609060101010101" charset="-122"/>
            </a:endParaRPr>
          </a:p>
          <a:p>
            <a:pPr algn="ctr"/>
            <a:r>
              <a:rPr lang="en-US" altLang="zh-CN" sz="2000" b="1">
                <a:solidFill>
                  <a:srgbClr val="FF0066"/>
                </a:solidFill>
                <a:latin typeface="Tahoma" pitchFamily="34" charset="0"/>
                <a:ea typeface="黑体" panose="02010609060101010101" charset="-122"/>
              </a:rPr>
              <a:t>C</a:t>
            </a:r>
            <a:r>
              <a:rPr lang="zh-CN" altLang="en-US" sz="2000" b="1">
                <a:solidFill>
                  <a:srgbClr val="FF0066"/>
                </a:solidFill>
                <a:latin typeface="Tahoma" pitchFamily="34" charset="0"/>
                <a:ea typeface="黑体" panose="02010609060101010101" charset="-122"/>
              </a:rPr>
              <a:t>公司</a:t>
            </a:r>
            <a:endParaRPr lang="zh-CN" altLang="en-US" sz="2000" b="1">
              <a:solidFill>
                <a:srgbClr val="FF0066"/>
              </a:solidFill>
              <a:latin typeface="Tahoma" pitchFamily="34" charset="0"/>
              <a:ea typeface="黑体" panose="02010609060101010101" charset="-122"/>
            </a:endParaRPr>
          </a:p>
        </p:txBody>
      </p:sp>
      <p:sp>
        <p:nvSpPr>
          <p:cNvPr id="57351" name="Line 7"/>
          <p:cNvSpPr>
            <a:spLocks noChangeShapeType="true"/>
          </p:cNvSpPr>
          <p:nvPr/>
        </p:nvSpPr>
        <p:spPr bwMode="auto">
          <a:xfrm>
            <a:off x="5087938" y="2565400"/>
            <a:ext cx="2232025" cy="504825"/>
          </a:xfrm>
          <a:prstGeom prst="line">
            <a:avLst/>
          </a:prstGeom>
          <a:noFill/>
          <a:ln w="76200">
            <a:solidFill>
              <a:srgbClr val="FF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7352" name="Line 8"/>
          <p:cNvSpPr>
            <a:spLocks noChangeShapeType="true"/>
          </p:cNvSpPr>
          <p:nvPr/>
        </p:nvSpPr>
        <p:spPr bwMode="auto">
          <a:xfrm>
            <a:off x="4224338" y="2997200"/>
            <a:ext cx="144462" cy="1152525"/>
          </a:xfrm>
          <a:prstGeom prst="line">
            <a:avLst/>
          </a:prstGeom>
          <a:noFill/>
          <a:ln w="38100">
            <a:solidFill>
              <a:srgbClr val="00FF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true" noRot="true" noChangeArrowheads="true"/>
          </p:cNvSpPr>
          <p:nvPr>
            <p:ph type="title"/>
          </p:nvPr>
        </p:nvSpPr>
        <p:spPr>
          <a:xfrm>
            <a:off x="1703705" y="228600"/>
            <a:ext cx="6104890" cy="752475"/>
          </a:xfrm>
          <a:solidFill>
            <a:srgbClr val="CCFF33"/>
          </a:solidFill>
        </p:spPr>
        <p:txBody>
          <a:bodyPr/>
          <a:lstStyle/>
          <a:p>
            <a:pPr eaLnBrk="1" hangingPunct="1">
              <a:defRPr/>
            </a:pPr>
            <a:r>
              <a:rPr lang="zh-CN" altLang="en-US" sz="3200" b="1" smtClean="0">
                <a:effectLst>
                  <a:outerShdw blurRad="38100" dist="38100" dir="2700000" algn="tl">
                    <a:srgbClr val="000000"/>
                  </a:outerShdw>
                </a:effectLst>
                <a:ea typeface="黑体" panose="02010609060101010101" charset="-122"/>
              </a:rPr>
              <a:t>香港</a:t>
            </a:r>
            <a:r>
              <a:rPr lang="en-US" altLang="zh-CN" sz="3200" b="1" smtClean="0">
                <a:effectLst>
                  <a:outerShdw blurRad="38100" dist="38100" dir="2700000" algn="tl">
                    <a:srgbClr val="000000"/>
                  </a:outerShdw>
                </a:effectLst>
                <a:ea typeface="黑体" panose="02010609060101010101" charset="-122"/>
              </a:rPr>
              <a:t>B</a:t>
            </a:r>
            <a:r>
              <a:rPr lang="zh-CN" altLang="en-US" sz="3200" b="1" smtClean="0">
                <a:effectLst>
                  <a:outerShdw blurRad="38100" dist="38100" dir="2700000" algn="tl">
                    <a:srgbClr val="000000"/>
                  </a:outerShdw>
                </a:effectLst>
                <a:ea typeface="黑体" panose="02010609060101010101" charset="-122"/>
              </a:rPr>
              <a:t>公司与</a:t>
            </a:r>
            <a:r>
              <a:rPr lang="en-US" altLang="zh-CN" sz="3200" b="1" smtClean="0">
                <a:effectLst>
                  <a:outerShdw blurRad="38100" dist="38100" dir="2700000" algn="tl">
                    <a:srgbClr val="000000"/>
                  </a:outerShdw>
                </a:effectLst>
                <a:ea typeface="黑体" panose="02010609060101010101" charset="-122"/>
              </a:rPr>
              <a:t>C</a:t>
            </a:r>
            <a:r>
              <a:rPr lang="zh-CN" altLang="en-US" sz="3200" b="1" smtClean="0">
                <a:effectLst>
                  <a:outerShdw blurRad="38100" dist="38100" dir="2700000" algn="tl">
                    <a:srgbClr val="000000"/>
                  </a:outerShdw>
                </a:effectLst>
                <a:ea typeface="黑体" panose="02010609060101010101" charset="-122"/>
              </a:rPr>
              <a:t>公司互为成员企业</a:t>
            </a:r>
            <a:endParaRPr lang="zh-CN" altLang="en-US" sz="3200" b="1" smtClean="0">
              <a:effectLst>
                <a:outerShdw blurRad="38100" dist="38100" dir="2700000" algn="tl">
                  <a:srgbClr val="000000"/>
                </a:outerShdw>
              </a:effectLst>
              <a:ea typeface="黑体" panose="02010609060101010101" charset="-122"/>
            </a:endParaRPr>
          </a:p>
        </p:txBody>
      </p:sp>
      <p:sp>
        <p:nvSpPr>
          <p:cNvPr id="58371" name="Rectangle 3"/>
          <p:cNvSpPr>
            <a:spLocks noGrp="true" noRot="true" noChangeArrowheads="true"/>
          </p:cNvSpPr>
          <p:nvPr>
            <p:ph idx="1"/>
          </p:nvPr>
        </p:nvSpPr>
        <p:spPr>
          <a:xfrm>
            <a:off x="1293495" y="1125855"/>
            <a:ext cx="8961755" cy="4893945"/>
          </a:xfrm>
          <a:solidFill>
            <a:schemeClr val="bg2"/>
          </a:solidFill>
        </p:spPr>
        <p:txBody>
          <a:bodyPr/>
          <a:lstStyle/>
          <a:p>
            <a:pPr lvl="4" eaLnBrk="1" hangingPunct="1"/>
            <a:endParaRPr lang="zh-CN" altLang="zh-CN" dirty="0" smtClean="0"/>
          </a:p>
        </p:txBody>
      </p:sp>
      <p:sp>
        <p:nvSpPr>
          <p:cNvPr id="58372" name="Oval 4"/>
          <p:cNvSpPr>
            <a:spLocks noChangeArrowheads="true"/>
          </p:cNvSpPr>
          <p:nvPr/>
        </p:nvSpPr>
        <p:spPr bwMode="auto">
          <a:xfrm>
            <a:off x="2495550" y="2565400"/>
            <a:ext cx="2160588" cy="1944688"/>
          </a:xfrm>
          <a:prstGeom prst="ellipse">
            <a:avLst/>
          </a:prstGeom>
          <a:solidFill>
            <a:srgbClr val="66FF33"/>
          </a:solidFill>
          <a:ln w="9525" algn="ctr">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400" b="1">
                <a:solidFill>
                  <a:srgbClr val="FF0066"/>
                </a:solidFill>
                <a:latin typeface="Tahoma" pitchFamily="34" charset="0"/>
                <a:ea typeface="黑体" panose="02010609060101010101" charset="-122"/>
              </a:rPr>
              <a:t>中国大陆</a:t>
            </a:r>
            <a:endParaRPr lang="zh-CN" altLang="en-US" sz="2400" b="1">
              <a:solidFill>
                <a:srgbClr val="FF0066"/>
              </a:solidFill>
              <a:latin typeface="Tahoma" pitchFamily="34" charset="0"/>
              <a:ea typeface="黑体" panose="02010609060101010101" charset="-122"/>
            </a:endParaRPr>
          </a:p>
          <a:p>
            <a:pPr algn="ctr"/>
            <a:r>
              <a:rPr lang="en-US" altLang="zh-CN" sz="2400" b="1">
                <a:solidFill>
                  <a:srgbClr val="FF0066"/>
                </a:solidFill>
                <a:latin typeface="Tahoma" pitchFamily="34" charset="0"/>
                <a:ea typeface="黑体" panose="02010609060101010101" charset="-122"/>
              </a:rPr>
              <a:t>A</a:t>
            </a:r>
            <a:r>
              <a:rPr lang="zh-CN" altLang="en-US" sz="2400" b="1">
                <a:solidFill>
                  <a:srgbClr val="FF0066"/>
                </a:solidFill>
                <a:latin typeface="Tahoma" pitchFamily="34" charset="0"/>
                <a:ea typeface="黑体" panose="02010609060101010101" charset="-122"/>
              </a:rPr>
              <a:t>公司</a:t>
            </a:r>
            <a:endParaRPr lang="zh-CN" altLang="en-US" sz="2400" b="1">
              <a:solidFill>
                <a:srgbClr val="FF0066"/>
              </a:solidFill>
              <a:latin typeface="Tahoma" pitchFamily="34" charset="0"/>
              <a:ea typeface="黑体" panose="02010609060101010101" charset="-122"/>
            </a:endParaRPr>
          </a:p>
        </p:txBody>
      </p:sp>
      <p:sp>
        <p:nvSpPr>
          <p:cNvPr id="58373" name="Oval 5"/>
          <p:cNvSpPr>
            <a:spLocks noChangeArrowheads="true"/>
          </p:cNvSpPr>
          <p:nvPr/>
        </p:nvSpPr>
        <p:spPr bwMode="auto">
          <a:xfrm>
            <a:off x="6672580" y="1628775"/>
            <a:ext cx="2056765" cy="1729105"/>
          </a:xfrm>
          <a:prstGeom prst="ellipse">
            <a:avLst/>
          </a:prstGeom>
          <a:solidFill>
            <a:srgbClr val="66FFFF"/>
          </a:solidFill>
          <a:ln w="9525" algn="ctr">
            <a:solidFill>
              <a:srgbClr val="FF0066"/>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solidFill>
                  <a:srgbClr val="003300"/>
                </a:solidFill>
                <a:latin typeface="Tahoma" pitchFamily="34" charset="0"/>
                <a:ea typeface="黑体" panose="02010609060101010101" charset="-122"/>
              </a:rPr>
              <a:t>香港</a:t>
            </a:r>
            <a:endParaRPr lang="zh-CN" altLang="en-US" sz="2000" b="1">
              <a:solidFill>
                <a:srgbClr val="003300"/>
              </a:solidFill>
              <a:latin typeface="Tahoma" pitchFamily="34" charset="0"/>
              <a:ea typeface="黑体" panose="02010609060101010101" charset="-122"/>
            </a:endParaRPr>
          </a:p>
          <a:p>
            <a:pPr algn="ctr"/>
            <a:r>
              <a:rPr lang="en-US" altLang="zh-CN" sz="2000" b="1">
                <a:solidFill>
                  <a:srgbClr val="003300"/>
                </a:solidFill>
                <a:latin typeface="Tahoma" pitchFamily="34" charset="0"/>
                <a:ea typeface="黑体" panose="02010609060101010101" charset="-122"/>
              </a:rPr>
              <a:t>B</a:t>
            </a:r>
            <a:r>
              <a:rPr lang="zh-CN" altLang="en-US" sz="2000" b="1">
                <a:solidFill>
                  <a:srgbClr val="003300"/>
                </a:solidFill>
                <a:latin typeface="Tahoma" pitchFamily="34" charset="0"/>
                <a:ea typeface="黑体" panose="02010609060101010101" charset="-122"/>
              </a:rPr>
              <a:t>公司</a:t>
            </a:r>
            <a:endParaRPr lang="zh-CN" altLang="en-US" sz="2000" b="1">
              <a:solidFill>
                <a:srgbClr val="003300"/>
              </a:solidFill>
              <a:latin typeface="Tahoma" pitchFamily="34" charset="0"/>
              <a:ea typeface="黑体" panose="02010609060101010101" charset="-122"/>
            </a:endParaRPr>
          </a:p>
          <a:p>
            <a:pPr algn="ctr"/>
            <a:endParaRPr lang="en-US" altLang="zh-CN" sz="2000" b="1">
              <a:solidFill>
                <a:srgbClr val="003300"/>
              </a:solidFill>
              <a:latin typeface="Tahoma" pitchFamily="34" charset="0"/>
              <a:ea typeface="黑体" panose="02010609060101010101" charset="-122"/>
            </a:endParaRPr>
          </a:p>
        </p:txBody>
      </p:sp>
      <p:sp>
        <p:nvSpPr>
          <p:cNvPr id="58374" name="Oval 6"/>
          <p:cNvSpPr>
            <a:spLocks noChangeArrowheads="true"/>
          </p:cNvSpPr>
          <p:nvPr/>
        </p:nvSpPr>
        <p:spPr bwMode="auto">
          <a:xfrm>
            <a:off x="6456680" y="3716655"/>
            <a:ext cx="2016125" cy="2089785"/>
          </a:xfrm>
          <a:prstGeom prst="ellipse">
            <a:avLst/>
          </a:prstGeom>
          <a:solidFill>
            <a:srgbClr val="FF9900"/>
          </a:solidFill>
          <a:ln w="9525" algn="ctr">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solidFill>
                  <a:srgbClr val="003300"/>
                </a:solidFill>
                <a:latin typeface="Tahoma" pitchFamily="34" charset="0"/>
                <a:ea typeface="黑体" panose="02010609060101010101" charset="-122"/>
              </a:rPr>
              <a:t>澳大利亚</a:t>
            </a:r>
            <a:r>
              <a:rPr lang="en-US" altLang="zh-CN" sz="2000" b="1">
                <a:solidFill>
                  <a:srgbClr val="003300"/>
                </a:solidFill>
                <a:latin typeface="Tahoma" pitchFamily="34" charset="0"/>
                <a:ea typeface="黑体" panose="02010609060101010101" charset="-122"/>
              </a:rPr>
              <a:t>C</a:t>
            </a:r>
            <a:r>
              <a:rPr lang="zh-CN" altLang="en-US" sz="2000" b="1">
                <a:solidFill>
                  <a:srgbClr val="003300"/>
                </a:solidFill>
                <a:latin typeface="Tahoma" pitchFamily="34" charset="0"/>
                <a:ea typeface="黑体" panose="02010609060101010101" charset="-122"/>
              </a:rPr>
              <a:t>公司</a:t>
            </a:r>
            <a:endParaRPr lang="zh-CN" altLang="en-US" sz="2000" b="1">
              <a:solidFill>
                <a:srgbClr val="003300"/>
              </a:solidFill>
              <a:latin typeface="Tahoma" pitchFamily="34" charset="0"/>
              <a:ea typeface="黑体" panose="02010609060101010101" charset="-122"/>
            </a:endParaRPr>
          </a:p>
        </p:txBody>
      </p:sp>
      <p:sp>
        <p:nvSpPr>
          <p:cNvPr id="58375" name="Line 7"/>
          <p:cNvSpPr>
            <a:spLocks noChangeShapeType="true"/>
          </p:cNvSpPr>
          <p:nvPr/>
        </p:nvSpPr>
        <p:spPr bwMode="auto">
          <a:xfrm flipV="true">
            <a:off x="4656138" y="2565400"/>
            <a:ext cx="2016125" cy="720725"/>
          </a:xfrm>
          <a:prstGeom prst="line">
            <a:avLst/>
          </a:prstGeom>
          <a:noFill/>
          <a:ln w="76200">
            <a:solidFill>
              <a:srgbClr val="FF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8376" name="Line 8"/>
          <p:cNvSpPr>
            <a:spLocks noChangeShapeType="true"/>
          </p:cNvSpPr>
          <p:nvPr/>
        </p:nvSpPr>
        <p:spPr bwMode="auto">
          <a:xfrm>
            <a:off x="4656138" y="3789363"/>
            <a:ext cx="1800225" cy="503237"/>
          </a:xfrm>
          <a:prstGeom prst="line">
            <a:avLst/>
          </a:prstGeom>
          <a:noFill/>
          <a:ln w="38100">
            <a:solidFill>
              <a:srgbClr val="00FF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r>
              <a:rPr lang="en-US" altLang="zh-CN" sz="3200" dirty="0" smtClean="0">
                <a:latin typeface="方正黑体_GBK" panose="02000000000000000000" charset="-122"/>
                <a:ea typeface="方正黑体_GBK" panose="02000000000000000000" charset="-122"/>
                <a:cs typeface="方正黑体_GBK" panose="02000000000000000000" charset="-122"/>
                <a:sym typeface="+mn-ea"/>
              </a:rPr>
              <a:t>（</a:t>
            </a:r>
            <a:r>
              <a:rPr lang="zh-CN" altLang="en-US" sz="3200" dirty="0" smtClean="0">
                <a:latin typeface="方正黑体_GBK" panose="02000000000000000000" charset="-122"/>
                <a:ea typeface="方正黑体_GBK" panose="02000000000000000000" charset="-122"/>
                <a:cs typeface="方正黑体_GBK" panose="02000000000000000000" charset="-122"/>
                <a:sym typeface="+mn-ea"/>
              </a:rPr>
              <a:t>二）</a:t>
            </a:r>
            <a:r>
              <a:rPr lang="en-US" altLang="zh-CN" sz="32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2006</a:t>
            </a:r>
            <a:r>
              <a:rPr lang="zh-CN" altLang="zh-CN" sz="3200" dirty="0">
                <a:solidFill>
                  <a:srgbClr val="FF0000"/>
                </a:solidFill>
                <a:latin typeface="方正黑体_GBK" panose="02000000000000000000" charset="-122"/>
                <a:ea typeface="方正黑体_GBK" panose="02000000000000000000" charset="-122"/>
                <a:cs typeface="方正黑体_GBK" panose="02000000000000000000" charset="-122"/>
                <a:sym typeface="+mn-ea"/>
              </a:rPr>
              <a:t>年，</a:t>
            </a:r>
            <a:r>
              <a:rPr lang="zh-CN" altLang="zh-CN" sz="3200" dirty="0">
                <a:latin typeface="方正黑体_GBK" panose="02000000000000000000" charset="-122"/>
                <a:ea typeface="方正黑体_GBK" panose="02000000000000000000" charset="-122"/>
                <a:cs typeface="方正黑体_GBK" panose="02000000000000000000" charset="-122"/>
                <a:sym typeface="+mn-ea"/>
              </a:rPr>
              <a:t>国家外汇管理局负责的金融类对外投资数据正式纳入年度统计，中国对外直接投资统计数据更加完整。</a:t>
            </a:r>
            <a:r>
              <a:rPr lang="en-US" altLang="zh-CN" sz="3200" dirty="0">
                <a:solidFill>
                  <a:srgbClr val="FF0000"/>
                </a:solidFill>
                <a:latin typeface="方正黑体_GBK" panose="02000000000000000000" charset="-122"/>
                <a:ea typeface="方正黑体_GBK" panose="02000000000000000000" charset="-122"/>
                <a:cs typeface="方正黑体_GBK" panose="02000000000000000000" charset="-122"/>
                <a:sym typeface="+mn-ea"/>
              </a:rPr>
              <a:t>2008</a:t>
            </a:r>
            <a:r>
              <a:rPr lang="zh-CN" altLang="zh-CN" sz="3200" dirty="0">
                <a:solidFill>
                  <a:srgbClr val="FF0000"/>
                </a:solidFill>
                <a:latin typeface="方正黑体_GBK" panose="02000000000000000000" charset="-122"/>
                <a:ea typeface="方正黑体_GBK" panose="02000000000000000000" charset="-122"/>
                <a:cs typeface="方正黑体_GBK" panose="02000000000000000000" charset="-122"/>
                <a:sym typeface="+mn-ea"/>
              </a:rPr>
              <a:t>年起</a:t>
            </a:r>
            <a:r>
              <a:rPr lang="zh-CN" altLang="zh-CN" sz="3200" dirty="0" smtClean="0">
                <a:latin typeface="方正黑体_GBK" panose="02000000000000000000" charset="-122"/>
                <a:ea typeface="方正黑体_GBK" panose="02000000000000000000" charset="-122"/>
                <a:cs typeface="方正黑体_GBK" panose="02000000000000000000" charset="-122"/>
                <a:sym typeface="+mn-ea"/>
              </a:rPr>
              <a:t>，</a:t>
            </a:r>
            <a:r>
              <a:rPr lang="zh-CN" altLang="en-US" sz="32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商务</a:t>
            </a:r>
            <a:r>
              <a:rPr lang="zh-CN" altLang="zh-CN" sz="32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部</a:t>
            </a:r>
            <a:r>
              <a:rPr lang="zh-CN" altLang="zh-CN" sz="3200" dirty="0">
                <a:solidFill>
                  <a:srgbClr val="FF0000"/>
                </a:solidFill>
                <a:latin typeface="方正黑体_GBK" panose="02000000000000000000" charset="-122"/>
                <a:ea typeface="方正黑体_GBK" panose="02000000000000000000" charset="-122"/>
                <a:cs typeface="方正黑体_GBK" panose="02000000000000000000" charset="-122"/>
                <a:sym typeface="+mn-ea"/>
              </a:rPr>
              <a:t>、统计局、外汇局</a:t>
            </a:r>
            <a:r>
              <a:rPr lang="zh-CN" altLang="zh-CN" sz="3200" dirty="0">
                <a:latin typeface="方正黑体_GBK" panose="02000000000000000000" charset="-122"/>
                <a:ea typeface="方正黑体_GBK" panose="02000000000000000000" charset="-122"/>
                <a:cs typeface="方正黑体_GBK" panose="02000000000000000000" charset="-122"/>
                <a:sym typeface="+mn-ea"/>
              </a:rPr>
              <a:t>共同发布</a:t>
            </a:r>
            <a:r>
              <a:rPr lang="zh-CN" altLang="zh-CN" sz="3200" dirty="0">
                <a:solidFill>
                  <a:srgbClr val="7030A0"/>
                </a:solidFill>
                <a:latin typeface="方正黑体_GBK" panose="02000000000000000000" charset="-122"/>
                <a:ea typeface="方正黑体_GBK" panose="02000000000000000000" charset="-122"/>
                <a:cs typeface="方正黑体_GBK" panose="02000000000000000000" charset="-122"/>
                <a:sym typeface="+mn-ea"/>
              </a:rPr>
              <a:t>全行业</a:t>
            </a:r>
            <a:r>
              <a:rPr lang="zh-CN" altLang="zh-CN" sz="3200" dirty="0">
                <a:latin typeface="方正黑体_GBK" panose="02000000000000000000" charset="-122"/>
                <a:ea typeface="方正黑体_GBK" panose="02000000000000000000" charset="-122"/>
                <a:cs typeface="方正黑体_GBK" panose="02000000000000000000" charset="-122"/>
                <a:sym typeface="+mn-ea"/>
              </a:rPr>
              <a:t>《对外直接投资统计制度》，对统计调查范围、组织方式、报送渠道、对外发布等进行了明确</a:t>
            </a:r>
            <a:r>
              <a:rPr lang="zh-CN" altLang="zh-CN" sz="3200" dirty="0" smtClean="0">
                <a:latin typeface="方正黑体_GBK" panose="02000000000000000000" charset="-122"/>
                <a:ea typeface="方正黑体_GBK" panose="02000000000000000000" charset="-122"/>
                <a:cs typeface="方正黑体_GBK" panose="02000000000000000000" charset="-122"/>
                <a:sym typeface="+mn-ea"/>
              </a:rPr>
              <a:t>。</a:t>
            </a:r>
            <a:endParaRPr lang="en-US" altLang="zh-CN" sz="3200" dirty="0" smtClean="0">
              <a:latin typeface="方正黑体_GBK" panose="02000000000000000000" charset="-122"/>
              <a:ea typeface="方正黑体_GBK" panose="02000000000000000000" charset="-122"/>
              <a:cs typeface="方正黑体_GBK" panose="02000000000000000000" charset="-122"/>
            </a:endParaRPr>
          </a:p>
          <a:p>
            <a:r>
              <a:rPr lang="zh-CN" altLang="zh-CN" sz="3200" dirty="0">
                <a:solidFill>
                  <a:srgbClr val="0000CC"/>
                </a:solidFill>
                <a:latin typeface="方正黑体_GBK" panose="02000000000000000000" charset="-122"/>
                <a:ea typeface="方正黑体_GBK" panose="02000000000000000000" charset="-122"/>
                <a:cs typeface="方正黑体_GBK" panose="02000000000000000000" charset="-122"/>
                <a:sym typeface="+mn-ea"/>
              </a:rPr>
              <a:t>对外投资台账需企业定期报送的内容均在统计制度中以报表形成进行固化。</a:t>
            </a:r>
            <a:endParaRPr lang="zh-CN" altLang="en-US" sz="3200" dirty="0">
              <a:solidFill>
                <a:srgbClr val="0000CC"/>
              </a:solidFill>
              <a:latin typeface="方正黑体_GBK" panose="02000000000000000000" charset="-122"/>
              <a:ea typeface="方正黑体_GBK" panose="02000000000000000000" charset="-122"/>
              <a:cs typeface="方正黑体_GBK" panose="02000000000000000000" charset="-122"/>
            </a:endParaRPr>
          </a:p>
          <a:p>
            <a:endParaRPr lang="zh-CN" altLang="en-US" sz="3200">
              <a:latin typeface="方正黑体_GBK" panose="02000000000000000000" charset="-122"/>
              <a:ea typeface="方正黑体_GBK" panose="02000000000000000000" charset="-122"/>
              <a:cs typeface="方正黑体_GBK" panose="02000000000000000000" charset="-122"/>
            </a:endParaRPr>
          </a:p>
        </p:txBody>
      </p:sp>
      <p:sp>
        <p:nvSpPr>
          <p:cNvPr id="3" name="标题 2"/>
          <p:cNvSpPr>
            <a:spLocks noGrp="true"/>
          </p:cNvSpPr>
          <p:nvPr>
            <p:ph type="title"/>
          </p:nvPr>
        </p:nvSpPr>
        <p:spPr/>
        <p:txBody>
          <a:bodyPr/>
          <a:p>
            <a:r>
              <a:rPr lang="zh-CN" altLang="en-US" sz="3600"/>
              <a:t>统计制度不断完善</a:t>
            </a:r>
            <a:endParaRPr lang="zh-CN" altLang="en-US" sz="36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507365" y="494665"/>
            <a:ext cx="1473835" cy="621665"/>
          </a:xfrm>
          <a:solidFill>
            <a:srgbClr val="66FF33"/>
          </a:solidFill>
        </p:spPr>
        <p:txBody>
          <a:bodyPr/>
          <a:lstStyle/>
          <a:p>
            <a:pPr algn="l"/>
            <a:r>
              <a:rPr lang="zh-CN" altLang="en-US" b="1" dirty="0" smtClean="0">
                <a:solidFill>
                  <a:srgbClr val="FF0000"/>
                </a:solidFill>
              </a:rPr>
              <a:t>例</a:t>
            </a:r>
            <a:r>
              <a:rPr lang="en-US" altLang="zh-CN" b="1" dirty="0" smtClean="0">
                <a:solidFill>
                  <a:srgbClr val="FF0000"/>
                </a:solidFill>
              </a:rPr>
              <a:t>4</a:t>
            </a:r>
            <a:endParaRPr lang="zh-CN" altLang="en-US" b="1" dirty="0">
              <a:solidFill>
                <a:srgbClr val="FF0000"/>
              </a:solidFill>
            </a:endParaRPr>
          </a:p>
        </p:txBody>
      </p:sp>
      <p:sp>
        <p:nvSpPr>
          <p:cNvPr id="3" name="内容占位符 2"/>
          <p:cNvSpPr>
            <a:spLocks noGrp="true"/>
          </p:cNvSpPr>
          <p:nvPr>
            <p:ph idx="1"/>
          </p:nvPr>
        </p:nvSpPr>
        <p:spPr>
          <a:xfrm>
            <a:off x="873760" y="1340485"/>
            <a:ext cx="9904730" cy="4785360"/>
          </a:xfrm>
          <a:solidFill>
            <a:schemeClr val="bg2"/>
          </a:solidFill>
        </p:spPr>
        <p:txBody>
          <a:bodyPr/>
          <a:lstStyle/>
          <a:p>
            <a:endParaRPr lang="en-US" altLang="zh-CN" b="1" dirty="0" smtClean="0">
              <a:solidFill>
                <a:schemeClr val="tx1">
                  <a:lumMod val="95000"/>
                  <a:lumOff val="5000"/>
                </a:schemeClr>
              </a:solidFill>
            </a:endParaRPr>
          </a:p>
          <a:p>
            <a:r>
              <a:rPr lang="zh-CN" altLang="en-US" sz="3200" b="1" dirty="0" smtClean="0">
                <a:solidFill>
                  <a:schemeClr val="tx1">
                    <a:lumMod val="95000"/>
                    <a:lumOff val="5000"/>
                  </a:schemeClr>
                </a:solidFill>
              </a:rPr>
              <a:t>香港</a:t>
            </a:r>
            <a:r>
              <a:rPr lang="en-US" altLang="zh-CN" sz="3200" b="1" dirty="0">
                <a:solidFill>
                  <a:schemeClr val="tx1">
                    <a:lumMod val="95000"/>
                    <a:lumOff val="5000"/>
                  </a:schemeClr>
                </a:solidFill>
              </a:rPr>
              <a:t>AB</a:t>
            </a:r>
            <a:r>
              <a:rPr lang="zh-CN" altLang="en-US" sz="3200" b="1" dirty="0" smtClean="0">
                <a:solidFill>
                  <a:schemeClr val="tx1">
                    <a:lumMod val="95000"/>
                    <a:lumOff val="5000"/>
                  </a:schemeClr>
                </a:solidFill>
              </a:rPr>
              <a:t>公司</a:t>
            </a:r>
            <a:r>
              <a:rPr lang="zh-CN" altLang="en-US" sz="3200" b="1" dirty="0">
                <a:solidFill>
                  <a:schemeClr val="tx1">
                    <a:lumMod val="95000"/>
                    <a:lumOff val="5000"/>
                  </a:schemeClr>
                </a:solidFill>
              </a:rPr>
              <a:t>是</a:t>
            </a:r>
            <a:r>
              <a:rPr lang="zh-CN" altLang="en-US" sz="3200" b="1" dirty="0" smtClean="0">
                <a:solidFill>
                  <a:schemeClr val="tx1">
                    <a:lumMod val="95000"/>
                    <a:lumOff val="5000"/>
                  </a:schemeClr>
                </a:solidFill>
              </a:rPr>
              <a:t>五矿集团的境外子公司，</a:t>
            </a:r>
            <a:r>
              <a:rPr lang="en-US" altLang="zh-CN" sz="3200" b="1" dirty="0" smtClean="0">
                <a:solidFill>
                  <a:srgbClr val="FF0000"/>
                </a:solidFill>
              </a:rPr>
              <a:t>2020</a:t>
            </a:r>
            <a:r>
              <a:rPr lang="zh-CN" altLang="en-US" sz="3200" b="1" dirty="0" smtClean="0">
                <a:solidFill>
                  <a:srgbClr val="FF0000"/>
                </a:solidFill>
              </a:rPr>
              <a:t>年</a:t>
            </a:r>
            <a:r>
              <a:rPr lang="zh-CN" altLang="en-US" sz="3200" b="1" dirty="0" smtClean="0">
                <a:solidFill>
                  <a:schemeClr val="tx1">
                    <a:lumMod val="95000"/>
                    <a:lumOff val="5000"/>
                  </a:schemeClr>
                </a:solidFill>
              </a:rPr>
              <a:t>中冶科工集团为</a:t>
            </a:r>
            <a:r>
              <a:rPr lang="zh-CN" altLang="en-US" sz="3200" b="1" dirty="0">
                <a:solidFill>
                  <a:schemeClr val="tx1">
                    <a:lumMod val="95000"/>
                    <a:lumOff val="5000"/>
                  </a:schemeClr>
                </a:solidFill>
              </a:rPr>
              <a:t>香港</a:t>
            </a:r>
            <a:r>
              <a:rPr lang="en-US" altLang="zh-CN" sz="3200" b="1" dirty="0">
                <a:solidFill>
                  <a:schemeClr val="tx1">
                    <a:lumMod val="95000"/>
                    <a:lumOff val="5000"/>
                  </a:schemeClr>
                </a:solidFill>
              </a:rPr>
              <a:t>AB</a:t>
            </a:r>
            <a:r>
              <a:rPr lang="zh-CN" altLang="en-US" sz="3200" b="1" dirty="0" smtClean="0">
                <a:solidFill>
                  <a:schemeClr val="tx1">
                    <a:lumMod val="95000"/>
                    <a:lumOff val="5000"/>
                  </a:schemeClr>
                </a:solidFill>
              </a:rPr>
              <a:t>公司提供了</a:t>
            </a:r>
            <a:r>
              <a:rPr lang="en-US" altLang="zh-CN" sz="3200" b="1" dirty="0" smtClean="0">
                <a:solidFill>
                  <a:srgbClr val="FF0000"/>
                </a:solidFill>
              </a:rPr>
              <a:t>500</a:t>
            </a:r>
            <a:r>
              <a:rPr lang="zh-CN" altLang="en-US" sz="3200" b="1" dirty="0" smtClean="0">
                <a:solidFill>
                  <a:srgbClr val="FF0000"/>
                </a:solidFill>
              </a:rPr>
              <a:t>万</a:t>
            </a:r>
            <a:r>
              <a:rPr lang="zh-CN" altLang="en-US" sz="3200" b="1" dirty="0" smtClean="0">
                <a:solidFill>
                  <a:schemeClr val="tx1">
                    <a:lumMod val="95000"/>
                    <a:lumOff val="5000"/>
                  </a:schemeClr>
                </a:solidFill>
              </a:rPr>
              <a:t>美元的三年期贷款。请问</a:t>
            </a:r>
            <a:r>
              <a:rPr lang="zh-CN" altLang="en-US" sz="3200" b="1" dirty="0">
                <a:solidFill>
                  <a:schemeClr val="tx1">
                    <a:lumMod val="95000"/>
                    <a:lumOff val="5000"/>
                  </a:schemeClr>
                </a:solidFill>
              </a:rPr>
              <a:t>中冶科工集团</a:t>
            </a:r>
            <a:r>
              <a:rPr lang="zh-CN" altLang="en-US" sz="3200" b="1" dirty="0" smtClean="0">
                <a:solidFill>
                  <a:schemeClr val="tx1">
                    <a:lumMod val="95000"/>
                    <a:lumOff val="5000"/>
                  </a:schemeClr>
                </a:solidFill>
              </a:rPr>
              <a:t>是否应按制度填报</a:t>
            </a:r>
            <a:r>
              <a:rPr lang="en-US" altLang="zh-CN" sz="3200" b="1" dirty="0" smtClean="0">
                <a:solidFill>
                  <a:srgbClr val="FF0000"/>
                </a:solidFill>
              </a:rPr>
              <a:t>FDIN4</a:t>
            </a:r>
            <a:r>
              <a:rPr lang="zh-CN" altLang="en-US" sz="3200" b="1" dirty="0" smtClean="0">
                <a:solidFill>
                  <a:srgbClr val="FF0000"/>
                </a:solidFill>
              </a:rPr>
              <a:t>表</a:t>
            </a:r>
            <a:r>
              <a:rPr lang="zh-CN" altLang="en-US" sz="3200" b="1" dirty="0" smtClean="0">
                <a:solidFill>
                  <a:schemeClr val="tx1">
                    <a:lumMod val="95000"/>
                    <a:lumOff val="5000"/>
                  </a:schemeClr>
                </a:solidFill>
              </a:rPr>
              <a:t>？</a:t>
            </a:r>
            <a:endParaRPr lang="zh-CN" altLang="en-US" sz="3200" b="1" dirty="0" smtClean="0">
              <a:solidFill>
                <a:schemeClr val="tx1">
                  <a:lumMod val="95000"/>
                  <a:lumOff val="5000"/>
                </a:schemeClr>
              </a:solidFill>
            </a:endParaRPr>
          </a:p>
          <a:p>
            <a:endParaRPr lang="en-US" altLang="zh-CN" sz="3200" b="1" dirty="0" smtClean="0">
              <a:solidFill>
                <a:schemeClr val="tx1">
                  <a:lumMod val="95000"/>
                  <a:lumOff val="5000"/>
                </a:schemeClr>
              </a:solidFill>
            </a:endParaRPr>
          </a:p>
          <a:p>
            <a:r>
              <a:rPr lang="zh-CN" altLang="en-US" sz="3200" b="1" dirty="0" smtClean="0">
                <a:solidFill>
                  <a:schemeClr val="tx1">
                    <a:lumMod val="95000"/>
                    <a:lumOff val="5000"/>
                  </a:schemeClr>
                </a:solidFill>
              </a:rPr>
              <a:t>答案：</a:t>
            </a:r>
            <a:r>
              <a:rPr lang="zh-CN" altLang="en-US" sz="3200" b="1" dirty="0" smtClean="0">
                <a:solidFill>
                  <a:srgbClr val="0000CC"/>
                </a:solidFill>
              </a:rPr>
              <a:t>应该填报。</a:t>
            </a:r>
            <a:endParaRPr lang="en-US" altLang="zh-CN" sz="3200" b="1" dirty="0" smtClean="0">
              <a:solidFill>
                <a:srgbClr val="0000CC"/>
              </a:solidFill>
            </a:endParaRPr>
          </a:p>
          <a:p>
            <a:endParaRPr lang="en-US" altLang="zh-CN" b="1" dirty="0" smtClean="0">
              <a:solidFill>
                <a:schemeClr val="tx1">
                  <a:lumMod val="95000"/>
                  <a:lumOff val="5000"/>
                </a:schemeClr>
              </a:solidFill>
            </a:endParaRPr>
          </a:p>
          <a:p>
            <a:endParaRPr lang="zh-CN" altLang="en-US"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true" noRot="true" noChangeArrowheads="true"/>
          </p:cNvSpPr>
          <p:nvPr>
            <p:ph type="title"/>
          </p:nvPr>
        </p:nvSpPr>
        <p:spPr>
          <a:xfrm>
            <a:off x="1179830" y="228600"/>
            <a:ext cx="7725410" cy="752475"/>
          </a:xfrm>
          <a:solidFill>
            <a:srgbClr val="FFCCCC"/>
          </a:solidFill>
        </p:spPr>
        <p:txBody>
          <a:bodyPr/>
          <a:lstStyle/>
          <a:p>
            <a:pPr eaLnBrk="1" hangingPunct="1">
              <a:defRPr/>
            </a:pPr>
            <a:r>
              <a:rPr lang="zh-CN" altLang="en-US" sz="2800" b="1" dirty="0" smtClean="0">
                <a:effectLst>
                  <a:outerShdw blurRad="38100" dist="38100" dir="2700000" algn="tl">
                    <a:srgbClr val="000000"/>
                  </a:outerShdw>
                </a:effectLst>
                <a:ea typeface="黑体" panose="02010609060101010101" charset="-122"/>
              </a:rPr>
              <a:t>中冶科工与香港</a:t>
            </a:r>
            <a:r>
              <a:rPr lang="en-US" altLang="zh-CN" sz="2800" b="1" dirty="0" smtClean="0">
                <a:effectLst>
                  <a:outerShdw blurRad="38100" dist="38100" dir="2700000" algn="tl">
                    <a:srgbClr val="000000"/>
                  </a:outerShdw>
                </a:effectLst>
                <a:ea typeface="黑体" panose="02010609060101010101" charset="-122"/>
              </a:rPr>
              <a:t>AB</a:t>
            </a:r>
            <a:r>
              <a:rPr lang="zh-CN" altLang="en-US" sz="2800" b="1" dirty="0" smtClean="0">
                <a:effectLst>
                  <a:outerShdw blurRad="38100" dist="38100" dir="2700000" algn="tl">
                    <a:srgbClr val="000000"/>
                  </a:outerShdw>
                </a:effectLst>
                <a:ea typeface="黑体" panose="02010609060101010101" charset="-122"/>
              </a:rPr>
              <a:t>公司互为成员企业</a:t>
            </a:r>
            <a:endParaRPr lang="zh-CN" altLang="en-US" sz="2800" b="1" dirty="0" smtClean="0">
              <a:effectLst>
                <a:outerShdw blurRad="38100" dist="38100" dir="2700000" algn="tl">
                  <a:srgbClr val="000000"/>
                </a:outerShdw>
              </a:effectLst>
              <a:ea typeface="黑体" panose="02010609060101010101" charset="-122"/>
            </a:endParaRPr>
          </a:p>
        </p:txBody>
      </p:sp>
      <p:sp>
        <p:nvSpPr>
          <p:cNvPr id="57347" name="Rectangle 3"/>
          <p:cNvSpPr>
            <a:spLocks noGrp="true" noRot="true" noChangeArrowheads="true"/>
          </p:cNvSpPr>
          <p:nvPr>
            <p:ph idx="1"/>
          </p:nvPr>
        </p:nvSpPr>
        <p:spPr>
          <a:xfrm>
            <a:off x="1179830" y="1052830"/>
            <a:ext cx="9639935" cy="4893945"/>
          </a:xfrm>
          <a:solidFill>
            <a:schemeClr val="bg2"/>
          </a:solidFill>
        </p:spPr>
        <p:txBody>
          <a:bodyPr/>
          <a:lstStyle/>
          <a:p>
            <a:pPr lvl="4" eaLnBrk="1" hangingPunct="1"/>
            <a:endParaRPr lang="zh-CN" altLang="zh-CN" dirty="0" smtClean="0"/>
          </a:p>
        </p:txBody>
      </p:sp>
      <p:sp>
        <p:nvSpPr>
          <p:cNvPr id="57348" name="Oval 4"/>
          <p:cNvSpPr>
            <a:spLocks noChangeArrowheads="true"/>
          </p:cNvSpPr>
          <p:nvPr/>
        </p:nvSpPr>
        <p:spPr bwMode="auto">
          <a:xfrm>
            <a:off x="3000375" y="1557338"/>
            <a:ext cx="2160588" cy="1439862"/>
          </a:xfrm>
          <a:prstGeom prst="ellipse">
            <a:avLst/>
          </a:prstGeom>
          <a:solidFill>
            <a:srgbClr val="92D050"/>
          </a:solidFill>
          <a:ln w="9525" algn="ctr">
            <a:solidFill>
              <a:schemeClr val="tx1"/>
            </a:solidFill>
            <a:round/>
          </a:ln>
          <a:effectLst/>
        </p:spPr>
        <p:txBody>
          <a:bodyPr wrap="none" anchor="ctr"/>
          <a:lstStyle/>
          <a:p>
            <a:pPr algn="ctr"/>
            <a:r>
              <a:rPr lang="zh-CN" altLang="en-US" sz="2400" b="1" dirty="0" smtClean="0">
                <a:solidFill>
                  <a:srgbClr val="FF0066"/>
                </a:solidFill>
                <a:latin typeface="Tahoma" pitchFamily="34" charset="0"/>
                <a:ea typeface="黑体" panose="02010609060101010101" charset="-122"/>
              </a:rPr>
              <a:t>五矿集团</a:t>
            </a:r>
            <a:endParaRPr lang="zh-CN" altLang="en-US" sz="2400" b="1" dirty="0">
              <a:solidFill>
                <a:srgbClr val="FF0066"/>
              </a:solidFill>
              <a:latin typeface="Tahoma" pitchFamily="34" charset="0"/>
              <a:ea typeface="黑体" panose="02010609060101010101" charset="-122"/>
            </a:endParaRPr>
          </a:p>
        </p:txBody>
      </p:sp>
      <p:sp>
        <p:nvSpPr>
          <p:cNvPr id="57349" name="Oval 5"/>
          <p:cNvSpPr>
            <a:spLocks noChangeArrowheads="true"/>
          </p:cNvSpPr>
          <p:nvPr/>
        </p:nvSpPr>
        <p:spPr bwMode="auto">
          <a:xfrm>
            <a:off x="7248525" y="2492375"/>
            <a:ext cx="2116455" cy="1729105"/>
          </a:xfrm>
          <a:prstGeom prst="ellipse">
            <a:avLst/>
          </a:prstGeom>
          <a:solidFill>
            <a:schemeClr val="accent6">
              <a:lumMod val="40000"/>
              <a:lumOff val="60000"/>
            </a:schemeClr>
          </a:solidFill>
          <a:ln w="9525" algn="ctr">
            <a:solidFill>
              <a:srgbClr val="FF0066"/>
            </a:solidFill>
            <a:round/>
          </a:ln>
          <a:effectLst/>
        </p:spPr>
        <p:txBody>
          <a:bodyPr wrap="none" anchor="ctr"/>
          <a:lstStyle/>
          <a:p>
            <a:pPr algn="ctr"/>
            <a:r>
              <a:rPr lang="zh-CN" altLang="en-US" sz="2000" b="1" dirty="0">
                <a:solidFill>
                  <a:srgbClr val="003300"/>
                </a:solidFill>
                <a:latin typeface="Tahoma" pitchFamily="34" charset="0"/>
                <a:ea typeface="黑体" panose="02010609060101010101" charset="-122"/>
              </a:rPr>
              <a:t>香港</a:t>
            </a:r>
            <a:endParaRPr lang="zh-CN" altLang="en-US" sz="2000" b="1" dirty="0">
              <a:solidFill>
                <a:srgbClr val="003300"/>
              </a:solidFill>
              <a:latin typeface="Tahoma" pitchFamily="34" charset="0"/>
              <a:ea typeface="黑体" panose="02010609060101010101" charset="-122"/>
            </a:endParaRPr>
          </a:p>
          <a:p>
            <a:pPr algn="ctr"/>
            <a:r>
              <a:rPr lang="en-US" altLang="zh-CN" sz="2000" b="1" dirty="0" smtClean="0">
                <a:solidFill>
                  <a:srgbClr val="003300"/>
                </a:solidFill>
                <a:latin typeface="Tahoma" pitchFamily="34" charset="0"/>
                <a:ea typeface="黑体" panose="02010609060101010101" charset="-122"/>
              </a:rPr>
              <a:t>AB</a:t>
            </a:r>
            <a:r>
              <a:rPr lang="zh-CN" altLang="en-US" sz="2000" b="1" dirty="0">
                <a:solidFill>
                  <a:srgbClr val="003300"/>
                </a:solidFill>
                <a:latin typeface="Tahoma" pitchFamily="34" charset="0"/>
                <a:ea typeface="黑体" panose="02010609060101010101" charset="-122"/>
              </a:rPr>
              <a:t>公司</a:t>
            </a:r>
            <a:endParaRPr lang="zh-CN" altLang="en-US" sz="2000" b="1" dirty="0">
              <a:solidFill>
                <a:srgbClr val="003300"/>
              </a:solidFill>
              <a:latin typeface="Tahoma" pitchFamily="34" charset="0"/>
              <a:ea typeface="黑体" panose="02010609060101010101" charset="-122"/>
            </a:endParaRPr>
          </a:p>
          <a:p>
            <a:pPr algn="ctr"/>
            <a:endParaRPr lang="en-US" altLang="zh-CN" sz="2000" b="1" dirty="0">
              <a:solidFill>
                <a:srgbClr val="003300"/>
              </a:solidFill>
              <a:latin typeface="Tahoma" pitchFamily="34" charset="0"/>
              <a:ea typeface="黑体" panose="02010609060101010101" charset="-122"/>
            </a:endParaRPr>
          </a:p>
        </p:txBody>
      </p:sp>
      <p:sp>
        <p:nvSpPr>
          <p:cNvPr id="57350" name="Oval 6"/>
          <p:cNvSpPr>
            <a:spLocks noChangeArrowheads="true"/>
          </p:cNvSpPr>
          <p:nvPr/>
        </p:nvSpPr>
        <p:spPr bwMode="auto">
          <a:xfrm>
            <a:off x="3359150" y="4149725"/>
            <a:ext cx="2016125" cy="1522730"/>
          </a:xfrm>
          <a:prstGeom prst="ellipse">
            <a:avLst/>
          </a:prstGeom>
          <a:solidFill>
            <a:srgbClr val="F7FC7E"/>
          </a:solidFill>
          <a:ln w="9525" algn="ctr">
            <a:solidFill>
              <a:schemeClr val="tx1"/>
            </a:solidFill>
            <a:round/>
          </a:ln>
          <a:effectLst/>
        </p:spPr>
        <p:txBody>
          <a:bodyPr wrap="none" anchor="ctr"/>
          <a:lstStyle/>
          <a:p>
            <a:pPr algn="ctr"/>
            <a:r>
              <a:rPr lang="zh-CN" altLang="en-US" sz="2000" b="1" dirty="0" smtClean="0">
                <a:solidFill>
                  <a:srgbClr val="FF0066"/>
                </a:solidFill>
                <a:latin typeface="Tahoma" pitchFamily="34" charset="0"/>
                <a:ea typeface="黑体" panose="02010609060101010101" charset="-122"/>
              </a:rPr>
              <a:t>中冶科工</a:t>
            </a:r>
            <a:endParaRPr lang="zh-CN" altLang="en-US" sz="2000" b="1" dirty="0">
              <a:solidFill>
                <a:srgbClr val="FF0066"/>
              </a:solidFill>
              <a:latin typeface="Tahoma" pitchFamily="34" charset="0"/>
              <a:ea typeface="黑体" panose="02010609060101010101" charset="-122"/>
            </a:endParaRPr>
          </a:p>
        </p:txBody>
      </p:sp>
      <p:sp>
        <p:nvSpPr>
          <p:cNvPr id="57351" name="Line 7"/>
          <p:cNvSpPr>
            <a:spLocks noChangeShapeType="true"/>
          </p:cNvSpPr>
          <p:nvPr/>
        </p:nvSpPr>
        <p:spPr bwMode="auto">
          <a:xfrm>
            <a:off x="5087938" y="2565400"/>
            <a:ext cx="2232025" cy="504825"/>
          </a:xfrm>
          <a:prstGeom prst="line">
            <a:avLst/>
          </a:prstGeom>
          <a:noFill/>
          <a:ln w="76200">
            <a:solidFill>
              <a:srgbClr val="FF00FF"/>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prstClr val="black"/>
              </a:solidFill>
            </a:endParaRPr>
          </a:p>
        </p:txBody>
      </p:sp>
      <p:sp>
        <p:nvSpPr>
          <p:cNvPr id="57352" name="Line 8"/>
          <p:cNvSpPr>
            <a:spLocks noChangeShapeType="true"/>
          </p:cNvSpPr>
          <p:nvPr/>
        </p:nvSpPr>
        <p:spPr bwMode="auto">
          <a:xfrm>
            <a:off x="4224338" y="2997200"/>
            <a:ext cx="144462" cy="1152525"/>
          </a:xfrm>
          <a:prstGeom prst="line">
            <a:avLst/>
          </a:prstGeom>
          <a:noFill/>
          <a:ln w="38100">
            <a:solidFill>
              <a:srgbClr val="00FF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solidFill>
                <a:prstClr val="black"/>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091" name="Group 3"/>
          <p:cNvGraphicFramePr>
            <a:graphicFrameLocks noGrp="true"/>
          </p:cNvGraphicFramePr>
          <p:nvPr>
            <p:ph type="tbl" idx="1"/>
          </p:nvPr>
        </p:nvGraphicFramePr>
        <p:xfrm>
          <a:off x="744220" y="1844675"/>
          <a:ext cx="10712450" cy="1978025"/>
        </p:xfrm>
        <a:graphic>
          <a:graphicData uri="http://schemas.openxmlformats.org/drawingml/2006/table">
            <a:tbl>
              <a:tblPr/>
              <a:tblGrid>
                <a:gridCol w="1862455"/>
                <a:gridCol w="1118235"/>
                <a:gridCol w="1337945"/>
                <a:gridCol w="897890"/>
                <a:gridCol w="2049780"/>
                <a:gridCol w="1583055"/>
                <a:gridCol w="1863090"/>
              </a:tblGrid>
              <a:tr h="732790">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2000" b="1" i="0" u="none" strike="noStrike" cap="none" normalizeH="0" baseline="0" dirty="0" smtClean="0">
                        <a:ln>
                          <a:noFill/>
                        </a:ln>
                        <a:solidFill>
                          <a:srgbClr val="800000"/>
                        </a:solidFill>
                        <a:effectLst/>
                        <a:latin typeface="Times New Roman" pitchFamily="18" charset="0"/>
                        <a:ea typeface="黑体" panose="02010609060101010101"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800" b="1" i="0" u="none" strike="noStrike" cap="none" normalizeH="0" baseline="0" dirty="0" smtClean="0">
                          <a:ln>
                            <a:noFill/>
                          </a:ln>
                          <a:solidFill>
                            <a:srgbClr val="800000"/>
                          </a:solidFill>
                          <a:effectLst/>
                          <a:latin typeface="Times New Roman" pitchFamily="18" charset="0"/>
                          <a:ea typeface="黑体" panose="02010609060101010101" charset="-122"/>
                        </a:rPr>
                        <a:t>境外企业名称</a:t>
                      </a:r>
                      <a:endParaRPr kumimoji="0" lang="zh-CN" altLang="en-US" sz="1800" b="1" i="0" u="none" strike="noStrike" cap="none" normalizeH="0" baseline="0" dirty="0" smtClean="0">
                        <a:ln>
                          <a:noFill/>
                        </a:ln>
                        <a:solidFill>
                          <a:srgbClr val="800000"/>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rPr>
                        <a:t>所在国家地区及城市</a:t>
                      </a:r>
                      <a:endPar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FF"/>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rPr>
                        <a:t>行业类别</a:t>
                      </a:r>
                      <a:endPar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rPr>
                        <a:t>中方持股比例</a:t>
                      </a:r>
                      <a:r>
                        <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rPr>
                        <a:t>%</a:t>
                      </a: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row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1600" b="1" i="0" u="none" strike="noStrike" cap="none" normalizeH="0" baseline="0" dirty="0" smtClean="0">
                        <a:ln>
                          <a:noFill/>
                        </a:ln>
                        <a:solidFill>
                          <a:srgbClr val="800000"/>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rPr>
                        <a:t>境外成员企业的母公司名称</a:t>
                      </a:r>
                      <a:endParaRPr kumimoji="0" lang="zh-CN" altLang="en-US" sz="1600" b="1" i="0" u="none" strike="noStrike" cap="none" normalizeH="0" baseline="0" dirty="0" smtClean="0">
                        <a:ln>
                          <a:noFill/>
                        </a:ln>
                        <a:solidFill>
                          <a:srgbClr val="80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smtClean="0">
                          <a:ln>
                            <a:noFill/>
                          </a:ln>
                          <a:solidFill>
                            <a:schemeClr val="tx2"/>
                          </a:solidFill>
                          <a:effectLst/>
                          <a:latin typeface="Times New Roman" pitchFamily="18" charset="0"/>
                          <a:ea typeface="宋体" pitchFamily="2" charset="-122"/>
                        </a:rPr>
                        <a:t>本企业对境外成员企业的债务工具投资</a:t>
                      </a:r>
                      <a:endParaRPr kumimoji="0" lang="zh-CN" altLang="en-US" sz="1400" b="1" i="0" u="none" strike="noStrike" cap="none" normalizeH="0" baseline="0" smtClean="0">
                        <a:ln>
                          <a:noFill/>
                        </a:ln>
                        <a:solidFill>
                          <a:schemeClr val="tx2"/>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hMerge="true">
                  <a:tcPr/>
                </a:tc>
              </a:tr>
              <a:tr h="438150">
                <a:tc vMerge="true">
                  <a:tcPr/>
                </a:tc>
                <a:tc vMerge="true">
                  <a:tcPr/>
                </a:tc>
                <a:tc vMerge="true">
                  <a:tcPr/>
                </a:tc>
                <a:tc vMerge="true">
                  <a:tcPr/>
                </a:tc>
                <a:tc vMerge="true">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dirty="0" smtClean="0">
                          <a:ln>
                            <a:noFill/>
                          </a:ln>
                          <a:solidFill>
                            <a:srgbClr val="FF0000"/>
                          </a:solidFill>
                          <a:effectLst/>
                          <a:latin typeface="Times New Roman" pitchFamily="18" charset="0"/>
                          <a:ea typeface="宋体" pitchFamily="2" charset="-122"/>
                        </a:rPr>
                        <a:t>当期新增债务工具投资</a:t>
                      </a:r>
                      <a:endParaRPr kumimoji="0" lang="zh-CN" altLang="en-US" sz="1400" b="1" i="0" u="none" strike="noStrike" cap="none" normalizeH="0" baseline="0" dirty="0" smtClean="0">
                        <a:ln>
                          <a:noFill/>
                        </a:ln>
                        <a:solidFill>
                          <a:srgbClr val="FF0000"/>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dirty="0" smtClean="0">
                          <a:ln>
                            <a:noFill/>
                          </a:ln>
                          <a:solidFill>
                            <a:srgbClr val="660033"/>
                          </a:solidFill>
                          <a:effectLst/>
                          <a:latin typeface="Times New Roman" pitchFamily="18" charset="0"/>
                          <a:ea typeface="宋体" pitchFamily="2" charset="-122"/>
                        </a:rPr>
                        <a:t>年末债务工具</a:t>
                      </a:r>
                      <a:endParaRPr kumimoji="0" lang="zh-CN" altLang="en-US" sz="1400" b="1" i="0" u="none" strike="noStrike" cap="none" normalizeH="0" baseline="0" dirty="0" smtClean="0">
                        <a:ln>
                          <a:noFill/>
                        </a:ln>
                        <a:solidFill>
                          <a:srgbClr val="660033"/>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7270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dirty="0" smtClean="0">
                          <a:ln>
                            <a:noFill/>
                          </a:ln>
                          <a:solidFill>
                            <a:srgbClr val="003366"/>
                          </a:solidFill>
                          <a:effectLst/>
                          <a:latin typeface="Times New Roman" pitchFamily="18" charset="0"/>
                          <a:ea typeface="黑体" panose="02010609060101010101" charset="-122"/>
                        </a:rPr>
                        <a:t>香港</a:t>
                      </a:r>
                      <a:r>
                        <a:rPr kumimoji="0" lang="en-US" altLang="zh-CN" sz="1400" b="1" i="0" u="none" strike="noStrike" cap="none" normalizeH="0" baseline="0" dirty="0" smtClean="0">
                          <a:ln>
                            <a:noFill/>
                          </a:ln>
                          <a:solidFill>
                            <a:srgbClr val="003366"/>
                          </a:solidFill>
                          <a:effectLst/>
                          <a:latin typeface="Times New Roman" pitchFamily="18" charset="0"/>
                          <a:ea typeface="黑体" panose="02010609060101010101" charset="-122"/>
                        </a:rPr>
                        <a:t>AB</a:t>
                      </a:r>
                      <a:r>
                        <a:rPr kumimoji="0" lang="zh-CN" altLang="en-US" sz="1400" b="1" i="0" u="none" strike="noStrike" cap="none" normalizeH="0" baseline="0" dirty="0" smtClean="0">
                          <a:ln>
                            <a:noFill/>
                          </a:ln>
                          <a:solidFill>
                            <a:srgbClr val="003366"/>
                          </a:solidFill>
                          <a:effectLst/>
                          <a:latin typeface="Times New Roman" pitchFamily="18" charset="0"/>
                          <a:ea typeface="黑体" panose="02010609060101010101" charset="-122"/>
                        </a:rPr>
                        <a:t>公司</a:t>
                      </a:r>
                      <a:endParaRPr kumimoji="0" lang="zh-CN" altLang="en-US" sz="1400" b="1" i="0" u="none" strike="noStrike" cap="none" normalizeH="0" baseline="0" dirty="0" smtClean="0">
                        <a:ln>
                          <a:noFill/>
                        </a:ln>
                        <a:solidFill>
                          <a:srgbClr val="003366"/>
                        </a:solidFill>
                        <a:effectLst/>
                        <a:latin typeface="Times New Roman" pitchFamily="18" charset="0"/>
                        <a:ea typeface="黑体" panose="0201060906010101010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dirty="0" smtClean="0">
                          <a:ln>
                            <a:noFill/>
                          </a:ln>
                          <a:solidFill>
                            <a:schemeClr val="tx1"/>
                          </a:solidFill>
                          <a:effectLst/>
                          <a:latin typeface="Times New Roman" pitchFamily="18" charset="0"/>
                          <a:ea typeface="宋体" pitchFamily="2" charset="-122"/>
                        </a:rPr>
                        <a:t>中国香港</a:t>
                      </a:r>
                      <a:endParaRPr kumimoji="0" lang="zh-CN" altLang="zh-CN" sz="14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dirty="0" smtClean="0">
                          <a:ln>
                            <a:noFill/>
                          </a:ln>
                          <a:solidFill>
                            <a:schemeClr val="tx1"/>
                          </a:solidFill>
                          <a:effectLst/>
                          <a:latin typeface="Times New Roman" pitchFamily="18" charset="0"/>
                          <a:ea typeface="宋体" pitchFamily="2" charset="-122"/>
                        </a:rPr>
                        <a:t>商务服务业</a:t>
                      </a:r>
                      <a:endParaRPr kumimoji="0" lang="zh-CN" altLang="zh-CN" sz="14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100</a:t>
                      </a:r>
                      <a:endParaRPr kumimoji="0" lang="zh-CN" altLang="zh-CN" sz="14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400" b="1" i="0" u="none" strike="noStrike" cap="none" normalizeH="0" baseline="0" dirty="0" smtClean="0">
                          <a:ln>
                            <a:noFill/>
                          </a:ln>
                          <a:solidFill>
                            <a:schemeClr val="tx1"/>
                          </a:solidFill>
                          <a:effectLst/>
                          <a:latin typeface="Times New Roman" pitchFamily="18" charset="0"/>
                          <a:ea typeface="宋体" pitchFamily="2" charset="-122"/>
                        </a:rPr>
                        <a:t>五矿集团</a:t>
                      </a:r>
                      <a:endParaRPr kumimoji="0" lang="zh-CN" altLang="zh-CN" sz="14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en-US" sz="1400" b="1" i="0" u="none" strike="noStrike" cap="none" normalizeH="0" baseline="0" dirty="0" smtClean="0">
                          <a:ln>
                            <a:noFill/>
                          </a:ln>
                          <a:solidFill>
                            <a:schemeClr val="tx1"/>
                          </a:solidFill>
                          <a:effectLst/>
                          <a:latin typeface="Times New Roman" pitchFamily="18" charset="0"/>
                          <a:ea typeface="宋体" pitchFamily="2" charset="-122"/>
                        </a:rPr>
                        <a:t>5</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00</a:t>
                      </a:r>
                      <a:endParaRPr kumimoji="0" lang="zh-CN" altLang="zh-CN" sz="14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en-US" sz="1400" b="1" i="0" u="none" strike="noStrike" cap="none" normalizeH="0" baseline="0" dirty="0" smtClean="0">
                          <a:ln>
                            <a:noFill/>
                          </a:ln>
                          <a:solidFill>
                            <a:schemeClr val="tx1"/>
                          </a:solidFill>
                          <a:effectLst/>
                          <a:latin typeface="Times New Roman" pitchFamily="18" charset="0"/>
                          <a:ea typeface="宋体" pitchFamily="2" charset="-122"/>
                        </a:rPr>
                        <a:t>5</a:t>
                      </a:r>
                      <a:r>
                        <a:rPr kumimoji="0" lang="en-US" altLang="zh-CN" sz="1400" b="1" i="0" u="none" strike="noStrike" cap="none" normalizeH="0" baseline="0" dirty="0" smtClean="0">
                          <a:ln>
                            <a:noFill/>
                          </a:ln>
                          <a:solidFill>
                            <a:schemeClr val="tx1"/>
                          </a:solidFill>
                          <a:effectLst/>
                          <a:latin typeface="Times New Roman" pitchFamily="18" charset="0"/>
                          <a:ea typeface="宋体" pitchFamily="2" charset="-122"/>
                        </a:rPr>
                        <a:t>00</a:t>
                      </a:r>
                      <a:endParaRPr kumimoji="0" lang="zh-CN" altLang="zh-CN" sz="1400" b="1" i="0" u="none" strike="noStrike" cap="none" normalizeH="0" baseline="0" dirty="0" smtClean="0">
                        <a:ln>
                          <a:noFill/>
                        </a:ln>
                        <a:solidFill>
                          <a:schemeClr val="tx1"/>
                        </a:solidFill>
                        <a:effectLst/>
                        <a:latin typeface="Times New Roman" pitchFamily="18" charset="0"/>
                        <a:ea typeface="宋体"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2" name="标题 1"/>
          <p:cNvSpPr>
            <a:spLocks noGrp="true"/>
          </p:cNvSpPr>
          <p:nvPr>
            <p:ph type="title"/>
          </p:nvPr>
        </p:nvSpPr>
        <p:spPr>
          <a:solidFill>
            <a:schemeClr val="bg1">
              <a:lumMod val="85000"/>
            </a:schemeClr>
          </a:solidFill>
        </p:spPr>
        <p:txBody>
          <a:bodyPr>
            <a:normAutofit/>
          </a:bodyPr>
          <a:lstStyle/>
          <a:p>
            <a:pPr algn="r"/>
            <a:r>
              <a:rPr lang="zh-CN" altLang="en-US" sz="2800" dirty="0" smtClean="0">
                <a:solidFill>
                  <a:srgbClr val="FF0000"/>
                </a:solidFill>
              </a:rPr>
              <a:t>填报单位：中冶科工集团                      单位：万美元</a:t>
            </a:r>
            <a:endParaRPr lang="zh-CN" altLang="en-US" sz="2800" dirty="0">
              <a:solidFill>
                <a:srgbClr val="FF0000"/>
              </a:solidFill>
            </a:endParaRPr>
          </a:p>
        </p:txBody>
      </p:sp>
    </p:spTree>
  </p:cSld>
  <p:clrMapOvr>
    <a:masterClrMapping/>
  </p:clrMapOvr>
  <p:transition spd="med">
    <p:wipe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true" noRot="true" noChangeArrowheads="true"/>
          </p:cNvSpPr>
          <p:nvPr>
            <p:ph type="title"/>
          </p:nvPr>
        </p:nvSpPr>
        <p:spPr>
          <a:xfrm>
            <a:off x="1087120" y="228600"/>
            <a:ext cx="7550785" cy="1113155"/>
          </a:xfrm>
          <a:solidFill>
            <a:srgbClr val="00FF00"/>
          </a:solidFill>
        </p:spPr>
        <p:txBody>
          <a:bodyPr/>
          <a:lstStyle/>
          <a:p>
            <a:pPr eaLnBrk="1" hangingPunct="1">
              <a:defRPr/>
            </a:pPr>
            <a:r>
              <a:rPr lang="en-US" altLang="zh-CN" sz="3200" b="1" dirty="0" smtClean="0">
                <a:solidFill>
                  <a:srgbClr val="FF3300"/>
                </a:solidFill>
                <a:effectLst>
                  <a:outerShdw blurRad="38100" dist="38100" dir="2700000" algn="tl">
                    <a:srgbClr val="000000"/>
                  </a:outerShdw>
                </a:effectLst>
              </a:rPr>
              <a:t>5</a:t>
            </a:r>
            <a:r>
              <a:rPr lang="zh-CN" altLang="en-US" sz="3200" b="1" dirty="0" smtClean="0">
                <a:solidFill>
                  <a:srgbClr val="FF3300"/>
                </a:solidFill>
                <a:effectLst>
                  <a:outerShdw blurRad="38100" dist="38100" dir="2700000" algn="tl">
                    <a:srgbClr val="000000"/>
                  </a:outerShdw>
                </a:effectLst>
              </a:rPr>
              <a:t>、境外企业返程投资情况（</a:t>
            </a:r>
            <a:r>
              <a:rPr lang="en-US" altLang="zh-CN" sz="3200" b="1" dirty="0" smtClean="0">
                <a:solidFill>
                  <a:srgbClr val="FF3300"/>
                </a:solidFill>
                <a:effectLst>
                  <a:outerShdw blurRad="38100" dist="38100" dir="2700000" algn="tl">
                    <a:srgbClr val="000000"/>
                  </a:outerShdw>
                </a:effectLst>
              </a:rPr>
              <a:t>FDIN5</a:t>
            </a:r>
            <a:r>
              <a:rPr lang="zh-CN" altLang="en-US" sz="3200" b="1" dirty="0" smtClean="0">
                <a:solidFill>
                  <a:srgbClr val="FF3300"/>
                </a:solidFill>
                <a:effectLst>
                  <a:outerShdw blurRad="38100" dist="38100" dir="2700000" algn="tl">
                    <a:srgbClr val="000000"/>
                  </a:outerShdw>
                </a:effectLst>
              </a:rPr>
              <a:t>表）</a:t>
            </a:r>
            <a:endParaRPr lang="zh-CN" altLang="en-US" sz="3200" b="1" dirty="0" smtClean="0">
              <a:solidFill>
                <a:srgbClr val="FF3300"/>
              </a:solidFill>
              <a:effectLst>
                <a:outerShdw blurRad="38100" dist="38100" dir="2700000" algn="tl">
                  <a:srgbClr val="000000"/>
                </a:outerShdw>
              </a:effectLst>
            </a:endParaRPr>
          </a:p>
        </p:txBody>
      </p:sp>
      <p:graphicFrame>
        <p:nvGraphicFramePr>
          <p:cNvPr id="246787" name="Group 3"/>
          <p:cNvGraphicFramePr>
            <a:graphicFrameLocks noGrp="true"/>
          </p:cNvGraphicFramePr>
          <p:nvPr>
            <p:ph type="tbl" idx="1"/>
          </p:nvPr>
        </p:nvGraphicFramePr>
        <p:xfrm>
          <a:off x="1087120" y="1600200"/>
          <a:ext cx="10063480" cy="4133317"/>
        </p:xfrm>
        <a:graphic>
          <a:graphicData uri="http://schemas.openxmlformats.org/drawingml/2006/table">
            <a:tbl>
              <a:tblPr/>
              <a:tblGrid>
                <a:gridCol w="2449830"/>
                <a:gridCol w="1542415"/>
                <a:gridCol w="793750"/>
                <a:gridCol w="457200"/>
                <a:gridCol w="925830"/>
                <a:gridCol w="689610"/>
                <a:gridCol w="830580"/>
                <a:gridCol w="607060"/>
                <a:gridCol w="999490"/>
                <a:gridCol w="767715"/>
              </a:tblGrid>
              <a:tr h="604664">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2000" b="1" i="0" u="none" strike="noStrike" cap="none" normalizeH="0" baseline="0" dirty="0" smtClean="0">
                        <a:ln>
                          <a:noFill/>
                        </a:ln>
                        <a:solidFill>
                          <a:srgbClr val="800000"/>
                        </a:solidFill>
                        <a:effectLst/>
                        <a:latin typeface="Times New Roman" pitchFamily="18" charset="0"/>
                        <a:ea typeface="黑体" panose="02010609060101010101"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rPr>
                        <a:t>国内企业</a:t>
                      </a:r>
                      <a:endPar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rPr>
                        <a:t>名称</a:t>
                      </a:r>
                      <a:endPar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2000" b="1" i="0" u="none" strike="noStrike" cap="none" normalizeH="0" baseline="0" dirty="0" smtClean="0">
                        <a:ln>
                          <a:noFill/>
                        </a:ln>
                        <a:solidFill>
                          <a:srgbClr val="800000"/>
                        </a:solidFill>
                        <a:effectLst/>
                        <a:latin typeface="Times New Roman" pitchFamily="18" charset="0"/>
                        <a:ea typeface="黑体" panose="02010609060101010101"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rPr>
                        <a:t>返程投资国内企业的行业类别</a:t>
                      </a:r>
                      <a:endPar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2000" b="1" i="0" u="none" strike="noStrike" cap="none" normalizeH="0" baseline="0" dirty="0" smtClean="0">
                        <a:ln>
                          <a:noFill/>
                        </a:ln>
                        <a:solidFill>
                          <a:srgbClr val="800000"/>
                        </a:solidFill>
                        <a:effectLst/>
                        <a:latin typeface="Times New Roman" pitchFamily="18" charset="0"/>
                        <a:ea typeface="黑体" panose="02010609060101010101"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rPr>
                        <a:t>当期流量</a:t>
                      </a:r>
                      <a:endPar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rPr>
                        <a:t>其中</a:t>
                      </a:r>
                      <a:endPar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true">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hMerge="true">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2000" b="1" i="0" u="none" strike="noStrike" cap="none" normalizeH="0" baseline="0" dirty="0" smtClean="0">
                        <a:ln>
                          <a:noFill/>
                        </a:ln>
                        <a:solidFill>
                          <a:srgbClr val="800000"/>
                        </a:solidFill>
                        <a:effectLst/>
                        <a:latin typeface="Times New Roman" pitchFamily="18" charset="0"/>
                        <a:ea typeface="黑体" panose="02010609060101010101"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rPr>
                        <a:t>年末存量</a:t>
                      </a:r>
                      <a:endPar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rowSpan="2"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2000" b="1" i="0" u="none" strike="noStrike" cap="none" normalizeH="0" baseline="0" dirty="0" smtClean="0">
                        <a:ln>
                          <a:noFill/>
                        </a:ln>
                        <a:solidFill>
                          <a:srgbClr val="800000"/>
                        </a:solidFill>
                        <a:effectLst/>
                        <a:latin typeface="Times New Roman" pitchFamily="18" charset="0"/>
                        <a:ea typeface="黑体" panose="02010609060101010101" charset="-122"/>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rPr>
                        <a:t>其中</a:t>
                      </a:r>
                      <a:endParaRPr kumimoji="0" lang="zh-CN" altLang="en-US" sz="2000" b="1" i="0" u="none" strike="noStrike" cap="none" normalizeH="0" baseline="0" dirty="0" smtClean="0">
                        <a:ln>
                          <a:noFill/>
                        </a:ln>
                        <a:solidFill>
                          <a:srgbClr val="800000"/>
                        </a:solidFill>
                        <a:effectLst/>
                        <a:latin typeface="Times New Roman" pitchFamily="18" charset="0"/>
                        <a:ea typeface="黑体" panose="02010609060101010101" charset="-12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rowSpan="2" hMerge="true">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rowSpan="2" hMerge="true">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157344">
                <a:tc vMerge="true">
                  <a:tcPr/>
                </a:tc>
                <a:tc vMerge="true">
                  <a:tcPr/>
                </a:tc>
                <a:tc vMerge="true">
                  <a:tcPr/>
                </a:tc>
                <a:tc rowSpan="2">
                  <a:txBody>
                    <a:bodyPr/>
                    <a:lstStyle/>
                    <a:p>
                      <a:r>
                        <a:rPr lang="zh-CN" altLang="en-US" b="1" dirty="0" smtClean="0"/>
                        <a:t>股权</a:t>
                      </a:r>
                      <a:endParaRPr lang="zh-CN" altLang="en-US" b="1" dirty="0"/>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rowSpan="2">
                  <a:txBody>
                    <a:bodyPr/>
                    <a:lstStyle/>
                    <a:p>
                      <a:r>
                        <a:rPr lang="zh-CN" altLang="en-US" b="1" dirty="0" smtClean="0"/>
                        <a:t>收益再投资</a:t>
                      </a:r>
                      <a:endParaRPr lang="zh-CN" altLang="en-US" b="1" dirty="0"/>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rowSpan="2">
                  <a:txBody>
                    <a:bodyPr/>
                    <a:lstStyle/>
                    <a:p>
                      <a:r>
                        <a:rPr lang="zh-CN" altLang="en-US" b="1" dirty="0" smtClean="0"/>
                        <a:t>债务工具</a:t>
                      </a:r>
                      <a:endParaRPr lang="zh-CN" altLang="en-US" b="1" dirty="0"/>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vMerge="true">
                  <a:tcPr/>
                </a:tc>
                <a:tc vMerge="true" gridSpan="3">
                  <a:tcPr/>
                </a:tc>
                <a:tc vMerge="true" hMerge="true">
                  <a:tcPr/>
                </a:tc>
                <a:tc vMerge="true" hMerge="true">
                  <a:tcPr/>
                </a:tc>
              </a:tr>
              <a:tr h="986999">
                <a:tc vMerge="true">
                  <a:tcPr/>
                </a:tc>
                <a:tc vMerge="true">
                  <a:tcPr/>
                </a:tc>
                <a:tc vMerge="true">
                  <a:tcPr/>
                </a:tc>
                <a:tc vMerge="true">
                  <a:tcPr/>
                </a:tc>
                <a:tc vMerge="true">
                  <a:tcPr/>
                </a:tc>
                <a:tc vMerge="true">
                  <a:tcPr/>
                </a:tc>
                <a:tc vMerge="true">
                  <a:tcPr/>
                </a:tc>
                <a:tc>
                  <a:txBody>
                    <a:bodyPr/>
                    <a:lstStyle/>
                    <a:p>
                      <a:r>
                        <a:rPr lang="zh-CN" altLang="en-US" b="1" dirty="0" smtClean="0"/>
                        <a:t>股权</a:t>
                      </a:r>
                      <a:endParaRPr lang="zh-CN" altLang="en-US" b="1" dirty="0"/>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r>
                        <a:rPr lang="zh-CN" altLang="en-US" b="1" dirty="0" smtClean="0"/>
                        <a:t>收益再投资</a:t>
                      </a:r>
                      <a:endParaRPr lang="zh-CN" altLang="en-US" b="1" dirty="0"/>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r>
                        <a:rPr lang="zh-CN" altLang="en-US" b="1" dirty="0" smtClean="0"/>
                        <a:t>债务工具</a:t>
                      </a:r>
                      <a:endParaRPr lang="zh-CN" altLang="en-US" b="1" dirty="0"/>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36579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800" b="1" i="0" u="none" strike="noStrike" cap="none" normalizeH="0" baseline="0" dirty="0" smtClean="0">
                          <a:ln>
                            <a:noFill/>
                          </a:ln>
                          <a:solidFill>
                            <a:srgbClr val="660066"/>
                          </a:solidFill>
                          <a:effectLst/>
                          <a:latin typeface="Times New Roman" pitchFamily="18" charset="0"/>
                          <a:ea typeface="宋体" pitchFamily="2" charset="-122"/>
                        </a:rPr>
                        <a:t>甲</a:t>
                      </a:r>
                      <a:endParaRPr kumimoji="0" lang="zh-CN" altLang="en-US" sz="1800" b="1" i="0" u="none" strike="noStrike" cap="none" normalizeH="0" baseline="0" dirty="0" smtClean="0">
                        <a:ln>
                          <a:noFill/>
                        </a:ln>
                        <a:solidFill>
                          <a:srgbClr val="660066"/>
                        </a:solidFill>
                        <a:effectLst/>
                        <a:latin typeface="Times New Roman" pitchFamily="18" charset="0"/>
                        <a:ea typeface="宋体" pitchFamily="2" charset="-122"/>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1800" b="1" i="0" u="none" strike="noStrike" cap="none" normalizeH="0" baseline="0" smtClean="0">
                          <a:ln>
                            <a:noFill/>
                          </a:ln>
                          <a:solidFill>
                            <a:srgbClr val="660066"/>
                          </a:solidFill>
                          <a:effectLst/>
                          <a:latin typeface="Times New Roman" pitchFamily="18" charset="0"/>
                          <a:ea typeface="宋体" pitchFamily="2" charset="-122"/>
                        </a:rPr>
                        <a:t>乙</a:t>
                      </a:r>
                      <a:endParaRPr kumimoji="0" lang="zh-CN" altLang="en-US" sz="1800" b="1" i="0" u="none" strike="noStrike" cap="none" normalizeH="0" baseline="0" smtClean="0">
                        <a:ln>
                          <a:noFill/>
                        </a:ln>
                        <a:solidFill>
                          <a:srgbClr val="660066"/>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800" b="1" i="0" u="none" strike="noStrike" cap="none" normalizeH="0" baseline="0" smtClean="0">
                          <a:ln>
                            <a:noFill/>
                          </a:ln>
                          <a:solidFill>
                            <a:srgbClr val="660066"/>
                          </a:solidFill>
                          <a:effectLst/>
                          <a:latin typeface="Times New Roman" pitchFamily="18" charset="0"/>
                          <a:ea typeface="宋体" pitchFamily="2" charset="-122"/>
                        </a:rPr>
                        <a:t>1</a:t>
                      </a:r>
                      <a:endParaRPr kumimoji="0" lang="en-US" altLang="zh-CN" sz="1800" b="1" i="0" u="none" strike="noStrike" cap="none" normalizeH="0" baseline="0" smtClean="0">
                        <a:ln>
                          <a:noFill/>
                        </a:ln>
                        <a:solidFill>
                          <a:srgbClr val="660066"/>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rPr>
                        <a:t>2</a:t>
                      </a:r>
                      <a:endPar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rPr>
                        <a:t>3</a:t>
                      </a:r>
                      <a:endPar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rPr>
                        <a:t>4</a:t>
                      </a:r>
                      <a:endPar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rPr>
                        <a:t>5</a:t>
                      </a:r>
                      <a:endPar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rPr>
                        <a:t>6</a:t>
                      </a:r>
                      <a:endPar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rPr>
                        <a:t>7</a:t>
                      </a:r>
                      <a:endPar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rPr>
                        <a:t>8</a:t>
                      </a:r>
                      <a:endParaRPr kumimoji="0" lang="en-US" altLang="zh-CN" sz="1800" b="1" i="0" u="none" strike="noStrike" cap="none" normalizeH="0" baseline="0" dirty="0" smtClean="0">
                        <a:ln>
                          <a:noFill/>
                        </a:ln>
                        <a:solidFill>
                          <a:srgbClr val="660066"/>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51820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000066"/>
                          </a:solidFill>
                          <a:effectLst/>
                          <a:latin typeface="Times New Roman" pitchFamily="18" charset="0"/>
                          <a:ea typeface="宋体" pitchFamily="2" charset="-122"/>
                        </a:rPr>
                        <a:t>合计</a:t>
                      </a:r>
                      <a:endParaRPr kumimoji="0" lang="zh-CN" altLang="en-US" sz="2000" b="1" i="0" u="none" strike="noStrike" cap="none" normalizeH="0" baseline="0" dirty="0" smtClean="0">
                        <a:ln>
                          <a:noFill/>
                        </a:ln>
                        <a:solidFill>
                          <a:srgbClr val="000066"/>
                        </a:solidFill>
                        <a:effectLst/>
                        <a:latin typeface="Times New Roman" pitchFamily="18" charset="0"/>
                        <a:ea typeface="宋体" pitchFamily="2" charset="-122"/>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15003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en-US" altLang="zh-CN" sz="2000" b="1" i="0" u="none" strike="noStrike" cap="none" normalizeH="0" baseline="0" dirty="0" smtClean="0">
                          <a:ln>
                            <a:noFill/>
                          </a:ln>
                          <a:solidFill>
                            <a:srgbClr val="660066"/>
                          </a:solidFill>
                          <a:effectLst/>
                          <a:latin typeface="Times New Roman" pitchFamily="18" charset="0"/>
                          <a:ea typeface="黑体" panose="02010609060101010101" charset="-122"/>
                        </a:rPr>
                        <a:t>**</a:t>
                      </a:r>
                      <a:r>
                        <a:rPr kumimoji="0" lang="zh-CN" altLang="en-US" sz="2000" b="1" i="0" u="none" strike="noStrike" cap="none" normalizeH="0" baseline="0" dirty="0" smtClean="0">
                          <a:ln>
                            <a:noFill/>
                          </a:ln>
                          <a:solidFill>
                            <a:srgbClr val="660066"/>
                          </a:solidFill>
                          <a:effectLst/>
                          <a:latin typeface="Times New Roman" pitchFamily="18" charset="0"/>
                          <a:ea typeface="黑体" panose="02010609060101010101" charset="-122"/>
                        </a:rPr>
                        <a:t>国内企业</a:t>
                      </a:r>
                      <a:endParaRPr kumimoji="0" lang="zh-CN" altLang="en-US" sz="2000" b="1" i="0" u="none" strike="noStrike" cap="none" normalizeH="0" baseline="0" dirty="0" smtClean="0">
                        <a:ln>
                          <a:noFill/>
                        </a:ln>
                        <a:solidFill>
                          <a:srgbClr val="660066"/>
                        </a:solidFill>
                        <a:effectLst/>
                        <a:latin typeface="Times New Roman" pitchFamily="18" charset="0"/>
                        <a:ea typeface="黑体" panose="02010609060101010101"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r>
                        <a:rPr kumimoji="0" lang="zh-CN" altLang="en-US" sz="2000" b="1" i="0" u="none" strike="noStrike" cap="none" normalizeH="0" baseline="0" dirty="0" smtClean="0">
                          <a:ln>
                            <a:noFill/>
                          </a:ln>
                          <a:solidFill>
                            <a:srgbClr val="660066"/>
                          </a:solidFill>
                          <a:effectLst/>
                          <a:latin typeface="Times New Roman" pitchFamily="18" charset="0"/>
                          <a:ea typeface="黑体" panose="02010609060101010101" charset="-122"/>
                        </a:rPr>
                        <a:t>**国内企业</a:t>
                      </a:r>
                      <a:endParaRPr kumimoji="0" lang="zh-CN" altLang="en-US" sz="2000" b="1" i="0" u="none" strike="noStrike" cap="none" normalizeH="0" baseline="0" dirty="0" smtClean="0">
                        <a:ln>
                          <a:noFill/>
                        </a:ln>
                        <a:solidFill>
                          <a:srgbClr val="660066"/>
                        </a:solidFill>
                        <a:effectLst/>
                        <a:latin typeface="Times New Roman" pitchFamily="18" charset="0"/>
                        <a:ea typeface="黑体" panose="02010609060101010101" charset="-122"/>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en-US" altLang="zh-CN" sz="2000" b="1" i="0" u="none" strike="noStrike" cap="none" normalizeH="0" baseline="0" dirty="0" smtClean="0">
                        <a:ln>
                          <a:noFill/>
                        </a:ln>
                        <a:solidFill>
                          <a:srgbClr val="660066"/>
                        </a:solidFill>
                        <a:effectLst/>
                        <a:latin typeface="Times New Roman" pitchFamily="18" charset="0"/>
                        <a:ea typeface="黑体" panose="02010609060101010101" charset="-122"/>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dirty="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2" panose="05020102010507070707" pitchFamily="18" charset="2"/>
                        <a:buNone/>
                      </a:pPr>
                      <a:endParaRPr kumimoji="0" lang="zh-CN" altLang="zh-CN" sz="2800" b="0" i="0" u="none" strike="noStrike" cap="none" normalizeH="0" baseline="0" dirty="0" smtClean="0">
                        <a:ln>
                          <a:noFill/>
                        </a:ln>
                        <a:solidFill>
                          <a:schemeClr val="tx1"/>
                        </a:solidFill>
                        <a:effectLst/>
                        <a:latin typeface="Times New Roman" pitchFamily="18" charset="0"/>
                        <a:ea typeface="宋体" pitchFamily="2" charset="-122"/>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r>
            </a:tbl>
          </a:graphicData>
        </a:graphic>
      </p:graphicFrame>
    </p:spTree>
  </p:cSld>
  <p:clrMapOvr>
    <a:masterClrMapping/>
  </p:clrMapOvr>
  <p:transition spd="med">
    <p:wipe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true" noRot="true" noChangeArrowheads="true"/>
          </p:cNvSpPr>
          <p:nvPr>
            <p:ph type="title"/>
          </p:nvPr>
        </p:nvSpPr>
        <p:spPr/>
        <p:txBody>
          <a:bodyPr/>
          <a:lstStyle/>
          <a:p>
            <a:pPr eaLnBrk="1" hangingPunct="1">
              <a:defRPr/>
            </a:pPr>
            <a:endParaRPr lang="zh-CN" altLang="zh-CN" smtClean="0"/>
          </a:p>
        </p:txBody>
      </p:sp>
      <p:sp>
        <p:nvSpPr>
          <p:cNvPr id="76803" name="Rectangle 3"/>
          <p:cNvSpPr>
            <a:spLocks noGrp="true" noRot="true" noChangeArrowheads="true"/>
          </p:cNvSpPr>
          <p:nvPr>
            <p:ph idx="1"/>
          </p:nvPr>
        </p:nvSpPr>
        <p:spPr>
          <a:solidFill>
            <a:schemeClr val="bg2"/>
          </a:solidFill>
        </p:spPr>
        <p:txBody>
          <a:bodyPr/>
          <a:lstStyle/>
          <a:p>
            <a:pPr eaLnBrk="1" hangingPunct="1"/>
            <a:r>
              <a:rPr lang="en-US" altLang="zh-CN" sz="2800" b="1" dirty="0" smtClean="0">
                <a:solidFill>
                  <a:schemeClr val="bg2">
                    <a:lumMod val="10000"/>
                  </a:schemeClr>
                </a:solidFill>
                <a:latin typeface="+mn-ea"/>
              </a:rPr>
              <a:t>1.</a:t>
            </a:r>
            <a:r>
              <a:rPr lang="zh-CN" altLang="en-US" sz="2800" b="1" dirty="0" smtClean="0">
                <a:solidFill>
                  <a:schemeClr val="bg2">
                    <a:lumMod val="10000"/>
                  </a:schemeClr>
                </a:solidFill>
                <a:latin typeface="+mn-ea"/>
              </a:rPr>
              <a:t>本表综合反映报告期境内投资者</a:t>
            </a:r>
            <a:r>
              <a:rPr lang="zh-CN" altLang="en-US" sz="2800" b="1" dirty="0" smtClean="0">
                <a:solidFill>
                  <a:srgbClr val="CC3300"/>
                </a:solidFill>
                <a:latin typeface="+mn-ea"/>
              </a:rPr>
              <a:t>通过境外企业</a:t>
            </a:r>
            <a:r>
              <a:rPr lang="zh-CN" altLang="en-US" sz="2800" b="1" dirty="0" smtClean="0">
                <a:solidFill>
                  <a:srgbClr val="FF0000"/>
                </a:solidFill>
                <a:latin typeface="+mn-ea"/>
              </a:rPr>
              <a:t>最终返程投资到中国内地企业</a:t>
            </a:r>
            <a:r>
              <a:rPr lang="zh-CN" altLang="en-US" sz="2800" b="1" dirty="0" smtClean="0">
                <a:solidFill>
                  <a:schemeClr val="bg2">
                    <a:lumMod val="10000"/>
                  </a:schemeClr>
                </a:solidFill>
                <a:latin typeface="+mn-ea"/>
              </a:rPr>
              <a:t>（</a:t>
            </a:r>
            <a:r>
              <a:rPr lang="zh-CN" altLang="en-US" sz="2800" b="1" dirty="0" smtClean="0">
                <a:solidFill>
                  <a:srgbClr val="FF0000"/>
                </a:solidFill>
                <a:latin typeface="+mn-ea"/>
              </a:rPr>
              <a:t>持股≥</a:t>
            </a:r>
            <a:r>
              <a:rPr lang="en-US" altLang="zh-CN" sz="2800" b="1" dirty="0" smtClean="0">
                <a:solidFill>
                  <a:srgbClr val="FF0000"/>
                </a:solidFill>
                <a:latin typeface="+mn-ea"/>
              </a:rPr>
              <a:t>10%</a:t>
            </a:r>
            <a:r>
              <a:rPr lang="zh-CN" altLang="en-US" sz="2800" b="1" dirty="0" smtClean="0">
                <a:solidFill>
                  <a:srgbClr val="FF0000"/>
                </a:solidFill>
                <a:latin typeface="+mn-ea"/>
              </a:rPr>
              <a:t>）</a:t>
            </a:r>
            <a:r>
              <a:rPr lang="zh-CN" altLang="en-US" sz="2800" b="1" dirty="0" smtClean="0">
                <a:solidFill>
                  <a:schemeClr val="bg2">
                    <a:lumMod val="10000"/>
                  </a:schemeClr>
                </a:solidFill>
                <a:latin typeface="+mn-ea"/>
              </a:rPr>
              <a:t>的基本情况。   </a:t>
            </a:r>
            <a:endParaRPr lang="zh-CN" altLang="en-US" sz="2800" b="1" dirty="0" smtClean="0">
              <a:solidFill>
                <a:schemeClr val="bg2">
                  <a:lumMod val="10000"/>
                </a:schemeClr>
              </a:solidFill>
              <a:latin typeface="+mn-ea"/>
            </a:endParaRPr>
          </a:p>
          <a:p>
            <a:pPr eaLnBrk="1" hangingPunct="1"/>
            <a:endParaRPr lang="en-US" altLang="zh-CN" sz="2800" b="1" dirty="0" smtClean="0">
              <a:solidFill>
                <a:schemeClr val="bg2">
                  <a:lumMod val="10000"/>
                </a:schemeClr>
              </a:solidFill>
              <a:latin typeface="+mn-ea"/>
            </a:endParaRPr>
          </a:p>
          <a:p>
            <a:pPr eaLnBrk="1" hangingPunct="1"/>
            <a:r>
              <a:rPr lang="en-US" altLang="zh-CN" sz="2800" b="1" dirty="0" smtClean="0">
                <a:solidFill>
                  <a:schemeClr val="bg2">
                    <a:lumMod val="10000"/>
                  </a:schemeClr>
                </a:solidFill>
                <a:latin typeface="+mn-ea"/>
              </a:rPr>
              <a:t>2.</a:t>
            </a:r>
            <a:r>
              <a:rPr lang="zh-CN" altLang="en-US" sz="2800" b="1" dirty="0" smtClean="0">
                <a:solidFill>
                  <a:schemeClr val="bg2">
                    <a:lumMod val="10000"/>
                  </a:schemeClr>
                </a:solidFill>
                <a:latin typeface="+mn-ea"/>
              </a:rPr>
              <a:t>本表由非金融业境内投资者于年后</a:t>
            </a:r>
            <a:r>
              <a:rPr lang="en-US" altLang="zh-CN" sz="2800" b="1" dirty="0" smtClean="0">
                <a:solidFill>
                  <a:schemeClr val="bg2">
                    <a:lumMod val="10000"/>
                  </a:schemeClr>
                </a:solidFill>
                <a:latin typeface="+mn-ea"/>
              </a:rPr>
              <a:t>6</a:t>
            </a:r>
            <a:r>
              <a:rPr lang="zh-CN" altLang="en-US" sz="2800" b="1" dirty="0" smtClean="0">
                <a:solidFill>
                  <a:schemeClr val="bg2">
                    <a:lumMod val="10000"/>
                  </a:schemeClr>
                </a:solidFill>
                <a:latin typeface="+mn-ea"/>
              </a:rPr>
              <a:t>月</a:t>
            </a:r>
            <a:r>
              <a:rPr lang="en-US" altLang="zh-CN" sz="2800" b="1" dirty="0" smtClean="0">
                <a:solidFill>
                  <a:schemeClr val="bg2">
                    <a:lumMod val="10000"/>
                  </a:schemeClr>
                </a:solidFill>
                <a:latin typeface="+mn-ea"/>
              </a:rPr>
              <a:t>20</a:t>
            </a:r>
            <a:r>
              <a:rPr lang="zh-CN" altLang="en-US" sz="2800" b="1" dirty="0" smtClean="0">
                <a:solidFill>
                  <a:schemeClr val="bg2">
                    <a:lumMod val="10000"/>
                  </a:schemeClr>
                </a:solidFill>
                <a:latin typeface="+mn-ea"/>
              </a:rPr>
              <a:t>日前报省级商务主管部门或商务部。</a:t>
            </a:r>
            <a:r>
              <a:rPr lang="zh-CN" altLang="en-US" sz="2800" b="1" dirty="0" smtClean="0">
                <a:solidFill>
                  <a:srgbClr val="C00000"/>
                </a:solidFill>
                <a:latin typeface="+mn-ea"/>
              </a:rPr>
              <a:t>首个投资国家（地区）是境外离岸中心的境外企业，如涉及投回中国内地企业，则必须填报此表。</a:t>
            </a:r>
            <a:endParaRPr lang="zh-CN" altLang="en-US" sz="2800" b="1" dirty="0" smtClean="0">
              <a:solidFill>
                <a:srgbClr val="C00000"/>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true" noRot="true" noChangeArrowheads="true"/>
          </p:cNvSpPr>
          <p:nvPr>
            <p:ph type="title"/>
          </p:nvPr>
        </p:nvSpPr>
        <p:spPr>
          <a:xfrm>
            <a:off x="1825625" y="228600"/>
            <a:ext cx="8540750" cy="823913"/>
          </a:xfrm>
        </p:spPr>
        <p:txBody>
          <a:bodyPr/>
          <a:lstStyle/>
          <a:p>
            <a:pPr eaLnBrk="1" hangingPunct="1">
              <a:defRPr/>
            </a:pPr>
            <a:endParaRPr lang="zh-CN" altLang="zh-CN" smtClean="0"/>
          </a:p>
        </p:txBody>
      </p:sp>
      <p:sp>
        <p:nvSpPr>
          <p:cNvPr id="77827" name="Rectangle 3"/>
          <p:cNvSpPr>
            <a:spLocks noGrp="true" noRot="true" noChangeArrowheads="true"/>
          </p:cNvSpPr>
          <p:nvPr>
            <p:ph idx="1"/>
          </p:nvPr>
        </p:nvSpPr>
        <p:spPr>
          <a:xfrm>
            <a:off x="1390015" y="1341755"/>
            <a:ext cx="9516110" cy="4757420"/>
          </a:xfrm>
          <a:solidFill>
            <a:schemeClr val="bg2"/>
          </a:solidFill>
        </p:spPr>
        <p:txBody>
          <a:bodyPr/>
          <a:lstStyle/>
          <a:p>
            <a:pPr eaLnBrk="1" hangingPunct="1"/>
            <a:r>
              <a:rPr lang="en-US" altLang="zh-CN" b="1" dirty="0" smtClean="0">
                <a:solidFill>
                  <a:schemeClr val="bg2">
                    <a:lumMod val="10000"/>
                  </a:schemeClr>
                </a:solidFill>
                <a:latin typeface="+mn-ea"/>
              </a:rPr>
              <a:t>3.</a:t>
            </a:r>
            <a:r>
              <a:rPr lang="zh-CN" altLang="en-US" b="1" dirty="0" smtClean="0">
                <a:solidFill>
                  <a:schemeClr val="bg2">
                    <a:lumMod val="10000"/>
                  </a:schemeClr>
                </a:solidFill>
                <a:latin typeface="+mn-ea"/>
              </a:rPr>
              <a:t>国内企业指返程投资设立的</a:t>
            </a:r>
            <a:r>
              <a:rPr lang="zh-CN" altLang="en-US" b="1" dirty="0" smtClean="0">
                <a:solidFill>
                  <a:srgbClr val="FF0000"/>
                </a:solidFill>
                <a:latin typeface="+mn-ea"/>
              </a:rPr>
              <a:t>一级企业（持股≥</a:t>
            </a:r>
            <a:r>
              <a:rPr lang="en-US" altLang="zh-CN" b="1" dirty="0" smtClean="0">
                <a:solidFill>
                  <a:srgbClr val="FF0000"/>
                </a:solidFill>
                <a:latin typeface="+mn-ea"/>
              </a:rPr>
              <a:t>10%</a:t>
            </a:r>
            <a:r>
              <a:rPr lang="zh-CN" altLang="en-US" b="1" dirty="0" smtClean="0">
                <a:solidFill>
                  <a:srgbClr val="FF0000"/>
                </a:solidFill>
                <a:latin typeface="+mn-ea"/>
              </a:rPr>
              <a:t>）。</a:t>
            </a:r>
            <a:endParaRPr lang="zh-CN" altLang="en-US" b="1" dirty="0" smtClean="0">
              <a:solidFill>
                <a:srgbClr val="FF0000"/>
              </a:solidFill>
              <a:latin typeface="+mn-ea"/>
            </a:endParaRPr>
          </a:p>
          <a:p>
            <a:pPr eaLnBrk="1" hangingPunct="1"/>
            <a:endParaRPr lang="en-US" altLang="zh-CN" b="1" dirty="0" smtClean="0">
              <a:solidFill>
                <a:schemeClr val="bg2">
                  <a:lumMod val="10000"/>
                </a:schemeClr>
              </a:solidFill>
              <a:latin typeface="+mn-ea"/>
            </a:endParaRPr>
          </a:p>
          <a:p>
            <a:pPr eaLnBrk="1" hangingPunct="1"/>
            <a:r>
              <a:rPr lang="en-US" altLang="zh-CN" b="1" dirty="0" smtClean="0">
                <a:solidFill>
                  <a:schemeClr val="bg2">
                    <a:lumMod val="10000"/>
                  </a:schemeClr>
                </a:solidFill>
                <a:latin typeface="+mn-ea"/>
              </a:rPr>
              <a:t>4.</a:t>
            </a:r>
            <a:r>
              <a:rPr lang="zh-CN" altLang="en-US" b="1" dirty="0" smtClean="0">
                <a:solidFill>
                  <a:schemeClr val="bg2">
                    <a:lumMod val="10000"/>
                  </a:schemeClr>
                </a:solidFill>
                <a:latin typeface="+mn-ea"/>
              </a:rPr>
              <a:t>当期流量指境内投资者</a:t>
            </a:r>
            <a:r>
              <a:rPr lang="zh-CN" altLang="en-US" b="1" dirty="0" smtClean="0">
                <a:solidFill>
                  <a:srgbClr val="FF0000"/>
                </a:solidFill>
                <a:latin typeface="+mn-ea"/>
              </a:rPr>
              <a:t>报告年度通过境外企业最终投资返回国内企业的金额总和。</a:t>
            </a:r>
            <a:r>
              <a:rPr lang="zh-CN" altLang="en-US" b="1" dirty="0" smtClean="0">
                <a:solidFill>
                  <a:schemeClr val="bg2">
                    <a:lumMod val="10000"/>
                  </a:schemeClr>
                </a:solidFill>
                <a:latin typeface="+mn-ea"/>
              </a:rPr>
              <a:t>包括报告年度境内投资者和境外企业以各种方式（自有资金、境内银行贷款、境外融资等）形成的股本、收益再投资、债务工具的增加或减少金额。</a:t>
            </a:r>
            <a:endParaRPr lang="zh-CN" altLang="en-US" b="1" dirty="0" smtClean="0">
              <a:solidFill>
                <a:schemeClr val="bg2">
                  <a:lumMod val="10000"/>
                </a:schemeClr>
              </a:solidFill>
              <a:latin typeface="+mn-ea"/>
            </a:endParaRPr>
          </a:p>
          <a:p>
            <a:pPr eaLnBrk="1" hangingPunct="1"/>
            <a:endParaRPr lang="en-US" altLang="zh-CN" b="1" dirty="0" smtClean="0">
              <a:solidFill>
                <a:schemeClr val="bg2">
                  <a:lumMod val="10000"/>
                </a:schemeClr>
              </a:solidFill>
              <a:latin typeface="+mn-ea"/>
            </a:endParaRPr>
          </a:p>
          <a:p>
            <a:pPr eaLnBrk="1" hangingPunct="1"/>
            <a:r>
              <a:rPr lang="en-US" altLang="zh-CN" b="1" dirty="0" smtClean="0">
                <a:solidFill>
                  <a:schemeClr val="bg2">
                    <a:lumMod val="10000"/>
                  </a:schemeClr>
                </a:solidFill>
                <a:latin typeface="+mn-ea"/>
                <a:sym typeface="+mn-ea"/>
              </a:rPr>
              <a:t>5.</a:t>
            </a:r>
            <a:r>
              <a:rPr lang="zh-CN" altLang="en-US" b="1" dirty="0" smtClean="0">
                <a:solidFill>
                  <a:srgbClr val="FF0000"/>
                </a:solidFill>
                <a:latin typeface="+mn-ea"/>
                <a:sym typeface="+mn-ea"/>
              </a:rPr>
              <a:t>年末存量</a:t>
            </a:r>
            <a:r>
              <a:rPr lang="zh-CN" altLang="en-US" b="1" dirty="0" smtClean="0">
                <a:solidFill>
                  <a:schemeClr val="bg2">
                    <a:lumMod val="10000"/>
                  </a:schemeClr>
                </a:solidFill>
                <a:latin typeface="+mn-ea"/>
                <a:sym typeface="+mn-ea"/>
              </a:rPr>
              <a:t>指境内投资者报告年末通过境外企业</a:t>
            </a:r>
            <a:r>
              <a:rPr lang="zh-CN" altLang="en-US" b="1" dirty="0" smtClean="0">
                <a:solidFill>
                  <a:srgbClr val="FF0000"/>
                </a:solidFill>
                <a:latin typeface="+mn-ea"/>
                <a:sym typeface="+mn-ea"/>
              </a:rPr>
              <a:t>累计最终投资返回国内企业的金额总和。</a:t>
            </a:r>
            <a:r>
              <a:rPr lang="zh-CN" altLang="en-US" b="1" dirty="0" smtClean="0">
                <a:solidFill>
                  <a:schemeClr val="bg2">
                    <a:lumMod val="10000"/>
                  </a:schemeClr>
                </a:solidFill>
                <a:latin typeface="+mn-ea"/>
                <a:sym typeface="+mn-ea"/>
              </a:rPr>
              <a:t>包括报告年末境内投资者和境外企业以各种方式（自有资金、境内银行贷款、境外融资等）形成的</a:t>
            </a:r>
            <a:r>
              <a:rPr lang="zh-CN" altLang="en-US" b="1" dirty="0" smtClean="0">
                <a:solidFill>
                  <a:srgbClr val="C00000"/>
                </a:solidFill>
                <a:latin typeface="+mn-ea"/>
                <a:sym typeface="+mn-ea"/>
              </a:rPr>
              <a:t>股本、收益再投资、债务工具总和。</a:t>
            </a:r>
            <a:endParaRPr lang="zh-CN" altLang="en-US" b="1" dirty="0" smtClean="0">
              <a:solidFill>
                <a:srgbClr val="C00000"/>
              </a:solidFill>
              <a:latin typeface="+mn-ea"/>
            </a:endParaRPr>
          </a:p>
          <a:p>
            <a:pPr eaLnBrk="1" hangingPunct="1"/>
            <a:endParaRPr lang="zh-CN" altLang="en-US" b="1" dirty="0" smtClean="0">
              <a:solidFill>
                <a:srgbClr val="C00000"/>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true" noRot="true" noChangeArrowheads="true"/>
          </p:cNvSpPr>
          <p:nvPr>
            <p:ph type="title"/>
          </p:nvPr>
        </p:nvSpPr>
        <p:spPr>
          <a:xfrm>
            <a:off x="1164590" y="292100"/>
            <a:ext cx="9655175" cy="1120775"/>
          </a:xfrm>
          <a:solidFill>
            <a:srgbClr val="66FF33"/>
          </a:solidFill>
        </p:spPr>
        <p:txBody>
          <a:bodyPr>
            <a:normAutofit fontScale="90000"/>
          </a:bodyPr>
          <a:lstStyle/>
          <a:p>
            <a:pPr eaLnBrk="1" hangingPunct="1">
              <a:defRPr/>
            </a:pPr>
            <a:r>
              <a:rPr lang="en-US" altLang="zh-CN" sz="3600" b="1" dirty="0" smtClean="0">
                <a:solidFill>
                  <a:srgbClr val="FF0000"/>
                </a:solidFill>
                <a:effectLst>
                  <a:outerShdw blurRad="38100" dist="38100" dir="2700000" algn="tl">
                    <a:srgbClr val="000000"/>
                  </a:outerShdw>
                </a:effectLst>
                <a:ea typeface="黑体" panose="02010609060101010101" charset="-122"/>
              </a:rPr>
              <a:t>6</a:t>
            </a:r>
            <a:r>
              <a:rPr lang="zh-CN" altLang="en-US" sz="3600" b="1" dirty="0" smtClean="0">
                <a:solidFill>
                  <a:srgbClr val="FF0000"/>
                </a:solidFill>
                <a:effectLst>
                  <a:outerShdw blurRad="38100" dist="38100" dir="2700000" algn="tl">
                    <a:srgbClr val="000000"/>
                  </a:outerShdw>
                </a:effectLst>
                <a:ea typeface="黑体" panose="02010609060101010101" charset="-122"/>
              </a:rPr>
              <a:t>、境内投资者通过境外企业再投资情况（</a:t>
            </a:r>
            <a:r>
              <a:rPr lang="en-US" altLang="zh-CN" sz="3600" b="1" dirty="0" smtClean="0">
                <a:solidFill>
                  <a:srgbClr val="FF0000"/>
                </a:solidFill>
                <a:effectLst>
                  <a:outerShdw blurRad="38100" dist="38100" dir="2700000" algn="tl">
                    <a:srgbClr val="000000"/>
                  </a:outerShdw>
                </a:effectLst>
                <a:ea typeface="黑体" panose="02010609060101010101" charset="-122"/>
              </a:rPr>
              <a:t>FDIN6</a:t>
            </a:r>
            <a:r>
              <a:rPr lang="zh-CN" altLang="en-US" sz="3600" b="1" dirty="0" smtClean="0">
                <a:solidFill>
                  <a:srgbClr val="FF0000"/>
                </a:solidFill>
                <a:effectLst>
                  <a:outerShdw blurRad="38100" dist="38100" dir="2700000" algn="tl">
                    <a:srgbClr val="000000"/>
                  </a:outerShdw>
                </a:effectLst>
                <a:ea typeface="黑体" panose="02010609060101010101" charset="-122"/>
              </a:rPr>
              <a:t>表</a:t>
            </a:r>
            <a:r>
              <a:rPr lang="zh-CN" altLang="en-US" sz="4000" b="1" dirty="0" smtClean="0">
                <a:solidFill>
                  <a:srgbClr val="FF0000"/>
                </a:solidFill>
                <a:effectLst>
                  <a:outerShdw blurRad="38100" dist="38100" dir="2700000" algn="tl">
                    <a:srgbClr val="000000"/>
                  </a:outerShdw>
                </a:effectLst>
                <a:ea typeface="黑体" panose="02010609060101010101" charset="-122"/>
              </a:rPr>
              <a:t>）</a:t>
            </a:r>
            <a:endParaRPr lang="zh-CN" altLang="en-US" sz="4000" b="1" dirty="0" smtClean="0">
              <a:solidFill>
                <a:srgbClr val="FF0000"/>
              </a:solidFill>
              <a:effectLst>
                <a:outerShdw blurRad="38100" dist="38100" dir="2700000" algn="tl">
                  <a:srgbClr val="000000"/>
                </a:outerShdw>
              </a:effectLst>
              <a:ea typeface="黑体" panose="02010609060101010101" charset="-122"/>
            </a:endParaRPr>
          </a:p>
        </p:txBody>
      </p:sp>
      <p:sp>
        <p:nvSpPr>
          <p:cNvPr id="236547" name="Rectangle 3"/>
          <p:cNvSpPr>
            <a:spLocks noGrp="true" noRot="true" noChangeArrowheads="true"/>
          </p:cNvSpPr>
          <p:nvPr>
            <p:ph idx="1"/>
          </p:nvPr>
        </p:nvSpPr>
        <p:spPr>
          <a:xfrm>
            <a:off x="1067435" y="1557655"/>
            <a:ext cx="9826625" cy="4462145"/>
          </a:xfrm>
          <a:solidFill>
            <a:schemeClr val="bg2"/>
          </a:solidFill>
        </p:spPr>
        <p:txBody>
          <a:bodyPr>
            <a:normAutofit/>
          </a:bodyPr>
          <a:lstStyle/>
          <a:p>
            <a:pPr algn="l" eaLnBrk="1" hangingPunct="1">
              <a:defRPr/>
            </a:pPr>
            <a:r>
              <a:rPr lang="zh-CN" altLang="en-US" sz="2800" b="1" dirty="0" smtClean="0">
                <a:solidFill>
                  <a:srgbClr val="660033"/>
                </a:solidFill>
                <a:latin typeface="方正黑体_GBK" panose="02000000000000000000" charset="-122"/>
                <a:ea typeface="方正黑体_GBK" panose="02000000000000000000" charset="-122"/>
                <a:cs typeface="方正黑体_GBK" panose="02000000000000000000" charset="-122"/>
              </a:rPr>
              <a:t>（</a:t>
            </a:r>
            <a:r>
              <a:rPr lang="en-US" altLang="zh-CN" sz="2800" b="1" dirty="0" smtClean="0">
                <a:solidFill>
                  <a:schemeClr val="bg2">
                    <a:lumMod val="10000"/>
                  </a:schemeClr>
                </a:solidFill>
                <a:latin typeface="方正黑体_GBK" panose="02000000000000000000" charset="-122"/>
                <a:ea typeface="方正黑体_GBK" panose="02000000000000000000" charset="-122"/>
                <a:cs typeface="方正黑体_GBK" panose="02000000000000000000" charset="-122"/>
              </a:rPr>
              <a:t>1</a:t>
            </a:r>
            <a:r>
              <a:rPr lang="zh-CN" altLang="en-US" sz="2800" b="1" dirty="0" smtClean="0">
                <a:solidFill>
                  <a:schemeClr val="bg2">
                    <a:lumMod val="10000"/>
                  </a:schemeClr>
                </a:solidFill>
                <a:latin typeface="方正黑体_GBK" panose="02000000000000000000" charset="-122"/>
                <a:ea typeface="方正黑体_GBK" panose="02000000000000000000" charset="-122"/>
                <a:cs typeface="方正黑体_GBK" panose="02000000000000000000" charset="-122"/>
              </a:rPr>
              <a:t>）本表综合反映报告期境内投资者通过</a:t>
            </a:r>
            <a:r>
              <a:rPr lang="zh-CN" altLang="en-US" sz="2800" b="1" dirty="0" smtClean="0">
                <a:solidFill>
                  <a:srgbClr val="0000CC"/>
                </a:solidFill>
                <a:latin typeface="方正黑体_GBK" panose="02000000000000000000" charset="-122"/>
                <a:ea typeface="方正黑体_GBK" panose="02000000000000000000" charset="-122"/>
                <a:cs typeface="方正黑体_GBK" panose="02000000000000000000" charset="-122"/>
              </a:rPr>
              <a:t>境外企业再投资的最终目的国家（地区）</a:t>
            </a:r>
            <a:r>
              <a:rPr lang="zh-CN" altLang="en-US" sz="2800" b="1" dirty="0" smtClean="0">
                <a:solidFill>
                  <a:schemeClr val="bg2">
                    <a:lumMod val="10000"/>
                  </a:schemeClr>
                </a:solidFill>
                <a:latin typeface="方正黑体_GBK" panose="02000000000000000000" charset="-122"/>
                <a:ea typeface="方正黑体_GBK" panose="02000000000000000000" charset="-122"/>
                <a:cs typeface="方正黑体_GBK" panose="02000000000000000000" charset="-122"/>
              </a:rPr>
              <a:t>企业和项目等基本情况。</a:t>
            </a:r>
            <a:endParaRPr lang="zh-CN" altLang="en-US" sz="2800" b="1" dirty="0" smtClean="0">
              <a:solidFill>
                <a:schemeClr val="bg2">
                  <a:lumMod val="10000"/>
                </a:schemeClr>
              </a:solidFill>
              <a:latin typeface="方正黑体_GBK" panose="02000000000000000000" charset="-122"/>
              <a:ea typeface="方正黑体_GBK" panose="02000000000000000000" charset="-122"/>
              <a:cs typeface="方正黑体_GBK" panose="02000000000000000000" charset="-122"/>
            </a:endParaRPr>
          </a:p>
          <a:p>
            <a:pPr algn="l" eaLnBrk="1" hangingPunct="1">
              <a:defRPr/>
            </a:pPr>
            <a:r>
              <a:rPr lang="zh-CN" altLang="en-US" sz="2800" b="1" dirty="0" smtClean="0">
                <a:solidFill>
                  <a:schemeClr val="bg2">
                    <a:lumMod val="10000"/>
                  </a:schemeClr>
                </a:solidFill>
                <a:latin typeface="方正黑体_GBK" panose="02000000000000000000" charset="-122"/>
                <a:ea typeface="方正黑体_GBK" panose="02000000000000000000" charset="-122"/>
                <a:cs typeface="方正黑体_GBK" panose="02000000000000000000" charset="-122"/>
              </a:rPr>
              <a:t>境外企业</a:t>
            </a:r>
            <a:r>
              <a:rPr lang="zh-CN" altLang="en-US" sz="2800" b="1" dirty="0" smtClean="0">
                <a:solidFill>
                  <a:srgbClr val="FF0000"/>
                </a:solidFill>
                <a:latin typeface="方正黑体_GBK" panose="02000000000000000000" charset="-122"/>
                <a:ea typeface="方正黑体_GBK" panose="02000000000000000000" charset="-122"/>
                <a:cs typeface="方正黑体_GBK" panose="02000000000000000000" charset="-122"/>
              </a:rPr>
              <a:t>在本企业注册国家（地区）内进行的再投资活动不属于再投资统计范畴</a:t>
            </a:r>
            <a:r>
              <a:rPr lang="zh-CN" altLang="en-US" sz="2800" b="1" dirty="0" smtClean="0">
                <a:solidFill>
                  <a:schemeClr val="bg2">
                    <a:lumMod val="10000"/>
                  </a:schemeClr>
                </a:solidFill>
                <a:latin typeface="方正黑体_GBK" panose="02000000000000000000" charset="-122"/>
                <a:ea typeface="方正黑体_GBK" panose="02000000000000000000" charset="-122"/>
                <a:cs typeface="方正黑体_GBK" panose="02000000000000000000" charset="-122"/>
              </a:rPr>
              <a:t>。</a:t>
            </a:r>
            <a:endParaRPr lang="zh-CN" altLang="en-US" sz="2800" b="1" dirty="0" smtClean="0">
              <a:solidFill>
                <a:schemeClr val="bg2">
                  <a:lumMod val="10000"/>
                </a:schemeClr>
              </a:solidFill>
              <a:latin typeface="方正黑体_GBK" panose="02000000000000000000" charset="-122"/>
              <a:ea typeface="方正黑体_GBK" panose="02000000000000000000" charset="-122"/>
              <a:cs typeface="方正黑体_GBK" panose="02000000000000000000" charset="-122"/>
            </a:endParaRPr>
          </a:p>
          <a:p>
            <a:pPr algn="l" eaLnBrk="1" hangingPunct="1">
              <a:defRPr/>
            </a:pPr>
            <a:r>
              <a:rPr lang="zh-CN" altLang="en-US" sz="2800" b="1" dirty="0" smtClean="0">
                <a:solidFill>
                  <a:schemeClr val="bg2">
                    <a:lumMod val="10000"/>
                  </a:schemeClr>
                </a:solidFill>
                <a:latin typeface="方正黑体_GBK" panose="02000000000000000000" charset="-122"/>
                <a:ea typeface="方正黑体_GBK" panose="02000000000000000000" charset="-122"/>
                <a:cs typeface="方正黑体_GBK" panose="02000000000000000000" charset="-122"/>
              </a:rPr>
              <a:t>境外企业再投资回中国内地的投资属返程投资，不在本表中反映。</a:t>
            </a:r>
            <a:endParaRPr lang="zh-CN" altLang="en-US" sz="2800" b="1" dirty="0" smtClean="0">
              <a:solidFill>
                <a:srgbClr val="660033"/>
              </a:solidFill>
              <a:effectLst>
                <a:outerShdw blurRad="38100" dist="38100" dir="2700000" algn="tl">
                  <a:srgbClr val="000000"/>
                </a:outerShdw>
              </a:effectLst>
              <a:uFillTx/>
              <a:latin typeface="方正黑体_GBK" panose="02000000000000000000" charset="-122"/>
              <a:ea typeface="方正黑体_GBK" panose="02000000000000000000" charset="-122"/>
              <a:cs typeface="方正黑体_GBK"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内容占位符 3"/>
          <p:cNvGraphicFramePr/>
          <p:nvPr>
            <p:ph idx="1"/>
          </p:nvPr>
        </p:nvGraphicFramePr>
        <p:xfrm>
          <a:off x="779145" y="1397000"/>
          <a:ext cx="10575925" cy="4404360"/>
        </p:xfrm>
        <a:graphic>
          <a:graphicData uri="http://schemas.openxmlformats.org/drawingml/2006/table">
            <a:tbl>
              <a:tblPr firstRow="true" bandRow="true">
                <a:tableStyleId>{5C22544A-7EE6-4342-B048-85BDC9FD1C3A}</a:tableStyleId>
              </a:tblPr>
              <a:tblGrid>
                <a:gridCol w="2421255"/>
                <a:gridCol w="1805940"/>
                <a:gridCol w="1091565"/>
                <a:gridCol w="1443355"/>
                <a:gridCol w="1287780"/>
                <a:gridCol w="1277620"/>
                <a:gridCol w="1248410"/>
              </a:tblGrid>
              <a:tr h="1610995">
                <a:tc>
                  <a:txBody>
                    <a:bodyPr/>
                    <a:p>
                      <a:pPr>
                        <a:buNone/>
                      </a:pPr>
                      <a:endParaRPr lang="zh-CN" altLang="en-US">
                        <a:solidFill>
                          <a:srgbClr val="990000"/>
                        </a:solidFill>
                      </a:endParaRPr>
                    </a:p>
                    <a:p>
                      <a:pPr>
                        <a:buNone/>
                      </a:pPr>
                      <a:r>
                        <a:rPr lang="zh-CN" altLang="en-US">
                          <a:solidFill>
                            <a:srgbClr val="990000"/>
                          </a:solidFill>
                        </a:rPr>
                        <a:t>再投资最终投向</a:t>
                      </a:r>
                      <a:endParaRPr lang="zh-CN" altLang="en-US">
                        <a:solidFill>
                          <a:srgbClr val="990000"/>
                        </a:solidFill>
                      </a:endParaRPr>
                    </a:p>
                    <a:p>
                      <a:pPr>
                        <a:buNone/>
                      </a:pPr>
                      <a:r>
                        <a:rPr lang="zh-CN" altLang="en-US">
                          <a:solidFill>
                            <a:srgbClr val="990000"/>
                          </a:solidFill>
                        </a:rPr>
                        <a:t>的国家（地区）</a:t>
                      </a:r>
                      <a:endParaRPr lang="zh-CN" altLang="en-US">
                        <a:solidFill>
                          <a:srgbClr val="990000"/>
                        </a:solidFill>
                      </a:endParaRPr>
                    </a:p>
                    <a:p>
                      <a:pPr>
                        <a:buNone/>
                      </a:pPr>
                      <a:r>
                        <a:rPr lang="zh-CN" altLang="en-US">
                          <a:solidFill>
                            <a:srgbClr val="990000"/>
                          </a:solidFill>
                        </a:rPr>
                        <a:t>/境外企业或项目名称</a:t>
                      </a:r>
                      <a:endParaRPr lang="zh-CN" altLang="en-US">
                        <a:solidFill>
                          <a:srgbClr val="990000"/>
                        </a:solidFill>
                      </a:endParaRPr>
                    </a:p>
                    <a:p>
                      <a:pPr>
                        <a:buNone/>
                      </a:pPr>
                      <a:endParaRPr lang="zh-CN" altLang="en-US">
                        <a:solidFill>
                          <a:srgbClr val="990000"/>
                        </a:solidFill>
                      </a:endParaRPr>
                    </a:p>
                    <a:p>
                      <a:pPr>
                        <a:buNone/>
                      </a:pPr>
                      <a:endParaRPr lang="zh-CN" altLang="en-US">
                        <a:solidFill>
                          <a:srgbClr val="990000"/>
                        </a:solidFill>
                      </a:endParaRPr>
                    </a:p>
                  </a:txBody>
                  <a:tcPr>
                    <a:solidFill>
                      <a:srgbClr val="DEC6C2"/>
                    </a:solidFill>
                  </a:tcPr>
                </a:tc>
                <a:tc>
                  <a:txBody>
                    <a:bodyPr/>
                    <a:p>
                      <a:pPr>
                        <a:buNone/>
                      </a:pPr>
                      <a:endParaRPr lang="zh-CN" altLang="en-US">
                        <a:solidFill>
                          <a:srgbClr val="990000"/>
                        </a:solidFill>
                      </a:endParaRPr>
                    </a:p>
                    <a:p>
                      <a:pPr>
                        <a:buNone/>
                      </a:pPr>
                      <a:r>
                        <a:rPr lang="zh-CN" altLang="en-US">
                          <a:solidFill>
                            <a:srgbClr val="990000"/>
                          </a:solidFill>
                        </a:rPr>
                        <a:t>再投资最终投向的企业或项目的行业类别</a:t>
                      </a:r>
                      <a:endParaRPr lang="zh-CN" altLang="en-US">
                        <a:solidFill>
                          <a:srgbClr val="990000"/>
                        </a:solidFill>
                      </a:endParaRPr>
                    </a:p>
                  </a:txBody>
                  <a:tcPr>
                    <a:solidFill>
                      <a:srgbClr val="DEC6C2"/>
                    </a:solidFill>
                  </a:tcPr>
                </a:tc>
                <a:tc>
                  <a:txBody>
                    <a:bodyPr/>
                    <a:p>
                      <a:pPr>
                        <a:buNone/>
                      </a:pPr>
                      <a:endParaRPr lang="zh-CN" altLang="en-US">
                        <a:solidFill>
                          <a:srgbClr val="990000"/>
                        </a:solidFill>
                      </a:endParaRPr>
                    </a:p>
                    <a:p>
                      <a:pPr>
                        <a:buNone/>
                      </a:pPr>
                      <a:r>
                        <a:rPr lang="zh-CN" altLang="en-US">
                          <a:solidFill>
                            <a:srgbClr val="990000"/>
                          </a:solidFill>
                        </a:rPr>
                        <a:t>中方持股比例（%）</a:t>
                      </a:r>
                      <a:endParaRPr lang="zh-CN" altLang="en-US">
                        <a:solidFill>
                          <a:srgbClr val="990000"/>
                        </a:solidFill>
                      </a:endParaRPr>
                    </a:p>
                  </a:txBody>
                  <a:tcPr>
                    <a:solidFill>
                      <a:srgbClr val="DEC6C2"/>
                    </a:solidFill>
                  </a:tcPr>
                </a:tc>
                <a:tc>
                  <a:txBody>
                    <a:bodyPr/>
                    <a:p>
                      <a:pPr>
                        <a:buNone/>
                      </a:pPr>
                      <a:endParaRPr lang="zh-CN" altLang="en-US">
                        <a:solidFill>
                          <a:srgbClr val="990000"/>
                        </a:solidFill>
                      </a:endParaRPr>
                    </a:p>
                    <a:p>
                      <a:pPr>
                        <a:buNone/>
                      </a:pPr>
                      <a:r>
                        <a:rPr lang="zh-CN" altLang="en-US">
                          <a:solidFill>
                            <a:srgbClr val="990000"/>
                          </a:solidFill>
                        </a:rPr>
                        <a:t>当期各类投资流量</a:t>
                      </a:r>
                      <a:endParaRPr lang="zh-CN" altLang="en-US">
                        <a:solidFill>
                          <a:srgbClr val="990000"/>
                        </a:solidFill>
                      </a:endParaRPr>
                    </a:p>
                  </a:txBody>
                  <a:tcPr>
                    <a:solidFill>
                      <a:srgbClr val="DEC6C2"/>
                    </a:solidFill>
                  </a:tcPr>
                </a:tc>
                <a:tc>
                  <a:txBody>
                    <a:bodyPr/>
                    <a:p>
                      <a:pPr>
                        <a:buNone/>
                      </a:pPr>
                      <a:endParaRPr lang="zh-CN" altLang="en-US">
                        <a:solidFill>
                          <a:srgbClr val="990000"/>
                        </a:solidFill>
                      </a:endParaRPr>
                    </a:p>
                    <a:p>
                      <a:pPr>
                        <a:buNone/>
                      </a:pPr>
                      <a:r>
                        <a:rPr lang="zh-CN" altLang="en-US">
                          <a:solidFill>
                            <a:srgbClr val="990000"/>
                          </a:solidFill>
                        </a:rPr>
                        <a:t>年末各类投资存量</a:t>
                      </a:r>
                      <a:endParaRPr lang="zh-CN" altLang="en-US">
                        <a:solidFill>
                          <a:srgbClr val="990000"/>
                        </a:solidFill>
                      </a:endParaRPr>
                    </a:p>
                  </a:txBody>
                  <a:tcPr>
                    <a:solidFill>
                      <a:srgbClr val="DEC6C2"/>
                    </a:solidFill>
                  </a:tcPr>
                </a:tc>
                <a:tc>
                  <a:txBody>
                    <a:bodyPr/>
                    <a:p>
                      <a:pPr>
                        <a:buNone/>
                      </a:pPr>
                      <a:endParaRPr lang="zh-CN" altLang="en-US">
                        <a:solidFill>
                          <a:srgbClr val="990000"/>
                        </a:solidFill>
                      </a:endParaRPr>
                    </a:p>
                    <a:p>
                      <a:pPr>
                        <a:buNone/>
                      </a:pPr>
                      <a:r>
                        <a:rPr lang="zh-CN" altLang="en-US">
                          <a:solidFill>
                            <a:srgbClr val="990000"/>
                          </a:solidFill>
                        </a:rPr>
                        <a:t>年末从业人员数量</a:t>
                      </a:r>
                      <a:endParaRPr lang="zh-CN" altLang="en-US">
                        <a:solidFill>
                          <a:srgbClr val="990000"/>
                        </a:solidFill>
                      </a:endParaRPr>
                    </a:p>
                  </a:txBody>
                  <a:tcPr>
                    <a:solidFill>
                      <a:srgbClr val="DEC6C2"/>
                    </a:solidFill>
                  </a:tcPr>
                </a:tc>
                <a:tc>
                  <a:txBody>
                    <a:bodyPr/>
                    <a:p>
                      <a:pPr>
                        <a:buNone/>
                      </a:pPr>
                      <a:endParaRPr lang="zh-CN" altLang="en-US">
                        <a:solidFill>
                          <a:srgbClr val="990000"/>
                        </a:solidFill>
                      </a:endParaRPr>
                    </a:p>
                    <a:p>
                      <a:pPr>
                        <a:buNone/>
                      </a:pPr>
                      <a:r>
                        <a:rPr lang="zh-CN" altLang="en-US">
                          <a:solidFill>
                            <a:srgbClr val="990000"/>
                          </a:solidFill>
                        </a:rPr>
                        <a:t>其中:外方</a:t>
                      </a:r>
                      <a:endParaRPr lang="zh-CN" altLang="en-US">
                        <a:solidFill>
                          <a:srgbClr val="990000"/>
                        </a:solidFill>
                      </a:endParaRPr>
                    </a:p>
                  </a:txBody>
                  <a:tcPr>
                    <a:solidFill>
                      <a:srgbClr val="DEC6C2"/>
                    </a:solidFill>
                  </a:tcPr>
                </a:tc>
              </a:tr>
              <a:tr h="381000">
                <a:tc>
                  <a:txBody>
                    <a:bodyPr/>
                    <a:p>
                      <a:pPr algn="ctr">
                        <a:buNone/>
                      </a:pPr>
                      <a:r>
                        <a:rPr lang="zh-CN" altLang="en-US" b="1">
                          <a:solidFill>
                            <a:srgbClr val="2747BE"/>
                          </a:solidFill>
                        </a:rPr>
                        <a:t>甲</a:t>
                      </a:r>
                      <a:endParaRPr lang="zh-CN" altLang="en-US" b="1">
                        <a:solidFill>
                          <a:srgbClr val="2747BE"/>
                        </a:solidFill>
                      </a:endParaRPr>
                    </a:p>
                  </a:txBody>
                  <a:tcPr>
                    <a:solidFill>
                      <a:schemeClr val="accent1">
                        <a:lumMod val="20000"/>
                        <a:lumOff val="80000"/>
                      </a:schemeClr>
                    </a:solidFill>
                  </a:tcPr>
                </a:tc>
                <a:tc>
                  <a:txBody>
                    <a:bodyPr/>
                    <a:p>
                      <a:pPr algn="ctr">
                        <a:buNone/>
                      </a:pPr>
                      <a:r>
                        <a:rPr lang="zh-CN" altLang="en-US" b="1">
                          <a:solidFill>
                            <a:srgbClr val="2747BE"/>
                          </a:solidFill>
                        </a:rPr>
                        <a:t>乙</a:t>
                      </a:r>
                      <a:endParaRPr lang="zh-CN" altLang="en-US" b="1">
                        <a:solidFill>
                          <a:srgbClr val="2747BE"/>
                        </a:solidFill>
                      </a:endParaRPr>
                    </a:p>
                  </a:txBody>
                  <a:tcPr>
                    <a:solidFill>
                      <a:schemeClr val="accent1">
                        <a:lumMod val="20000"/>
                        <a:lumOff val="80000"/>
                      </a:schemeClr>
                    </a:solidFill>
                  </a:tcPr>
                </a:tc>
                <a:tc>
                  <a:txBody>
                    <a:bodyPr/>
                    <a:p>
                      <a:pPr algn="ctr">
                        <a:buNone/>
                      </a:pPr>
                      <a:r>
                        <a:rPr lang="zh-CN" altLang="en-US" b="1">
                          <a:solidFill>
                            <a:srgbClr val="2747BE"/>
                          </a:solidFill>
                        </a:rPr>
                        <a:t>丙</a:t>
                      </a:r>
                      <a:endParaRPr lang="zh-CN" altLang="en-US" b="1">
                        <a:solidFill>
                          <a:srgbClr val="2747BE"/>
                        </a:solidFill>
                      </a:endParaRPr>
                    </a:p>
                  </a:txBody>
                  <a:tcPr>
                    <a:solidFill>
                      <a:schemeClr val="accent1">
                        <a:lumMod val="20000"/>
                        <a:lumOff val="80000"/>
                      </a:schemeClr>
                    </a:solidFill>
                  </a:tcPr>
                </a:tc>
                <a:tc>
                  <a:txBody>
                    <a:bodyPr/>
                    <a:p>
                      <a:pPr algn="ctr">
                        <a:buNone/>
                      </a:pPr>
                      <a:r>
                        <a:rPr lang="en-US" altLang="zh-CN" b="1">
                          <a:solidFill>
                            <a:srgbClr val="2747BE"/>
                          </a:solidFill>
                        </a:rPr>
                        <a:t>1</a:t>
                      </a:r>
                      <a:endParaRPr lang="en-US" altLang="zh-CN" b="1">
                        <a:solidFill>
                          <a:srgbClr val="2747BE"/>
                        </a:solidFill>
                      </a:endParaRPr>
                    </a:p>
                  </a:txBody>
                  <a:tcPr>
                    <a:solidFill>
                      <a:schemeClr val="accent1">
                        <a:lumMod val="20000"/>
                        <a:lumOff val="80000"/>
                      </a:schemeClr>
                    </a:solidFill>
                  </a:tcPr>
                </a:tc>
                <a:tc>
                  <a:txBody>
                    <a:bodyPr/>
                    <a:p>
                      <a:pPr algn="ctr">
                        <a:buNone/>
                      </a:pPr>
                      <a:r>
                        <a:rPr lang="en-US" altLang="zh-CN" b="1">
                          <a:solidFill>
                            <a:srgbClr val="2747BE"/>
                          </a:solidFill>
                        </a:rPr>
                        <a:t>2</a:t>
                      </a:r>
                      <a:endParaRPr lang="en-US" altLang="zh-CN" b="1">
                        <a:solidFill>
                          <a:srgbClr val="2747BE"/>
                        </a:solidFill>
                      </a:endParaRPr>
                    </a:p>
                  </a:txBody>
                  <a:tcPr>
                    <a:solidFill>
                      <a:schemeClr val="accent1">
                        <a:lumMod val="20000"/>
                        <a:lumOff val="80000"/>
                      </a:schemeClr>
                    </a:solidFill>
                  </a:tcPr>
                </a:tc>
                <a:tc>
                  <a:txBody>
                    <a:bodyPr/>
                    <a:p>
                      <a:pPr algn="ctr">
                        <a:buNone/>
                      </a:pPr>
                      <a:r>
                        <a:rPr lang="en-US" altLang="zh-CN" b="1">
                          <a:solidFill>
                            <a:srgbClr val="2747BE"/>
                          </a:solidFill>
                        </a:rPr>
                        <a:t>3</a:t>
                      </a:r>
                      <a:endParaRPr lang="en-US" altLang="zh-CN" b="1">
                        <a:solidFill>
                          <a:srgbClr val="2747BE"/>
                        </a:solidFill>
                      </a:endParaRPr>
                    </a:p>
                  </a:txBody>
                  <a:tcPr>
                    <a:solidFill>
                      <a:schemeClr val="accent1">
                        <a:lumMod val="20000"/>
                        <a:lumOff val="80000"/>
                      </a:schemeClr>
                    </a:solidFill>
                  </a:tcPr>
                </a:tc>
                <a:tc>
                  <a:txBody>
                    <a:bodyPr/>
                    <a:p>
                      <a:pPr algn="ctr">
                        <a:buNone/>
                      </a:pPr>
                      <a:r>
                        <a:rPr lang="en-US" altLang="zh-CN" b="1">
                          <a:solidFill>
                            <a:srgbClr val="2747BE"/>
                          </a:solidFill>
                        </a:rPr>
                        <a:t>4</a:t>
                      </a:r>
                      <a:endParaRPr lang="en-US" altLang="zh-CN" b="1">
                        <a:solidFill>
                          <a:srgbClr val="2747BE"/>
                        </a:solidFill>
                      </a:endParaRPr>
                    </a:p>
                  </a:txBody>
                  <a:tcPr>
                    <a:solidFill>
                      <a:schemeClr val="accent1">
                        <a:lumMod val="20000"/>
                        <a:lumOff val="80000"/>
                      </a:schemeClr>
                    </a:solidFill>
                  </a:tcPr>
                </a:tc>
              </a:tr>
              <a:tr h="381000">
                <a:tc>
                  <a:txBody>
                    <a:bodyPr/>
                    <a:p>
                      <a:pPr>
                        <a:buNone/>
                      </a:pPr>
                      <a:endParaRPr lang="zh-CN" altLang="en-US"/>
                    </a:p>
                    <a:p>
                      <a:pPr>
                        <a:buNone/>
                      </a:pPr>
                      <a:endParaRPr lang="zh-CN" altLang="en-US"/>
                    </a:p>
                    <a:p>
                      <a:pPr>
                        <a:buNone/>
                      </a:pPr>
                      <a:r>
                        <a:rPr lang="zh-CN" altLang="en-US"/>
                        <a:t>**国家（地区）</a:t>
                      </a:r>
                      <a:endParaRPr lang="zh-CN" altLang="en-US"/>
                    </a:p>
                    <a:p>
                      <a:pPr>
                        <a:buNone/>
                      </a:pPr>
                      <a:r>
                        <a:rPr lang="zh-CN" altLang="en-US"/>
                        <a:t>**境外企业或项目</a:t>
                      </a:r>
                      <a:endParaRPr lang="zh-CN" altLang="en-US"/>
                    </a:p>
                    <a:p>
                      <a:pPr>
                        <a:buNone/>
                      </a:pPr>
                      <a:endParaRPr lang="zh-CN" altLang="en-US"/>
                    </a:p>
                    <a:p>
                      <a:pPr>
                        <a:buNone/>
                      </a:pPr>
                      <a:endParaRPr lang="zh-CN" altLang="en-US"/>
                    </a:p>
                    <a:p>
                      <a:pPr>
                        <a:buNone/>
                      </a:pPr>
                      <a:endParaRPr lang="zh-CN" altLang="en-US"/>
                    </a:p>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r>
            </a:tbl>
          </a:graphicData>
        </a:graphic>
      </p:graphicFrame>
      <p:sp>
        <p:nvSpPr>
          <p:cNvPr id="3" name="标题 2"/>
          <p:cNvSpPr>
            <a:spLocks noGrp="true"/>
          </p:cNvSpPr>
          <p:nvPr>
            <p:ph type="title"/>
          </p:nvPr>
        </p:nvSpPr>
        <p:spPr>
          <a:xfrm>
            <a:off x="751840" y="494665"/>
            <a:ext cx="10603865" cy="902335"/>
          </a:xfrm>
          <a:solidFill>
            <a:srgbClr val="88DB29"/>
          </a:solidFill>
        </p:spPr>
        <p:txBody>
          <a:bodyPr>
            <a:normAutofit/>
          </a:bodyPr>
          <a:p>
            <a:r>
              <a:rPr lang="en-US" altLang="zh-CN" sz="2400" dirty="0" smtClean="0">
                <a:solidFill>
                  <a:srgbClr val="FF0000"/>
                </a:solidFill>
                <a:effectLst>
                  <a:outerShdw blurRad="38100" dist="38100" dir="2700000" algn="tl">
                    <a:srgbClr val="000000"/>
                  </a:outerShdw>
                </a:effectLst>
                <a:sym typeface="+mn-ea"/>
              </a:rPr>
              <a:t>6</a:t>
            </a:r>
            <a:r>
              <a:rPr lang="zh-CN" altLang="en-US" sz="2400" dirty="0" smtClean="0">
                <a:solidFill>
                  <a:srgbClr val="FF0000"/>
                </a:solidFill>
                <a:effectLst>
                  <a:outerShdw blurRad="38100" dist="38100" dir="2700000" algn="tl">
                    <a:srgbClr val="000000"/>
                  </a:outerShdw>
                </a:effectLst>
                <a:sym typeface="+mn-ea"/>
              </a:rPr>
              <a:t>、境内投资者通过境外企业再投资情况（</a:t>
            </a:r>
            <a:r>
              <a:rPr lang="en-US" altLang="zh-CN" sz="2400" dirty="0" smtClean="0">
                <a:solidFill>
                  <a:srgbClr val="FF0000"/>
                </a:solidFill>
                <a:effectLst>
                  <a:outerShdw blurRad="38100" dist="38100" dir="2700000" algn="tl">
                    <a:srgbClr val="000000"/>
                  </a:outerShdw>
                </a:effectLst>
                <a:sym typeface="+mn-ea"/>
              </a:rPr>
              <a:t>FDIN6</a:t>
            </a:r>
            <a:r>
              <a:rPr lang="zh-CN" altLang="en-US" sz="2400" dirty="0" smtClean="0">
                <a:solidFill>
                  <a:srgbClr val="FF0000"/>
                </a:solidFill>
                <a:effectLst>
                  <a:outerShdw blurRad="38100" dist="38100" dir="2700000" algn="tl">
                    <a:srgbClr val="000000"/>
                  </a:outerShdw>
                </a:effectLst>
                <a:sym typeface="+mn-ea"/>
              </a:rPr>
              <a:t>表）</a:t>
            </a:r>
            <a:r>
              <a:rPr lang="en-US" altLang="zh-CN" sz="2400" dirty="0" smtClean="0">
                <a:solidFill>
                  <a:srgbClr val="FF0000"/>
                </a:solidFill>
                <a:effectLst>
                  <a:outerShdw blurRad="38100" dist="38100" dir="2700000" algn="tl">
                    <a:srgbClr val="000000"/>
                  </a:outerShdw>
                </a:effectLst>
                <a:sym typeface="+mn-ea"/>
              </a:rPr>
              <a:t>   </a:t>
            </a:r>
            <a:r>
              <a:rPr lang="en-US" altLang="zh-CN" sz="2000" dirty="0" smtClean="0">
                <a:solidFill>
                  <a:srgbClr val="FF0000"/>
                </a:solidFill>
                <a:effectLst>
                  <a:outerShdw blurRad="38100" dist="38100" dir="2700000" algn="tl">
                    <a:srgbClr val="000000"/>
                  </a:outerShdw>
                </a:effectLst>
                <a:sym typeface="+mn-ea"/>
              </a:rPr>
              <a:t> </a:t>
            </a:r>
            <a:r>
              <a:rPr lang="zh-CN" altLang="en-US" sz="2000"/>
              <a:t>单位：万美元、人</a:t>
            </a:r>
            <a:endParaRPr lang="zh-CN" altLang="en-US" sz="2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true" noRot="true" noChangeArrowheads="true"/>
          </p:cNvSpPr>
          <p:nvPr>
            <p:ph type="title"/>
          </p:nvPr>
        </p:nvSpPr>
        <p:spPr/>
        <p:txBody>
          <a:bodyPr/>
          <a:lstStyle/>
          <a:p>
            <a:pPr eaLnBrk="1" hangingPunct="1">
              <a:defRPr/>
            </a:pPr>
            <a:endParaRPr lang="zh-CN" altLang="zh-CN" smtClean="0"/>
          </a:p>
        </p:txBody>
      </p:sp>
      <p:sp>
        <p:nvSpPr>
          <p:cNvPr id="69635" name="Rectangle 3"/>
          <p:cNvSpPr>
            <a:spLocks noGrp="true" noRot="true" noChangeArrowheads="true"/>
          </p:cNvSpPr>
          <p:nvPr>
            <p:ph idx="1"/>
          </p:nvPr>
        </p:nvSpPr>
        <p:spPr>
          <a:solidFill>
            <a:schemeClr val="bg2"/>
          </a:solidFill>
        </p:spPr>
        <p:txBody>
          <a:bodyPr>
            <a:normAutofit/>
          </a:bodyPr>
          <a:lstStyle/>
          <a:p>
            <a:pPr eaLnBrk="1" hangingPunct="1"/>
            <a:r>
              <a:rPr lang="zh-CN" altLang="en-US" sz="3200" b="1" dirty="0" smtClean="0">
                <a:solidFill>
                  <a:schemeClr val="bg2">
                    <a:lumMod val="10000"/>
                  </a:schemeClr>
                </a:solidFill>
                <a:latin typeface="+mn-ea"/>
              </a:rPr>
              <a:t>（</a:t>
            </a:r>
            <a:r>
              <a:rPr lang="en-US" altLang="zh-CN" sz="3200" b="1" dirty="0" smtClean="0">
                <a:solidFill>
                  <a:schemeClr val="bg2">
                    <a:lumMod val="10000"/>
                  </a:schemeClr>
                </a:solidFill>
                <a:latin typeface="+mn-ea"/>
              </a:rPr>
              <a:t>3</a:t>
            </a:r>
            <a:r>
              <a:rPr lang="zh-CN" altLang="en-US" sz="3200" b="1" dirty="0" smtClean="0">
                <a:solidFill>
                  <a:schemeClr val="bg2">
                    <a:lumMod val="10000"/>
                  </a:schemeClr>
                </a:solidFill>
                <a:latin typeface="+mn-ea"/>
              </a:rPr>
              <a:t>）本表要求按境外企业再</a:t>
            </a:r>
            <a:r>
              <a:rPr lang="zh-CN" altLang="en-US" sz="3200" b="1" dirty="0" smtClean="0">
                <a:solidFill>
                  <a:srgbClr val="FF0000"/>
                </a:solidFill>
                <a:latin typeface="+mn-ea"/>
              </a:rPr>
              <a:t>投资的最终国家（地区）分别填报。</a:t>
            </a:r>
            <a:endParaRPr lang="zh-CN" altLang="en-US" sz="3200" b="1" dirty="0" smtClean="0">
              <a:solidFill>
                <a:srgbClr val="FF0000"/>
              </a:solidFill>
              <a:latin typeface="+mn-ea"/>
            </a:endParaRPr>
          </a:p>
          <a:p>
            <a:pPr eaLnBrk="1" hangingPunct="1"/>
            <a:r>
              <a:rPr lang="zh-CN" altLang="en-US" sz="3200" b="1" dirty="0" smtClean="0">
                <a:solidFill>
                  <a:schemeClr val="bg2">
                    <a:lumMod val="10000"/>
                  </a:schemeClr>
                </a:solidFill>
                <a:latin typeface="+mn-ea"/>
              </a:rPr>
              <a:t>（</a:t>
            </a:r>
            <a:r>
              <a:rPr lang="en-US" altLang="zh-CN" sz="3200" b="1" dirty="0" smtClean="0">
                <a:solidFill>
                  <a:schemeClr val="bg2">
                    <a:lumMod val="10000"/>
                  </a:schemeClr>
                </a:solidFill>
                <a:latin typeface="+mn-ea"/>
              </a:rPr>
              <a:t>4</a:t>
            </a:r>
            <a:r>
              <a:rPr lang="zh-CN" altLang="en-US" sz="3200" b="1" dirty="0" smtClean="0">
                <a:solidFill>
                  <a:schemeClr val="bg2">
                    <a:lumMod val="10000"/>
                  </a:schemeClr>
                </a:solidFill>
                <a:latin typeface="+mn-ea"/>
              </a:rPr>
              <a:t>）</a:t>
            </a:r>
            <a:r>
              <a:rPr lang="zh-CN" altLang="en-US" sz="3200" b="1" dirty="0" smtClean="0">
                <a:solidFill>
                  <a:srgbClr val="CC3300"/>
                </a:solidFill>
                <a:latin typeface="+mn-ea"/>
              </a:rPr>
              <a:t>当期各类投资流量：</a:t>
            </a:r>
            <a:r>
              <a:rPr lang="zh-CN" altLang="en-US" sz="3200" b="1" dirty="0" smtClean="0">
                <a:solidFill>
                  <a:schemeClr val="bg2">
                    <a:lumMod val="10000"/>
                  </a:schemeClr>
                </a:solidFill>
                <a:latin typeface="+mn-ea"/>
              </a:rPr>
              <a:t>指境内投资者报告年度通过境外企业</a:t>
            </a:r>
            <a:r>
              <a:rPr lang="zh-CN" altLang="en-US" sz="3200" b="1" dirty="0" smtClean="0">
                <a:solidFill>
                  <a:srgbClr val="0000CC"/>
                </a:solidFill>
                <a:latin typeface="+mn-ea"/>
              </a:rPr>
              <a:t>再投资到最终目的国家（地区）企业或项目的金额总和</a:t>
            </a:r>
            <a:r>
              <a:rPr lang="zh-CN" altLang="en-US" sz="3200" b="1" dirty="0" smtClean="0">
                <a:solidFill>
                  <a:schemeClr val="bg2">
                    <a:lumMod val="10000"/>
                  </a:schemeClr>
                </a:solidFill>
                <a:latin typeface="+mn-ea"/>
              </a:rPr>
              <a:t>。包括报告年度境内投资者和境外企业以</a:t>
            </a:r>
            <a:r>
              <a:rPr lang="zh-CN" altLang="en-US" sz="3200" b="1" dirty="0" smtClean="0">
                <a:solidFill>
                  <a:srgbClr val="CC3300"/>
                </a:solidFill>
                <a:latin typeface="+mn-ea"/>
              </a:rPr>
              <a:t>各种方式（自有资金、境内银行贷款、境外融资等）</a:t>
            </a:r>
            <a:r>
              <a:rPr lang="zh-CN" altLang="en-US" sz="3200" b="1" dirty="0" smtClean="0">
                <a:solidFill>
                  <a:schemeClr val="bg2">
                    <a:lumMod val="10000"/>
                  </a:schemeClr>
                </a:solidFill>
                <a:latin typeface="+mn-ea"/>
              </a:rPr>
              <a:t>形成的股本、收益再投资债务工具的增加或减少金额。</a:t>
            </a:r>
            <a:endParaRPr lang="zh-CN" altLang="en-US" sz="3200" b="1" dirty="0" smtClean="0">
              <a:solidFill>
                <a:schemeClr val="bg2">
                  <a:lumMod val="10000"/>
                </a:schemeClr>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true" noRot="true" noChangeArrowheads="true"/>
          </p:cNvSpPr>
          <p:nvPr>
            <p:ph type="title"/>
          </p:nvPr>
        </p:nvSpPr>
        <p:spPr/>
        <p:txBody>
          <a:bodyPr/>
          <a:lstStyle/>
          <a:p>
            <a:pPr eaLnBrk="1" hangingPunct="1">
              <a:defRPr/>
            </a:pPr>
            <a:endParaRPr lang="zh-CN" altLang="zh-CN" smtClean="0"/>
          </a:p>
        </p:txBody>
      </p:sp>
      <p:sp>
        <p:nvSpPr>
          <p:cNvPr id="70659" name="Rectangle 3"/>
          <p:cNvSpPr>
            <a:spLocks noGrp="true" noRot="true" noChangeArrowheads="true"/>
          </p:cNvSpPr>
          <p:nvPr>
            <p:ph idx="1"/>
          </p:nvPr>
        </p:nvSpPr>
        <p:spPr>
          <a:solidFill>
            <a:schemeClr val="bg2"/>
          </a:solidFill>
        </p:spPr>
        <p:txBody>
          <a:bodyPr/>
          <a:lstStyle/>
          <a:p>
            <a:pPr eaLnBrk="1" hangingPunct="1"/>
            <a:r>
              <a:rPr lang="zh-CN" altLang="en-US" sz="3200" b="1" dirty="0" smtClean="0">
                <a:solidFill>
                  <a:schemeClr val="bg2">
                    <a:lumMod val="10000"/>
                  </a:schemeClr>
                </a:solidFill>
                <a:latin typeface="+mn-ea"/>
              </a:rPr>
              <a:t>（</a:t>
            </a:r>
            <a:r>
              <a:rPr lang="en-US" altLang="zh-CN" sz="3200" b="1" dirty="0" smtClean="0">
                <a:solidFill>
                  <a:schemeClr val="bg2">
                    <a:lumMod val="10000"/>
                  </a:schemeClr>
                </a:solidFill>
                <a:latin typeface="+mn-ea"/>
              </a:rPr>
              <a:t>5</a:t>
            </a:r>
            <a:r>
              <a:rPr lang="zh-CN" altLang="en-US" sz="3200" b="1" dirty="0" smtClean="0">
                <a:solidFill>
                  <a:schemeClr val="bg2">
                    <a:lumMod val="10000"/>
                  </a:schemeClr>
                </a:solidFill>
                <a:latin typeface="+mn-ea"/>
              </a:rPr>
              <a:t>）</a:t>
            </a:r>
            <a:r>
              <a:rPr lang="zh-CN" altLang="en-US" sz="3200" b="1" dirty="0" smtClean="0">
                <a:solidFill>
                  <a:srgbClr val="CC3300"/>
                </a:solidFill>
                <a:latin typeface="+mn-ea"/>
              </a:rPr>
              <a:t>年末各类投资存量</a:t>
            </a:r>
            <a:r>
              <a:rPr lang="zh-CN" altLang="en-US" sz="3200" b="1" dirty="0" smtClean="0">
                <a:solidFill>
                  <a:schemeClr val="bg2">
                    <a:lumMod val="10000"/>
                  </a:schemeClr>
                </a:solidFill>
                <a:latin typeface="+mn-ea"/>
              </a:rPr>
              <a:t>：指境内投资者报告年末通过境外企业累计再投资到最终目的国家（地区）企业或项目的金额总和。</a:t>
            </a:r>
            <a:endParaRPr lang="zh-CN" altLang="en-US" sz="3200" b="1" dirty="0" smtClean="0">
              <a:solidFill>
                <a:schemeClr val="bg2">
                  <a:lumMod val="10000"/>
                </a:schemeClr>
              </a:solidFill>
              <a:latin typeface="+mn-ea"/>
            </a:endParaRPr>
          </a:p>
          <a:p>
            <a:pPr eaLnBrk="1" hangingPunct="1"/>
            <a:r>
              <a:rPr lang="zh-CN" altLang="en-US" sz="3200" b="1" dirty="0" smtClean="0">
                <a:solidFill>
                  <a:schemeClr val="bg2">
                    <a:lumMod val="10000"/>
                  </a:schemeClr>
                </a:solidFill>
                <a:latin typeface="+mn-ea"/>
              </a:rPr>
              <a:t>包括截至报告年末境内投资者和境外企业以各种方式（自有资金、境内银行贷款、境外融资等）</a:t>
            </a:r>
            <a:r>
              <a:rPr lang="zh-CN" altLang="en-US" sz="3200" b="1" dirty="0" smtClean="0">
                <a:solidFill>
                  <a:srgbClr val="0000CC"/>
                </a:solidFill>
                <a:latin typeface="+mn-ea"/>
              </a:rPr>
              <a:t>累计形成的股本、收益再投资、债务工具合计金额。</a:t>
            </a:r>
            <a:endParaRPr lang="zh-CN" altLang="en-US" sz="3200" b="1" dirty="0" smtClean="0">
              <a:solidFill>
                <a:srgbClr val="0000CC"/>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pPr>
              <a:buClr>
                <a:srgbClr val="FFFFFF"/>
              </a:buClr>
              <a:defRPr/>
            </a:pPr>
            <a:r>
              <a:rPr lang="en-US" altLang="zh-CN" sz="32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a:t>
            </a:r>
            <a:r>
              <a:rPr lang="zh-CN" altLang="en-US" sz="32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三）</a:t>
            </a:r>
            <a:r>
              <a:rPr lang="en-US" altLang="zh-CN" sz="32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2003</a:t>
            </a:r>
            <a:r>
              <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年至</a:t>
            </a:r>
            <a:r>
              <a:rPr lang="en-US" altLang="zh-CN" sz="32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2018</a:t>
            </a:r>
            <a:r>
              <a:rPr lang="zh-CN" altLang="en-US" sz="32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年</a:t>
            </a:r>
            <a:r>
              <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间，</a:t>
            </a:r>
            <a:r>
              <a:rPr lang="en-US" altLang="zh-CN"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a:t>
            </a:r>
            <a:r>
              <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对外直接投资统计制度</a:t>
            </a:r>
            <a:r>
              <a:rPr lang="en-US" altLang="zh-CN"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a:t>
            </a:r>
            <a:r>
              <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共进行</a:t>
            </a:r>
            <a:r>
              <a:rPr lang="zh-CN" altLang="en-US" sz="32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了</a:t>
            </a:r>
            <a:r>
              <a:rPr lang="en-US" altLang="zh-CN" sz="3200" dirty="0" smtClean="0">
                <a:solidFill>
                  <a:srgbClr val="C00000"/>
                </a:solidFill>
                <a:latin typeface="方正黑体_GBK" panose="02000000000000000000" charset="-122"/>
                <a:ea typeface="方正黑体_GBK" panose="02000000000000000000" charset="-122"/>
                <a:cs typeface="方正黑体_GBK" panose="02000000000000000000" charset="-122"/>
                <a:sym typeface="+mn-ea"/>
              </a:rPr>
              <a:t>8</a:t>
            </a:r>
            <a:r>
              <a:rPr lang="zh-CN" altLang="en-US" sz="3200" dirty="0" smtClean="0">
                <a:solidFill>
                  <a:srgbClr val="C00000"/>
                </a:solidFill>
                <a:latin typeface="方正黑体_GBK" panose="02000000000000000000" charset="-122"/>
                <a:ea typeface="方正黑体_GBK" panose="02000000000000000000" charset="-122"/>
                <a:cs typeface="方正黑体_GBK" panose="02000000000000000000" charset="-122"/>
                <a:sym typeface="+mn-ea"/>
              </a:rPr>
              <a:t>次</a:t>
            </a:r>
            <a:r>
              <a:rPr lang="zh-CN" altLang="en-US" sz="32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修订</a:t>
            </a:r>
            <a:r>
              <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a:t>
            </a:r>
            <a:endPar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sym typeface="+mn-ea"/>
            </a:endParaRPr>
          </a:p>
          <a:p>
            <a:pPr>
              <a:buClr>
                <a:srgbClr val="FFFFFF"/>
              </a:buClr>
              <a:defRPr/>
            </a:pPr>
            <a:endParaRPr lang="zh-CN" altLang="en-US" sz="32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endParaRPr>
          </a:p>
          <a:p>
            <a:pPr>
              <a:buClr>
                <a:srgbClr val="FFFFFF"/>
              </a:buClr>
              <a:defRPr/>
            </a:pPr>
            <a:r>
              <a:rPr lang="en-US" altLang="zh-CN" sz="32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2018</a:t>
            </a:r>
            <a:r>
              <a:rPr lang="zh-CN" altLang="en-US" sz="32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年</a:t>
            </a:r>
            <a:r>
              <a:rPr lang="en-US" altLang="zh-CN" sz="32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12</a:t>
            </a:r>
            <a:r>
              <a:rPr lang="zh-CN" altLang="en-US" sz="32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月</a:t>
            </a:r>
            <a:r>
              <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，商务部、国家统计局、国家外汇管理局结合近年来我国全行业对外直接投资的实际情况和特点，发布了修订的</a:t>
            </a:r>
            <a:r>
              <a:rPr lang="en-US" altLang="zh-CN"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a:t>
            </a:r>
            <a:r>
              <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对外直接投资统计制度</a:t>
            </a:r>
            <a:r>
              <a:rPr lang="en-US" altLang="zh-CN"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a:t>
            </a:r>
            <a:r>
              <a:rPr lang="zh-CN" altLang="en-US" sz="3200" dirty="0">
                <a:solidFill>
                  <a:srgbClr val="FF0000"/>
                </a:solidFill>
                <a:latin typeface="方正黑体_GBK" panose="02000000000000000000" charset="-122"/>
                <a:ea typeface="方正黑体_GBK" panose="02000000000000000000" charset="-122"/>
                <a:cs typeface="方正黑体_GBK" panose="02000000000000000000" charset="-122"/>
                <a:sym typeface="+mn-ea"/>
              </a:rPr>
              <a:t>（商合函</a:t>
            </a:r>
            <a:r>
              <a:rPr lang="en-US" altLang="zh-CN" sz="3200" dirty="0">
                <a:solidFill>
                  <a:srgbClr val="FF0000"/>
                </a:solidFill>
                <a:latin typeface="方正黑体_GBK" panose="02000000000000000000" charset="-122"/>
                <a:ea typeface="方正黑体_GBK" panose="02000000000000000000" charset="-122"/>
                <a:cs typeface="方正黑体_GBK" panose="02000000000000000000" charset="-122"/>
                <a:sym typeface="+mn-ea"/>
              </a:rPr>
              <a:t>【</a:t>
            </a:r>
            <a:r>
              <a:rPr lang="en-US" altLang="zh-CN" sz="32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2019】3</a:t>
            </a:r>
            <a:r>
              <a:rPr lang="zh-CN" altLang="en-US" sz="32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号</a:t>
            </a:r>
            <a:r>
              <a:rPr lang="zh-CN" altLang="en-US" sz="3200" dirty="0">
                <a:solidFill>
                  <a:srgbClr val="FF0000"/>
                </a:solidFill>
                <a:latin typeface="方正黑体_GBK" panose="02000000000000000000" charset="-122"/>
                <a:ea typeface="方正黑体_GBK" panose="02000000000000000000" charset="-122"/>
                <a:cs typeface="方正黑体_GBK" panose="02000000000000000000" charset="-122"/>
                <a:sym typeface="+mn-ea"/>
              </a:rPr>
              <a:t>）</a:t>
            </a:r>
            <a:r>
              <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a:t>
            </a:r>
            <a:endPar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endParaRPr>
          </a:p>
          <a:p>
            <a:pPr>
              <a:buClr>
                <a:srgbClr val="FFFFFF"/>
              </a:buClr>
              <a:defRPr/>
            </a:pPr>
            <a:endPar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endParaRPr>
          </a:p>
          <a:p>
            <a:endParaRPr lang="zh-CN" altLang="en-US" sz="3200" dirty="0">
              <a:solidFill>
                <a:srgbClr val="080808"/>
              </a:solidFill>
              <a:latin typeface="方正黑体_GBK" panose="02000000000000000000" charset="-122"/>
              <a:ea typeface="方正黑体_GBK" panose="02000000000000000000" charset="-122"/>
              <a:cs typeface="方正黑体_GBK" panose="02000000000000000000" charset="-122"/>
            </a:endParaRPr>
          </a:p>
        </p:txBody>
      </p:sp>
      <p:sp>
        <p:nvSpPr>
          <p:cNvPr id="3" name="标题 2"/>
          <p:cNvSpPr>
            <a:spLocks noGrp="true"/>
          </p:cNvSpPr>
          <p:nvPr>
            <p:ph type="title"/>
          </p:nvPr>
        </p:nvSpPr>
        <p:spPr>
          <a:xfrm>
            <a:off x="507365" y="494665"/>
            <a:ext cx="10730865" cy="621665"/>
          </a:xfrm>
        </p:spPr>
        <p:txBody>
          <a:bodyPr/>
          <a:p>
            <a:r>
              <a:rPr lang="zh-CN" altLang="en-US" sz="3600"/>
              <a:t>结合对外直接投资实际情况和特点数次修订</a:t>
            </a:r>
            <a:endParaRPr lang="zh-CN" altLang="en-US" sz="36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endParaRPr lang="zh-CN" altLang="en-US"/>
          </a:p>
        </p:txBody>
      </p:sp>
      <p:sp>
        <p:nvSpPr>
          <p:cNvPr id="3" name="内容占位符 2"/>
          <p:cNvSpPr>
            <a:spLocks noGrp="true"/>
          </p:cNvSpPr>
          <p:nvPr>
            <p:ph idx="1"/>
          </p:nvPr>
        </p:nvSpPr>
        <p:spPr>
          <a:solidFill>
            <a:schemeClr val="bg2"/>
          </a:solidFill>
        </p:spPr>
        <p:txBody>
          <a:bodyPr/>
          <a:lstStyle/>
          <a:p>
            <a:endParaRPr lang="zh-CN" altLang="en-US" sz="2800" b="1" dirty="0" smtClean="0"/>
          </a:p>
          <a:p>
            <a:r>
              <a:rPr lang="zh-CN" altLang="en-US" sz="2800" b="1" dirty="0" smtClean="0"/>
              <a:t>（</a:t>
            </a:r>
            <a:r>
              <a:rPr lang="en-US" altLang="zh-CN" sz="2800" b="1" dirty="0" smtClean="0"/>
              <a:t>6）</a:t>
            </a:r>
            <a:r>
              <a:rPr lang="zh-CN" altLang="en-US" sz="2800" b="1" dirty="0" smtClean="0">
                <a:solidFill>
                  <a:srgbClr val="C00000"/>
                </a:solidFill>
              </a:rPr>
              <a:t>中方持股比例</a:t>
            </a:r>
            <a:r>
              <a:rPr lang="zh-CN" altLang="en-US" sz="2800" b="1" dirty="0" smtClean="0"/>
              <a:t>：根据境内投资者最终投资的境外企业所有链条公司中方股比，</a:t>
            </a:r>
            <a:r>
              <a:rPr lang="zh-CN" altLang="en-US" sz="2800" b="1" dirty="0" smtClean="0">
                <a:solidFill>
                  <a:srgbClr val="C00000"/>
                </a:solidFill>
              </a:rPr>
              <a:t>采用连乘法计算</a:t>
            </a:r>
            <a:r>
              <a:rPr lang="zh-CN" altLang="en-US" sz="2800" b="1" dirty="0" smtClean="0"/>
              <a:t>。</a:t>
            </a:r>
            <a:endParaRPr lang="zh-CN" altLang="en-US" sz="2800" b="1" dirty="0" smtClean="0"/>
          </a:p>
          <a:p>
            <a:endParaRPr lang="en-US" altLang="zh-CN" sz="2800" b="1" dirty="0" smtClean="0"/>
          </a:p>
          <a:p>
            <a:r>
              <a:rPr lang="zh-CN" altLang="en-US" sz="2800" b="1" dirty="0" smtClean="0"/>
              <a:t>如：中国</a:t>
            </a:r>
            <a:r>
              <a:rPr lang="en-US" altLang="zh-CN" sz="2800" b="1" dirty="0" smtClean="0"/>
              <a:t>A</a:t>
            </a:r>
            <a:r>
              <a:rPr lang="zh-CN" altLang="en-US" sz="2800" b="1" dirty="0" smtClean="0"/>
              <a:t>公司→香港</a:t>
            </a:r>
            <a:r>
              <a:rPr lang="en-US" altLang="zh-CN" sz="2800" b="1" dirty="0" smtClean="0"/>
              <a:t>B</a:t>
            </a:r>
            <a:r>
              <a:rPr lang="zh-CN" altLang="en-US" sz="2800" b="1" dirty="0" smtClean="0"/>
              <a:t>公司（</a:t>
            </a:r>
            <a:r>
              <a:rPr lang="en-US" altLang="zh-CN" sz="2800" b="1" dirty="0" smtClean="0"/>
              <a:t>100%）</a:t>
            </a:r>
            <a:r>
              <a:rPr lang="zh-CN" altLang="en-US" sz="2800" b="1" dirty="0"/>
              <a:t> </a:t>
            </a:r>
            <a:r>
              <a:rPr lang="zh-CN" altLang="en-US" sz="2800" b="1" dirty="0" smtClean="0"/>
              <a:t>→英国</a:t>
            </a:r>
            <a:r>
              <a:rPr lang="en-US" altLang="zh-CN" sz="2800" b="1" dirty="0" smtClean="0"/>
              <a:t>C</a:t>
            </a:r>
            <a:r>
              <a:rPr lang="zh-CN" altLang="en-US" sz="2800" b="1" dirty="0" smtClean="0"/>
              <a:t>公司（</a:t>
            </a:r>
            <a:r>
              <a:rPr lang="en-US" altLang="zh-CN" sz="2800" b="1" dirty="0" smtClean="0"/>
              <a:t>80%）</a:t>
            </a:r>
            <a:r>
              <a:rPr lang="zh-CN" altLang="en-US" sz="2800" b="1" dirty="0"/>
              <a:t> </a:t>
            </a:r>
            <a:r>
              <a:rPr lang="zh-CN" altLang="en-US" sz="2800" b="1" dirty="0" smtClean="0"/>
              <a:t>→德国</a:t>
            </a:r>
            <a:r>
              <a:rPr lang="en-US" altLang="zh-CN" sz="2800" b="1" dirty="0" smtClean="0"/>
              <a:t>D</a:t>
            </a:r>
            <a:r>
              <a:rPr lang="zh-CN" altLang="en-US" sz="2800" b="1" dirty="0" smtClean="0"/>
              <a:t>公司（</a:t>
            </a:r>
            <a:r>
              <a:rPr lang="en-US" altLang="zh-CN" sz="2800" b="1" dirty="0" smtClean="0"/>
              <a:t>60%）</a:t>
            </a:r>
            <a:endParaRPr lang="en-US" altLang="zh-CN" sz="2800" b="1" dirty="0" smtClean="0"/>
          </a:p>
          <a:p>
            <a:r>
              <a:rPr lang="zh-CN" altLang="en-US" sz="2800" b="1" dirty="0"/>
              <a:t>中国</a:t>
            </a:r>
            <a:r>
              <a:rPr lang="en-US" altLang="zh-CN" sz="2800" b="1" dirty="0"/>
              <a:t>A</a:t>
            </a:r>
            <a:r>
              <a:rPr lang="zh-CN" altLang="en-US" sz="2800" b="1" dirty="0" smtClean="0"/>
              <a:t>公司对</a:t>
            </a:r>
            <a:r>
              <a:rPr lang="zh-CN" altLang="en-US" sz="2800" b="1" dirty="0"/>
              <a:t>德国</a:t>
            </a:r>
            <a:r>
              <a:rPr lang="en-US" altLang="zh-CN" sz="2800" b="1" dirty="0"/>
              <a:t>D</a:t>
            </a:r>
            <a:r>
              <a:rPr lang="zh-CN" altLang="en-US" sz="2800" b="1" dirty="0" smtClean="0"/>
              <a:t>公司的</a:t>
            </a:r>
            <a:r>
              <a:rPr lang="zh-CN" altLang="en-US" sz="2800" b="1" dirty="0"/>
              <a:t>持股</a:t>
            </a:r>
            <a:r>
              <a:rPr lang="zh-CN" altLang="en-US" sz="2800" b="1" dirty="0" smtClean="0"/>
              <a:t>比例为：</a:t>
            </a:r>
            <a:r>
              <a:rPr lang="en-US" altLang="zh-CN" sz="2800" b="1" dirty="0" smtClean="0">
                <a:solidFill>
                  <a:srgbClr val="CC3300"/>
                </a:solidFill>
              </a:rPr>
              <a:t>100%X80%X60%=48%</a:t>
            </a:r>
            <a:endParaRPr lang="en-US" altLang="zh-CN" sz="2800" b="1" dirty="0" smtClean="0">
              <a:solidFill>
                <a:srgbClr val="CC33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5" name="内容占位符 4"/>
          <p:cNvGraphicFramePr/>
          <p:nvPr>
            <p:ph idx="1"/>
          </p:nvPr>
        </p:nvGraphicFramePr>
        <p:xfrm>
          <a:off x="681990" y="1397000"/>
          <a:ext cx="10675620" cy="2331720"/>
        </p:xfrm>
        <a:graphic>
          <a:graphicData uri="http://schemas.openxmlformats.org/drawingml/2006/table">
            <a:tbl>
              <a:tblPr firstRow="true" bandRow="true">
                <a:tableStyleId>{5C22544A-7EE6-4342-B048-85BDC9FD1C3A}</a:tableStyleId>
              </a:tblPr>
              <a:tblGrid>
                <a:gridCol w="1186180"/>
                <a:gridCol w="1186180"/>
                <a:gridCol w="1186180"/>
                <a:gridCol w="1186180"/>
                <a:gridCol w="1186180"/>
                <a:gridCol w="1186180"/>
                <a:gridCol w="1186180"/>
                <a:gridCol w="1186180"/>
                <a:gridCol w="1186180"/>
              </a:tblGrid>
              <a:tr h="1463040">
                <a:tc>
                  <a:txBody>
                    <a:bodyPr/>
                    <a:p>
                      <a:pPr>
                        <a:buNone/>
                      </a:pPr>
                      <a:endParaRPr lang="zh-CN" altLang="en-US">
                        <a:solidFill>
                          <a:schemeClr val="tx1"/>
                        </a:solidFill>
                      </a:endParaRPr>
                    </a:p>
                    <a:p>
                      <a:pPr>
                        <a:buNone/>
                      </a:pPr>
                      <a:r>
                        <a:rPr lang="zh-CN" altLang="en-US">
                          <a:solidFill>
                            <a:schemeClr val="tx1"/>
                          </a:solidFill>
                        </a:rPr>
                        <a:t>控制资源的境外企业名称</a:t>
                      </a:r>
                      <a:endParaRPr lang="zh-CN" altLang="en-US">
                        <a:solidFill>
                          <a:schemeClr val="tx1"/>
                        </a:solidFill>
                      </a:endParaRPr>
                    </a:p>
                    <a:p>
                      <a:pPr>
                        <a:buNone/>
                      </a:pPr>
                      <a:endParaRPr lang="zh-CN" altLang="en-US">
                        <a:solidFill>
                          <a:schemeClr val="tx1"/>
                        </a:solidFill>
                      </a:endParaRPr>
                    </a:p>
                  </a:txBody>
                  <a:tcPr>
                    <a:solidFill>
                      <a:srgbClr val="DEC6C2"/>
                    </a:solidFill>
                  </a:tcPr>
                </a:tc>
                <a:tc>
                  <a:txBody>
                    <a:bodyPr/>
                    <a:p>
                      <a:pPr>
                        <a:buNone/>
                      </a:pPr>
                      <a:endParaRPr lang="zh-CN" altLang="en-US">
                        <a:solidFill>
                          <a:schemeClr val="tx1"/>
                        </a:solidFill>
                      </a:endParaRPr>
                    </a:p>
                    <a:p>
                      <a:pPr>
                        <a:buNone/>
                      </a:pPr>
                      <a:r>
                        <a:rPr lang="zh-CN" altLang="en-US">
                          <a:solidFill>
                            <a:schemeClr val="tx1"/>
                          </a:solidFill>
                        </a:rPr>
                        <a:t>境外企业所在国家地区</a:t>
                      </a:r>
                      <a:endParaRPr lang="zh-CN" altLang="en-US">
                        <a:solidFill>
                          <a:schemeClr val="tx1"/>
                        </a:solidFill>
                      </a:endParaRPr>
                    </a:p>
                    <a:p>
                      <a:pPr>
                        <a:buNone/>
                      </a:pPr>
                      <a:endParaRPr lang="zh-CN" altLang="en-US">
                        <a:solidFill>
                          <a:schemeClr val="tx1"/>
                        </a:solidFill>
                      </a:endParaRPr>
                    </a:p>
                  </a:txBody>
                  <a:tcPr>
                    <a:solidFill>
                      <a:srgbClr val="DEC6C2"/>
                    </a:solidFill>
                  </a:tcPr>
                </a:tc>
                <a:tc>
                  <a:txBody>
                    <a:bodyPr/>
                    <a:p>
                      <a:pPr>
                        <a:buNone/>
                      </a:pPr>
                      <a:endParaRPr lang="zh-CN" altLang="en-US">
                        <a:solidFill>
                          <a:schemeClr val="tx1"/>
                        </a:solidFill>
                      </a:endParaRPr>
                    </a:p>
                    <a:p>
                      <a:pPr>
                        <a:buNone/>
                      </a:pPr>
                      <a:r>
                        <a:rPr lang="zh-CN" altLang="en-US">
                          <a:solidFill>
                            <a:schemeClr val="tx1"/>
                          </a:solidFill>
                        </a:rPr>
                        <a:t>矿产所在国家地区</a:t>
                      </a:r>
                      <a:endParaRPr lang="zh-CN" altLang="en-US">
                        <a:solidFill>
                          <a:schemeClr val="tx1"/>
                        </a:solidFill>
                      </a:endParaRPr>
                    </a:p>
                  </a:txBody>
                  <a:tcPr>
                    <a:solidFill>
                      <a:srgbClr val="DEC6C2"/>
                    </a:solidFill>
                  </a:tcPr>
                </a:tc>
                <a:tc>
                  <a:txBody>
                    <a:bodyPr/>
                    <a:p>
                      <a:pPr>
                        <a:buNone/>
                      </a:pPr>
                      <a:endParaRPr lang="zh-CN" altLang="en-US">
                        <a:solidFill>
                          <a:schemeClr val="tx1"/>
                        </a:solidFill>
                      </a:endParaRPr>
                    </a:p>
                    <a:p>
                      <a:pPr>
                        <a:buNone/>
                      </a:pPr>
                      <a:r>
                        <a:rPr lang="zh-CN" altLang="en-US">
                          <a:solidFill>
                            <a:schemeClr val="tx1"/>
                          </a:solidFill>
                        </a:rPr>
                        <a:t>矿产资源名称</a:t>
                      </a:r>
                      <a:endParaRPr lang="zh-CN" altLang="en-US">
                        <a:solidFill>
                          <a:schemeClr val="tx1"/>
                        </a:solidFill>
                      </a:endParaRPr>
                    </a:p>
                  </a:txBody>
                  <a:tcPr>
                    <a:solidFill>
                      <a:srgbClr val="DEC6C2"/>
                    </a:solidFill>
                  </a:tcPr>
                </a:tc>
                <a:tc>
                  <a:txBody>
                    <a:bodyPr/>
                    <a:p>
                      <a:pPr>
                        <a:buNone/>
                      </a:pPr>
                      <a:endParaRPr lang="zh-CN" altLang="en-US">
                        <a:solidFill>
                          <a:schemeClr val="tx1"/>
                        </a:solidFill>
                      </a:endParaRPr>
                    </a:p>
                    <a:p>
                      <a:pPr>
                        <a:buNone/>
                      </a:pPr>
                      <a:r>
                        <a:rPr lang="zh-CN" altLang="en-US">
                          <a:solidFill>
                            <a:schemeClr val="tx1"/>
                          </a:solidFill>
                        </a:rPr>
                        <a:t>计量单位</a:t>
                      </a:r>
                      <a:endParaRPr lang="zh-CN" altLang="en-US">
                        <a:solidFill>
                          <a:schemeClr val="tx1"/>
                        </a:solidFill>
                      </a:endParaRPr>
                    </a:p>
                  </a:txBody>
                  <a:tcPr>
                    <a:solidFill>
                      <a:srgbClr val="DEC6C2"/>
                    </a:solidFill>
                  </a:tcPr>
                </a:tc>
                <a:tc>
                  <a:txBody>
                    <a:bodyPr/>
                    <a:p>
                      <a:pPr>
                        <a:buNone/>
                      </a:pPr>
                      <a:endParaRPr lang="zh-CN" altLang="en-US">
                        <a:solidFill>
                          <a:schemeClr val="tx1"/>
                        </a:solidFill>
                      </a:endParaRPr>
                    </a:p>
                    <a:p>
                      <a:pPr>
                        <a:buNone/>
                      </a:pPr>
                      <a:r>
                        <a:rPr lang="zh-CN" altLang="en-US">
                          <a:solidFill>
                            <a:schemeClr val="tx1"/>
                          </a:solidFill>
                        </a:rPr>
                        <a:t>剩余经济可采量</a:t>
                      </a:r>
                      <a:endParaRPr lang="zh-CN" altLang="en-US">
                        <a:solidFill>
                          <a:schemeClr val="tx1"/>
                        </a:solidFill>
                      </a:endParaRPr>
                    </a:p>
                  </a:txBody>
                  <a:tcPr>
                    <a:solidFill>
                      <a:srgbClr val="DEC6C2"/>
                    </a:solidFill>
                  </a:tcPr>
                </a:tc>
                <a:tc>
                  <a:txBody>
                    <a:bodyPr/>
                    <a:p>
                      <a:pPr>
                        <a:buNone/>
                      </a:pPr>
                      <a:endParaRPr lang="zh-CN" altLang="en-US">
                        <a:solidFill>
                          <a:schemeClr val="tx1"/>
                        </a:solidFill>
                      </a:endParaRPr>
                    </a:p>
                    <a:p>
                      <a:pPr>
                        <a:buNone/>
                      </a:pPr>
                      <a:r>
                        <a:rPr lang="zh-CN" altLang="en-US">
                          <a:solidFill>
                            <a:schemeClr val="tx1"/>
                          </a:solidFill>
                        </a:rPr>
                        <a:t>当年权益产量</a:t>
                      </a:r>
                      <a:endParaRPr lang="zh-CN" altLang="en-US">
                        <a:solidFill>
                          <a:schemeClr val="tx1"/>
                        </a:solidFill>
                      </a:endParaRPr>
                    </a:p>
                  </a:txBody>
                  <a:tcPr>
                    <a:solidFill>
                      <a:srgbClr val="DEC6C2"/>
                    </a:solidFill>
                  </a:tcPr>
                </a:tc>
                <a:tc>
                  <a:txBody>
                    <a:bodyPr/>
                    <a:p>
                      <a:pPr>
                        <a:buNone/>
                      </a:pPr>
                      <a:endParaRPr lang="zh-CN" altLang="en-US">
                        <a:solidFill>
                          <a:schemeClr val="tx1"/>
                        </a:solidFill>
                      </a:endParaRPr>
                    </a:p>
                    <a:p>
                      <a:pPr>
                        <a:buNone/>
                      </a:pPr>
                      <a:r>
                        <a:rPr lang="zh-CN" altLang="en-US">
                          <a:solidFill>
                            <a:schemeClr val="tx1"/>
                          </a:solidFill>
                        </a:rPr>
                        <a:t>累计各类投资额</a:t>
                      </a:r>
                      <a:endParaRPr lang="zh-CN" altLang="en-US">
                        <a:solidFill>
                          <a:schemeClr val="tx1"/>
                        </a:solidFill>
                      </a:endParaRPr>
                    </a:p>
                  </a:txBody>
                  <a:tcPr>
                    <a:solidFill>
                      <a:srgbClr val="DEC6C2"/>
                    </a:solidFill>
                  </a:tcPr>
                </a:tc>
                <a:tc>
                  <a:txBody>
                    <a:bodyPr/>
                    <a:p>
                      <a:pPr>
                        <a:buNone/>
                      </a:pPr>
                      <a:endParaRPr lang="zh-CN" altLang="en-US">
                        <a:solidFill>
                          <a:schemeClr val="tx1"/>
                        </a:solidFill>
                      </a:endParaRPr>
                    </a:p>
                    <a:p>
                      <a:pPr>
                        <a:buNone/>
                      </a:pPr>
                      <a:r>
                        <a:rPr lang="zh-CN" altLang="en-US">
                          <a:solidFill>
                            <a:schemeClr val="tx1"/>
                          </a:solidFill>
                        </a:rPr>
                        <a:t>备注</a:t>
                      </a:r>
                      <a:endParaRPr lang="zh-CN" altLang="en-US">
                        <a:solidFill>
                          <a:schemeClr val="tx1"/>
                        </a:solidFill>
                      </a:endParaRPr>
                    </a:p>
                  </a:txBody>
                  <a:tcPr>
                    <a:solidFill>
                      <a:srgbClr val="DEC6C2"/>
                    </a:solidFill>
                  </a:tcPr>
                </a:tc>
              </a:tr>
              <a:tr h="487680">
                <a:tc>
                  <a:txBody>
                    <a:bodyPr/>
                    <a:p>
                      <a:pPr indent="0" algn="ctr">
                        <a:buNone/>
                      </a:pPr>
                      <a:r>
                        <a:rPr lang="en-US" sz="1800" b="1">
                          <a:latin typeface="宋体" charset="0"/>
                          <a:cs typeface="宋体" charset="0"/>
                        </a:rPr>
                        <a:t>甲</a:t>
                      </a:r>
                      <a:endParaRPr lang="en-US" altLang="en-US" sz="1800" b="1">
                        <a:latin typeface="宋体" charset="0"/>
                        <a:ea typeface="宋体" charset="0"/>
                        <a:cs typeface="宋体" charset="0"/>
                      </a:endParaRPr>
                    </a:p>
                  </a:txBody>
                  <a:tcPr marL="68580" marR="68580" marT="0" marB="0" vert="horz" anchor="ctr" anchorCtr="false">
                    <a:solidFill>
                      <a:schemeClr val="bg2">
                        <a:lumMod val="75000"/>
                      </a:schemeClr>
                    </a:solidFill>
                  </a:tcPr>
                </a:tc>
                <a:tc>
                  <a:txBody>
                    <a:bodyPr/>
                    <a:p>
                      <a:pPr indent="0" algn="ctr">
                        <a:buNone/>
                      </a:pPr>
                      <a:r>
                        <a:rPr lang="en-US" sz="1800" b="1">
                          <a:latin typeface="宋体" charset="0"/>
                          <a:cs typeface="宋体" charset="0"/>
                        </a:rPr>
                        <a:t>乙</a:t>
                      </a:r>
                      <a:endParaRPr lang="en-US" altLang="en-US" sz="1800" b="1">
                        <a:latin typeface="宋体" charset="0"/>
                        <a:ea typeface="宋体" charset="0"/>
                        <a:cs typeface="宋体" charset="0"/>
                      </a:endParaRPr>
                    </a:p>
                  </a:txBody>
                  <a:tcPr marL="68580" marR="68580" marT="0" marB="0" vert="horz" anchor="t" anchorCtr="false">
                    <a:solidFill>
                      <a:schemeClr val="bg2">
                        <a:lumMod val="75000"/>
                      </a:schemeClr>
                    </a:solidFill>
                  </a:tcPr>
                </a:tc>
                <a:tc>
                  <a:txBody>
                    <a:bodyPr/>
                    <a:p>
                      <a:pPr indent="0" algn="ctr">
                        <a:buNone/>
                      </a:pPr>
                      <a:r>
                        <a:rPr lang="en-US" sz="1800" b="1">
                          <a:latin typeface="宋体" charset="0"/>
                          <a:cs typeface="宋体" charset="0"/>
                        </a:rPr>
                        <a:t>丙</a:t>
                      </a:r>
                      <a:endParaRPr lang="en-US" altLang="en-US" sz="1800" b="1">
                        <a:latin typeface="宋体" charset="0"/>
                        <a:ea typeface="宋体" charset="0"/>
                        <a:cs typeface="宋体" charset="0"/>
                      </a:endParaRPr>
                    </a:p>
                  </a:txBody>
                  <a:tcPr marL="68580" marR="68580" marT="0" marB="0" vert="horz" anchor="ctr" anchorCtr="false">
                    <a:solidFill>
                      <a:schemeClr val="bg2">
                        <a:lumMod val="75000"/>
                      </a:schemeClr>
                    </a:solidFill>
                  </a:tcPr>
                </a:tc>
                <a:tc>
                  <a:txBody>
                    <a:bodyPr/>
                    <a:p>
                      <a:pPr indent="0" algn="ctr">
                        <a:buNone/>
                      </a:pPr>
                      <a:r>
                        <a:rPr lang="en-US" sz="1800" b="1">
                          <a:latin typeface="宋体" charset="0"/>
                          <a:cs typeface="宋体" charset="0"/>
                        </a:rPr>
                        <a:t>丁</a:t>
                      </a:r>
                      <a:endParaRPr lang="en-US" altLang="en-US" sz="1800" b="1">
                        <a:latin typeface="宋体" charset="0"/>
                        <a:ea typeface="宋体" charset="0"/>
                        <a:cs typeface="宋体" charset="0"/>
                      </a:endParaRPr>
                    </a:p>
                  </a:txBody>
                  <a:tcPr marL="68580" marR="68580" marT="0" marB="0" vert="horz" anchor="ctr" anchorCtr="false">
                    <a:solidFill>
                      <a:schemeClr val="bg2">
                        <a:lumMod val="75000"/>
                      </a:schemeClr>
                    </a:solidFill>
                  </a:tcPr>
                </a:tc>
                <a:tc>
                  <a:txBody>
                    <a:bodyPr/>
                    <a:p>
                      <a:pPr indent="0" algn="ctr">
                        <a:buNone/>
                      </a:pPr>
                      <a:r>
                        <a:rPr lang="en-US" sz="1800" b="1">
                          <a:latin typeface="宋体" charset="0"/>
                          <a:cs typeface="宋体" charset="0"/>
                        </a:rPr>
                        <a:t>戊</a:t>
                      </a:r>
                      <a:endParaRPr lang="en-US" altLang="en-US" sz="1800" b="1">
                        <a:latin typeface="宋体" charset="0"/>
                        <a:ea typeface="宋体" charset="0"/>
                        <a:cs typeface="宋体" charset="0"/>
                      </a:endParaRPr>
                    </a:p>
                  </a:txBody>
                  <a:tcPr marL="68580" marR="68580" marT="0" marB="0" vert="horz" anchor="t" anchorCtr="false">
                    <a:solidFill>
                      <a:schemeClr val="bg2">
                        <a:lumMod val="75000"/>
                      </a:schemeClr>
                    </a:solidFill>
                  </a:tcPr>
                </a:tc>
                <a:tc>
                  <a:txBody>
                    <a:bodyPr/>
                    <a:p>
                      <a:pPr indent="0" algn="ctr">
                        <a:buNone/>
                      </a:pPr>
                      <a:r>
                        <a:rPr lang="en-US" sz="1800" b="1">
                          <a:latin typeface="宋体" charset="0"/>
                          <a:cs typeface="宋体" charset="0"/>
                        </a:rPr>
                        <a:t>1</a:t>
                      </a:r>
                      <a:endParaRPr lang="en-US" altLang="en-US" sz="1800" b="1">
                        <a:latin typeface="宋体" charset="0"/>
                        <a:ea typeface="宋体" charset="0"/>
                        <a:cs typeface="宋体" charset="0"/>
                      </a:endParaRPr>
                    </a:p>
                  </a:txBody>
                  <a:tcPr marL="68580" marR="68580" marT="0" marB="0" vert="horz" anchor="ctr" anchorCtr="false">
                    <a:solidFill>
                      <a:schemeClr val="bg2">
                        <a:lumMod val="75000"/>
                      </a:schemeClr>
                    </a:solidFill>
                  </a:tcPr>
                </a:tc>
                <a:tc>
                  <a:txBody>
                    <a:bodyPr/>
                    <a:p>
                      <a:pPr indent="0" algn="ctr">
                        <a:buNone/>
                      </a:pPr>
                      <a:r>
                        <a:rPr lang="en-US" sz="1800" b="1">
                          <a:latin typeface="宋体" charset="0"/>
                          <a:cs typeface="宋体" charset="0"/>
                        </a:rPr>
                        <a:t>2</a:t>
                      </a:r>
                      <a:endParaRPr lang="en-US" altLang="en-US" sz="1800" b="1">
                        <a:latin typeface="宋体" charset="0"/>
                        <a:ea typeface="宋体" charset="0"/>
                        <a:cs typeface="宋体" charset="0"/>
                      </a:endParaRPr>
                    </a:p>
                  </a:txBody>
                  <a:tcPr marL="68580" marR="68580" marT="0" marB="0" vert="horz" anchor="ctr" anchorCtr="false">
                    <a:solidFill>
                      <a:schemeClr val="bg2">
                        <a:lumMod val="75000"/>
                      </a:schemeClr>
                    </a:solidFill>
                  </a:tcPr>
                </a:tc>
                <a:tc>
                  <a:txBody>
                    <a:bodyPr/>
                    <a:p>
                      <a:pPr indent="0" algn="ctr">
                        <a:buNone/>
                      </a:pPr>
                      <a:r>
                        <a:rPr lang="en-US" sz="1800" b="1">
                          <a:latin typeface="宋体" charset="0"/>
                          <a:cs typeface="宋体" charset="0"/>
                        </a:rPr>
                        <a:t>3</a:t>
                      </a:r>
                      <a:endParaRPr lang="en-US" altLang="en-US" sz="1800" b="1">
                        <a:latin typeface="宋体" charset="0"/>
                        <a:ea typeface="宋体" charset="0"/>
                        <a:cs typeface="宋体" charset="0"/>
                      </a:endParaRPr>
                    </a:p>
                  </a:txBody>
                  <a:tcPr marL="68580" marR="68580" marT="0" marB="0" vert="horz" anchor="t" anchorCtr="false">
                    <a:solidFill>
                      <a:schemeClr val="bg2">
                        <a:lumMod val="75000"/>
                      </a:schemeClr>
                    </a:solidFill>
                  </a:tcPr>
                </a:tc>
                <a:tc>
                  <a:txBody>
                    <a:bodyPr/>
                    <a:p>
                      <a:pPr indent="0" algn="ctr">
                        <a:buNone/>
                      </a:pPr>
                      <a:r>
                        <a:rPr lang="en-US" sz="1800" b="1">
                          <a:latin typeface="宋体" charset="0"/>
                          <a:cs typeface="宋体" charset="0"/>
                        </a:rPr>
                        <a:t>己</a:t>
                      </a:r>
                      <a:endParaRPr lang="en-US" altLang="en-US" sz="1800" b="1">
                        <a:latin typeface="宋体" charset="0"/>
                        <a:ea typeface="宋体" charset="0"/>
                        <a:cs typeface="宋体" charset="0"/>
                      </a:endParaRPr>
                    </a:p>
                  </a:txBody>
                  <a:tcPr marL="68580" marR="68580" marT="0" marB="0" vert="horz" anchor="ctr" anchorCtr="false">
                    <a:solidFill>
                      <a:schemeClr val="bg2">
                        <a:lumMod val="75000"/>
                      </a:schemeClr>
                    </a:solidFill>
                  </a:tcPr>
                </a:tc>
              </a:tr>
              <a:tr h="381000">
                <a:tc>
                  <a:txBody>
                    <a:bodyPr/>
                    <a:p>
                      <a:pPr>
                        <a:buNone/>
                      </a:pPr>
                      <a:endParaRPr lang="zh-CN" altLang="en-US"/>
                    </a:p>
                    <a:p>
                      <a:pPr>
                        <a:buNone/>
                      </a:pPr>
                      <a:endParaRPr lang="zh-CN" altLang="en-US"/>
                    </a:p>
                    <a:p>
                      <a:pPr>
                        <a:buNone/>
                      </a:pPr>
                      <a:endParaRPr lang="zh-CN" altLang="en-US"/>
                    </a:p>
                    <a:p>
                      <a:pPr>
                        <a:buNone/>
                      </a:pPr>
                      <a:endParaRPr lang="zh-CN" altLang="en-US"/>
                    </a:p>
                    <a:p>
                      <a:pPr>
                        <a:buNone/>
                      </a:pPr>
                      <a:endParaRPr lang="zh-CN" altLang="en-US"/>
                    </a:p>
                    <a:p>
                      <a:pPr>
                        <a:buNone/>
                      </a:pPr>
                      <a:endParaRPr lang="zh-CN" altLang="en-US"/>
                    </a:p>
                    <a:p>
                      <a:pPr>
                        <a:buNone/>
                      </a:pPr>
                      <a:endParaRPr lang="zh-CN" altLang="en-US"/>
                    </a:p>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r>
            </a:tbl>
          </a:graphicData>
        </a:graphic>
      </p:graphicFrame>
      <p:sp>
        <p:nvSpPr>
          <p:cNvPr id="3" name="标题 2"/>
          <p:cNvSpPr>
            <a:spLocks noGrp="true"/>
          </p:cNvSpPr>
          <p:nvPr>
            <p:ph type="title"/>
          </p:nvPr>
        </p:nvSpPr>
        <p:spPr>
          <a:xfrm>
            <a:off x="681990" y="494665"/>
            <a:ext cx="10793095" cy="902335"/>
          </a:xfrm>
          <a:solidFill>
            <a:srgbClr val="92D050"/>
          </a:solidFill>
        </p:spPr>
        <p:txBody>
          <a:bodyPr>
            <a:normAutofit fontScale="90000"/>
          </a:bodyPr>
          <a:p>
            <a:pPr algn="l"/>
            <a:br>
              <a:rPr lang="en-US" altLang="zh-CN" dirty="0">
                <a:solidFill>
                  <a:srgbClr val="CC3300"/>
                </a:solidFill>
                <a:effectLst>
                  <a:outerShdw blurRad="38100" dist="38100" dir="2700000" algn="tl">
                    <a:srgbClr val="000000"/>
                  </a:outerShdw>
                </a:effectLst>
                <a:sym typeface="+mn-ea"/>
              </a:rPr>
            </a:br>
            <a:r>
              <a:rPr lang="en-US" altLang="zh-CN" dirty="0">
                <a:solidFill>
                  <a:srgbClr val="CC3300"/>
                </a:solidFill>
                <a:effectLst>
                  <a:outerShdw blurRad="38100" dist="38100" dir="2700000" algn="tl">
                    <a:srgbClr val="000000"/>
                  </a:outerShdw>
                </a:effectLst>
                <a:sym typeface="+mn-ea"/>
              </a:rPr>
              <a:t>7</a:t>
            </a:r>
            <a:r>
              <a:rPr lang="zh-CN" altLang="en-US" dirty="0" smtClean="0">
                <a:solidFill>
                  <a:srgbClr val="CC3300"/>
                </a:solidFill>
                <a:effectLst>
                  <a:outerShdw blurRad="38100" dist="38100" dir="2700000" algn="tl">
                    <a:srgbClr val="000000"/>
                  </a:outerShdw>
                </a:effectLst>
                <a:sym typeface="+mn-ea"/>
              </a:rPr>
              <a:t>、</a:t>
            </a:r>
            <a:r>
              <a:rPr lang="zh-CN" altLang="zh-CN" dirty="0">
                <a:solidFill>
                  <a:srgbClr val="CC3300"/>
                </a:solidFill>
                <a:sym typeface="+mn-ea"/>
              </a:rPr>
              <a:t>境外主要矿产资源情况</a:t>
            </a:r>
            <a:r>
              <a:rPr lang="zh-CN" altLang="en-US" dirty="0" smtClean="0">
                <a:solidFill>
                  <a:srgbClr val="CC3300"/>
                </a:solidFill>
                <a:effectLst>
                  <a:outerShdw blurRad="38100" dist="38100" dir="2700000" algn="tl">
                    <a:srgbClr val="000000"/>
                  </a:outerShdw>
                </a:effectLst>
                <a:sym typeface="+mn-ea"/>
              </a:rPr>
              <a:t>（</a:t>
            </a:r>
            <a:r>
              <a:rPr lang="en-US" altLang="zh-CN" dirty="0" smtClean="0">
                <a:solidFill>
                  <a:srgbClr val="CC3300"/>
                </a:solidFill>
                <a:effectLst>
                  <a:outerShdw blurRad="38100" dist="38100" dir="2700000" algn="tl">
                    <a:srgbClr val="000000"/>
                  </a:outerShdw>
                </a:effectLst>
                <a:sym typeface="+mn-ea"/>
              </a:rPr>
              <a:t>FDIN7</a:t>
            </a:r>
            <a:r>
              <a:rPr lang="zh-CN" altLang="en-US" dirty="0" smtClean="0">
                <a:solidFill>
                  <a:srgbClr val="CC3300"/>
                </a:solidFill>
                <a:effectLst>
                  <a:outerShdw blurRad="38100" dist="38100" dir="2700000" algn="tl">
                    <a:srgbClr val="000000"/>
                  </a:outerShdw>
                </a:effectLst>
                <a:sym typeface="+mn-ea"/>
              </a:rPr>
              <a:t>表）</a:t>
            </a:r>
            <a:br>
              <a:rPr lang="zh-CN" altLang="en-US" b="1" dirty="0" smtClean="0">
                <a:solidFill>
                  <a:srgbClr val="660033"/>
                </a:solidFill>
                <a:effectLst>
                  <a:outerShdw blurRad="38100" dist="38100" dir="2700000" algn="tl">
                    <a:srgbClr val="000000"/>
                  </a:outerShdw>
                </a:effectLst>
                <a:ea typeface="黑体" panose="02010609060101010101" charset="-122"/>
              </a:rPr>
            </a:br>
            <a:endParaRPr lang="zh-CN"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xfrm>
            <a:off x="838200" y="1221740"/>
            <a:ext cx="10515600" cy="5225415"/>
          </a:xfrm>
          <a:solidFill>
            <a:schemeClr val="bg2"/>
          </a:solidFill>
        </p:spPr>
        <p:txBody>
          <a:bodyPr/>
          <a:p>
            <a:r>
              <a:rPr lang="en-US" altLang="zh-CN" b="1" dirty="0">
                <a:sym typeface="+mn-ea"/>
              </a:rPr>
              <a:t>1.</a:t>
            </a:r>
            <a:r>
              <a:rPr lang="zh-CN" altLang="zh-CN" b="1" dirty="0">
                <a:sym typeface="+mn-ea"/>
              </a:rPr>
              <a:t>本表反映截至报告期我国企业通过对外投资在国（境）外拥有的能源矿产、金属矿产以及非金属矿产等主要矿产资源的情况。</a:t>
            </a:r>
            <a:r>
              <a:rPr lang="zh-CN" altLang="zh-CN" b="1" dirty="0">
                <a:solidFill>
                  <a:srgbClr val="FF0000"/>
                </a:solidFill>
                <a:sym typeface="+mn-ea"/>
              </a:rPr>
              <a:t>统计范围不包括处于勘探阶段尚未进行开采的境外企业。</a:t>
            </a:r>
            <a:endParaRPr lang="zh-CN" altLang="zh-CN" b="1" dirty="0">
              <a:solidFill>
                <a:srgbClr val="FF0000"/>
              </a:solidFill>
              <a:sym typeface="+mn-ea"/>
            </a:endParaRPr>
          </a:p>
          <a:p>
            <a:pPr marL="457200" lvl="1" indent="0">
              <a:buNone/>
            </a:pPr>
            <a:r>
              <a:rPr lang="en-US" altLang="zh-CN" dirty="0">
                <a:solidFill>
                  <a:schemeClr val="tx1"/>
                </a:solidFill>
              </a:rPr>
              <a:t>- </a:t>
            </a:r>
            <a:r>
              <a:rPr lang="zh-CN" altLang="zh-CN" dirty="0">
                <a:solidFill>
                  <a:schemeClr val="tx1"/>
                </a:solidFill>
              </a:rPr>
              <a:t>境外拥有采矿权、已投入资金的企业均需填报本报表（包括尚未开采、暂停经营等情况）；仅有探矿权、尚未投资的企业无需填报。</a:t>
            </a:r>
            <a:endParaRPr lang="zh-CN" altLang="zh-CN" dirty="0">
              <a:solidFill>
                <a:srgbClr val="FF0000"/>
              </a:solidFill>
            </a:endParaRPr>
          </a:p>
          <a:p>
            <a:r>
              <a:rPr lang="zh-CN" altLang="en-US" b="1" kern="100" dirty="0" smtClean="0">
                <a:solidFill>
                  <a:srgbClr val="FF0066"/>
                </a:solidFill>
                <a:latin typeface="华文楷体" panose="02010600040101010101" pitchFamily="2" charset="-122"/>
                <a:ea typeface="华文楷体" panose="02010600040101010101" pitchFamily="2" charset="-122"/>
                <a:sym typeface="+mn-ea"/>
              </a:rPr>
              <a:t>本表按</a:t>
            </a:r>
            <a:r>
              <a:rPr lang="zh-CN" altLang="en-US" b="1" kern="100" dirty="0">
                <a:solidFill>
                  <a:srgbClr val="FF0066"/>
                </a:solidFill>
                <a:latin typeface="华文楷体" panose="02010600040101010101" pitchFamily="2" charset="-122"/>
                <a:ea typeface="华文楷体" panose="02010600040101010101" pitchFamily="2" charset="-122"/>
                <a:sym typeface="+mn-ea"/>
              </a:rPr>
              <a:t>最终控制资源的境外企业</a:t>
            </a:r>
            <a:r>
              <a:rPr lang="zh-CN" altLang="en-US" b="1" kern="100" dirty="0" smtClean="0">
                <a:solidFill>
                  <a:srgbClr val="FF0066"/>
                </a:solidFill>
                <a:latin typeface="华文楷体" panose="02010600040101010101" pitchFamily="2" charset="-122"/>
                <a:ea typeface="华文楷体" panose="02010600040101010101" pitchFamily="2" charset="-122"/>
                <a:sym typeface="+mn-ea"/>
              </a:rPr>
              <a:t>填报。</a:t>
            </a:r>
            <a:endParaRPr lang="zh-CN" altLang="en-US" b="1" kern="100" dirty="0" smtClean="0">
              <a:solidFill>
                <a:srgbClr val="FF0066"/>
              </a:solidFill>
              <a:latin typeface="华文楷体" panose="02010600040101010101" pitchFamily="2" charset="-122"/>
              <a:ea typeface="华文楷体" panose="02010600040101010101" pitchFamily="2" charset="-122"/>
              <a:sym typeface="+mn-ea"/>
            </a:endParaRPr>
          </a:p>
          <a:p>
            <a:r>
              <a:rPr lang="zh-CN" altLang="en-US" b="1"/>
              <a:t>3.以下矿产资源纳入统计制度：</a:t>
            </a:r>
            <a:endParaRPr lang="zh-CN" altLang="en-US" b="1"/>
          </a:p>
          <a:p>
            <a:r>
              <a:rPr lang="zh-CN" altLang="en-US" b="1"/>
              <a:t>（1）</a:t>
            </a:r>
            <a:r>
              <a:rPr lang="zh-CN" altLang="en-US" b="1">
                <a:solidFill>
                  <a:srgbClr val="FF0000"/>
                </a:solidFill>
              </a:rPr>
              <a:t>能源矿产</a:t>
            </a:r>
            <a:r>
              <a:rPr lang="zh-CN" altLang="en-US" b="1"/>
              <a:t>：石油、天然气、煤、油页岩、铀、</a:t>
            </a:r>
            <a:r>
              <a:rPr lang="zh-CN" altLang="en-US" b="1">
                <a:sym typeface="+mn-ea"/>
              </a:rPr>
              <a:t>页岩气及</a:t>
            </a:r>
            <a:r>
              <a:rPr lang="zh-CN" altLang="en-US" b="1"/>
              <a:t>其他未列明能源矿产（计量单位自行标注）；</a:t>
            </a:r>
            <a:endParaRPr lang="zh-CN" altLang="en-US" b="1"/>
          </a:p>
          <a:p>
            <a:r>
              <a:rPr lang="zh-CN" altLang="en-US" b="1">
                <a:solidFill>
                  <a:schemeClr val="tx1"/>
                </a:solidFill>
                <a:sym typeface="+mn-ea"/>
              </a:rPr>
              <a:t>（2）</a:t>
            </a:r>
            <a:r>
              <a:rPr lang="zh-CN" altLang="en-US" b="1">
                <a:solidFill>
                  <a:srgbClr val="FF0000"/>
                </a:solidFill>
                <a:sym typeface="+mn-ea"/>
              </a:rPr>
              <a:t>金属矿产</a:t>
            </a:r>
            <a:r>
              <a:rPr lang="zh-CN" altLang="en-US" b="1">
                <a:sym typeface="+mn-ea"/>
              </a:rPr>
              <a:t>：铁矿、铜矿、铅矿、</a:t>
            </a:r>
            <a:r>
              <a:rPr lang="zh-CN" altLang="en-US" b="1">
                <a:solidFill>
                  <a:srgbClr val="2747BE"/>
                </a:solidFill>
                <a:sym typeface="+mn-ea"/>
              </a:rPr>
              <a:t>锂</a:t>
            </a:r>
            <a:r>
              <a:rPr lang="zh-CN" altLang="en-US" b="1">
                <a:solidFill>
                  <a:srgbClr val="CC3300"/>
                </a:solidFill>
                <a:sym typeface="+mn-ea"/>
              </a:rPr>
              <a:t>、</a:t>
            </a:r>
            <a:r>
              <a:rPr lang="zh-CN" altLang="en-US" b="1">
                <a:solidFill>
                  <a:srgbClr val="2747BE"/>
                </a:solidFill>
                <a:sym typeface="+mn-ea"/>
              </a:rPr>
              <a:t>稀土</a:t>
            </a:r>
            <a:r>
              <a:rPr lang="zh-CN" altLang="en-US" b="1">
                <a:sym typeface="+mn-ea"/>
              </a:rPr>
              <a:t>、锌矿、铝土矿（计量单位：万吨）、镍矿、铌矿、钴矿、金矿、银矿、其他未列明金属矿产（计量单位自行标注）；</a:t>
            </a:r>
            <a:endParaRPr lang="zh-CN" altLang="en-US" b="1"/>
          </a:p>
          <a:p>
            <a:r>
              <a:rPr lang="zh-CN" altLang="en-US" b="1">
                <a:solidFill>
                  <a:schemeClr val="tx1"/>
                </a:solidFill>
                <a:sym typeface="+mn-ea"/>
              </a:rPr>
              <a:t>（3）</a:t>
            </a:r>
            <a:r>
              <a:rPr lang="zh-CN" altLang="en-US" b="1">
                <a:solidFill>
                  <a:srgbClr val="FF0000"/>
                </a:solidFill>
                <a:sym typeface="+mn-ea"/>
              </a:rPr>
              <a:t>非金属矿产</a:t>
            </a:r>
            <a:r>
              <a:rPr lang="zh-CN" altLang="en-US" b="1">
                <a:sym typeface="+mn-ea"/>
              </a:rPr>
              <a:t>：金刚石、硫铁矿、</a:t>
            </a:r>
            <a:r>
              <a:rPr lang="zh-CN" altLang="en-US" b="1">
                <a:solidFill>
                  <a:schemeClr val="tx1"/>
                </a:solidFill>
                <a:sym typeface="+mn-ea"/>
              </a:rPr>
              <a:t>钾盐、</a:t>
            </a:r>
            <a:r>
              <a:rPr lang="zh-CN" altLang="en-US" b="1">
                <a:sym typeface="+mn-ea"/>
              </a:rPr>
              <a:t>磷矿、菱镁矿、蛭石。</a:t>
            </a:r>
            <a:endParaRPr lang="zh-CN" altLang="en-US" b="1">
              <a:sym typeface="+mn-ea"/>
            </a:endParaRPr>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zh-CN" altLang="en-US" b="1"/>
          </a:p>
          <a:p>
            <a:r>
              <a:rPr lang="zh-CN" altLang="en-US" b="1">
                <a:solidFill>
                  <a:srgbClr val="FF0000"/>
                </a:solidFill>
              </a:rPr>
              <a:t>4.剩余经济可采储量：</a:t>
            </a:r>
            <a:r>
              <a:rPr lang="zh-CN" altLang="en-US" b="1"/>
              <a:t>是指经过经济评价认定、在评价期内具有商业效益的可采储量，扣减报告期末累计开采量的剩余值。 </a:t>
            </a:r>
            <a:endParaRPr lang="zh-CN" altLang="en-US" b="1"/>
          </a:p>
          <a:p>
            <a:endParaRPr lang="zh-CN" altLang="en-US" b="1"/>
          </a:p>
          <a:p>
            <a:r>
              <a:rPr lang="zh-CN" altLang="en-US" b="1"/>
              <a:t>5.</a:t>
            </a:r>
            <a:r>
              <a:rPr lang="zh-CN" altLang="en-US" b="1">
                <a:solidFill>
                  <a:srgbClr val="FF0000"/>
                </a:solidFill>
              </a:rPr>
              <a:t>当年权益产量</a:t>
            </a:r>
            <a:r>
              <a:rPr lang="zh-CN" altLang="en-US" b="1"/>
              <a:t>等于中方所占份额百分比乘以当年总产量。</a:t>
            </a:r>
            <a:endParaRPr lang="zh-CN" altLang="en-US" b="1"/>
          </a:p>
          <a:p>
            <a:endParaRPr lang="zh-CN" altLang="en-US" b="1"/>
          </a:p>
          <a:p>
            <a:r>
              <a:rPr lang="zh-CN" altLang="en-US" b="1"/>
              <a:t>6.</a:t>
            </a:r>
            <a:r>
              <a:rPr lang="zh-CN" altLang="en-US" b="1">
                <a:solidFill>
                  <a:srgbClr val="FF0000"/>
                </a:solidFill>
              </a:rPr>
              <a:t>剩余经济可采储量、当年权益产量均指矿含量，而不是矿石含量。</a:t>
            </a:r>
            <a:endParaRPr lang="zh-CN" altLang="en-US" b="1">
              <a:solidFill>
                <a:srgbClr val="FF0000"/>
              </a:solidFill>
            </a:endParaRPr>
          </a:p>
          <a:p>
            <a:pPr lvl="1"/>
            <a:r>
              <a:rPr lang="zh-CN" altLang="en-US" sz="2400">
                <a:solidFill>
                  <a:schemeClr val="tx1"/>
                </a:solidFill>
              </a:rPr>
              <a:t>例如铜钴金属矿产伴生矿需分别填报铜、钴的金属量（金属量=矿石量*金属平均品位%），累计各类投资额也相应按照比例拆分</a:t>
            </a:r>
            <a:endParaRPr lang="zh-CN" altLang="en-US" sz="2400">
              <a:solidFill>
                <a:schemeClr val="tx1"/>
              </a:solidFill>
            </a:endParaRPr>
          </a:p>
          <a:p>
            <a:pPr lvl="1"/>
            <a:r>
              <a:rPr lang="zh-CN" altLang="en-US" sz="2400">
                <a:solidFill>
                  <a:schemeClr val="tx1"/>
                </a:solidFill>
              </a:rPr>
              <a:t>矿产资源计量单位包括亿吨、万吨、吨、亿立方米等，填报时需格外注意</a:t>
            </a:r>
            <a:endParaRPr lang="zh-CN" altLang="en-US" sz="2400">
              <a:solidFill>
                <a:schemeClr val="tx1"/>
              </a:solidFill>
            </a:endParaRPr>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zh-CN" altLang="en-US"/>
          </a:p>
          <a:p>
            <a:r>
              <a:rPr lang="zh-CN" altLang="en-US" sz="2800" b="1">
                <a:solidFill>
                  <a:srgbClr val="FF0000"/>
                </a:solidFill>
              </a:rPr>
              <a:t>7.累计各类投资额：</a:t>
            </a:r>
            <a:r>
              <a:rPr lang="zh-CN" altLang="en-US" sz="2800" b="1">
                <a:solidFill>
                  <a:srgbClr val="2747BE"/>
                </a:solidFill>
              </a:rPr>
              <a:t>指截至报告期末境内投资者（或其境外企业）对该境外企业或项目实现的投资总额</a:t>
            </a:r>
            <a:endParaRPr lang="zh-CN" altLang="en-US" sz="2800" b="1">
              <a:solidFill>
                <a:srgbClr val="2747BE"/>
              </a:solidFill>
            </a:endParaRPr>
          </a:p>
          <a:p>
            <a:pPr lvl="1">
              <a:buFont typeface="Wingdings" panose="05000000000000000000" charset="0"/>
              <a:buChar char="Ø"/>
            </a:pPr>
            <a:r>
              <a:rPr lang="zh-CN" altLang="en-US" sz="2330" b="1"/>
              <a:t>包括境内投资者（或境外企业）通过各种渠道（包括自有资金、境内外银行贷款等）投入的资金总和</a:t>
            </a:r>
            <a:endParaRPr lang="zh-CN" altLang="en-US" sz="2330" b="1"/>
          </a:p>
          <a:p>
            <a:pPr lvl="1">
              <a:buFont typeface="Wingdings" panose="05000000000000000000" charset="0"/>
              <a:buChar char="Ø"/>
            </a:pPr>
            <a:r>
              <a:rPr lang="zh-CN" altLang="en-US" sz="2330" b="1"/>
              <a:t>若所购买的</a:t>
            </a:r>
            <a:r>
              <a:rPr lang="zh-CN" altLang="en-US" sz="2330" b="1">
                <a:solidFill>
                  <a:srgbClr val="990000"/>
                </a:solidFill>
              </a:rPr>
              <a:t>矿产资源并非单一矿</a:t>
            </a:r>
            <a:r>
              <a:rPr lang="zh-CN" altLang="en-US" sz="2330" b="1"/>
              <a:t>，则累计各类投资额须根据各种矿的产量比例分摊；</a:t>
            </a:r>
            <a:r>
              <a:rPr lang="zh-CN" altLang="en-US" sz="2330" b="1">
                <a:solidFill>
                  <a:srgbClr val="990000"/>
                </a:solidFill>
              </a:rPr>
              <a:t>若其他伴生矿产量很小</a:t>
            </a:r>
            <a:r>
              <a:rPr lang="zh-CN" altLang="en-US" sz="2330" b="1"/>
              <a:t>，则累计各类投资额只计入产量最大的矿产资源名下。</a:t>
            </a:r>
            <a:endParaRPr lang="zh-CN" altLang="en-US" sz="2330" b="1"/>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true" noRot="true" noChangeArrowheads="true"/>
          </p:cNvSpPr>
          <p:nvPr>
            <p:ph type="title"/>
          </p:nvPr>
        </p:nvSpPr>
        <p:spPr>
          <a:xfrm>
            <a:off x="702945" y="494665"/>
            <a:ext cx="8182610" cy="902335"/>
          </a:xfrm>
          <a:solidFill>
            <a:srgbClr val="00FF00"/>
          </a:solidFill>
        </p:spPr>
        <p:txBody>
          <a:bodyPr>
            <a:normAutofit/>
          </a:bodyPr>
          <a:lstStyle/>
          <a:p>
            <a:pPr>
              <a:defRPr/>
            </a:pPr>
            <a:r>
              <a:rPr lang="en-US" altLang="zh-CN" sz="3200" b="1" dirty="0" smtClean="0">
                <a:effectLst>
                  <a:outerShdw blurRad="38100" dist="38100" dir="2700000" algn="tl">
                    <a:srgbClr val="000000"/>
                  </a:outerShdw>
                </a:effectLst>
                <a:ea typeface="黑体" panose="02010609060101010101" charset="-122"/>
              </a:rPr>
              <a:t>8</a:t>
            </a:r>
            <a:r>
              <a:rPr lang="zh-CN" altLang="en-US" sz="3200" b="1" dirty="0" smtClean="0">
                <a:effectLst>
                  <a:outerShdw blurRad="38100" dist="38100" dir="2700000" algn="tl">
                    <a:srgbClr val="000000"/>
                  </a:outerShdw>
                </a:effectLst>
                <a:ea typeface="黑体" panose="02010609060101010101" charset="-122"/>
              </a:rPr>
              <a:t>、</a:t>
            </a:r>
            <a:r>
              <a:rPr lang="zh-CN" altLang="zh-CN" sz="3200" b="1" dirty="0"/>
              <a:t>主要国际产能合作领域情况</a:t>
            </a:r>
            <a:r>
              <a:rPr lang="zh-CN" altLang="en-US" sz="3200" b="1" dirty="0" smtClean="0">
                <a:solidFill>
                  <a:srgbClr val="660033"/>
                </a:solidFill>
                <a:effectLst>
                  <a:outerShdw blurRad="38100" dist="38100" dir="2700000" algn="tl">
                    <a:srgbClr val="000000"/>
                  </a:outerShdw>
                </a:effectLst>
                <a:ea typeface="黑体" panose="02010609060101010101" charset="-122"/>
              </a:rPr>
              <a:t>（</a:t>
            </a:r>
            <a:r>
              <a:rPr lang="en-US" altLang="zh-CN" sz="3200" b="1" dirty="0" smtClean="0">
                <a:solidFill>
                  <a:srgbClr val="660033"/>
                </a:solidFill>
                <a:effectLst>
                  <a:outerShdw blurRad="38100" dist="38100" dir="2700000" algn="tl">
                    <a:srgbClr val="000000"/>
                  </a:outerShdw>
                </a:effectLst>
                <a:ea typeface="黑体" panose="02010609060101010101" charset="-122"/>
              </a:rPr>
              <a:t>FDIN8</a:t>
            </a:r>
            <a:r>
              <a:rPr lang="zh-CN" altLang="en-US" sz="3200" b="1" dirty="0" smtClean="0">
                <a:solidFill>
                  <a:srgbClr val="660033"/>
                </a:solidFill>
                <a:effectLst>
                  <a:outerShdw blurRad="38100" dist="38100" dir="2700000" algn="tl">
                    <a:srgbClr val="000000"/>
                  </a:outerShdw>
                </a:effectLst>
                <a:ea typeface="黑体" panose="02010609060101010101" charset="-122"/>
              </a:rPr>
              <a:t>表）</a:t>
            </a:r>
            <a:endParaRPr lang="zh-CN" altLang="en-US" sz="3200" b="1" dirty="0" smtClean="0">
              <a:solidFill>
                <a:srgbClr val="660033"/>
              </a:solidFill>
              <a:effectLst>
                <a:outerShdw blurRad="38100" dist="38100" dir="2700000" algn="tl">
                  <a:srgbClr val="000000"/>
                </a:outerShdw>
              </a:effectLst>
              <a:ea typeface="黑体" panose="02010609060101010101" charset="-122"/>
            </a:endParaRPr>
          </a:p>
        </p:txBody>
      </p:sp>
      <p:sp>
        <p:nvSpPr>
          <p:cNvPr id="82947" name="Rectangle 3"/>
          <p:cNvSpPr>
            <a:spLocks noGrp="true" noRot="true" noChangeArrowheads="true"/>
          </p:cNvSpPr>
          <p:nvPr>
            <p:ph idx="1"/>
          </p:nvPr>
        </p:nvSpPr>
        <p:spPr>
          <a:xfrm>
            <a:off x="702945" y="1397000"/>
            <a:ext cx="10650855" cy="4678045"/>
          </a:xfrm>
          <a:solidFill>
            <a:schemeClr val="bg2"/>
          </a:solidFill>
        </p:spPr>
        <p:txBody>
          <a:bodyPr>
            <a:normAutofit/>
          </a:bodyPr>
          <a:lstStyle/>
          <a:p>
            <a:endParaRPr lang="en-US" altLang="zh-CN" sz="3200" b="1" dirty="0"/>
          </a:p>
          <a:p>
            <a:r>
              <a:rPr lang="en-US" altLang="zh-CN" sz="3200" b="1" dirty="0"/>
              <a:t>1.</a:t>
            </a:r>
            <a:r>
              <a:rPr lang="zh-CN" altLang="zh-CN" sz="3200" b="1" dirty="0"/>
              <a:t>本表综合反映报告期境内投资者涉及调查表内容的</a:t>
            </a:r>
            <a:r>
              <a:rPr lang="zh-CN" altLang="zh-CN" sz="3200" b="1" dirty="0">
                <a:solidFill>
                  <a:srgbClr val="C00000"/>
                </a:solidFill>
              </a:rPr>
              <a:t>国际产能合作领域境外企业基本情况</a:t>
            </a:r>
            <a:r>
              <a:rPr lang="zh-CN" altLang="zh-CN" sz="3200" b="1" dirty="0"/>
              <a:t>。</a:t>
            </a:r>
            <a:endParaRPr lang="zh-CN" altLang="zh-CN" sz="3200" dirty="0"/>
          </a:p>
          <a:p>
            <a:r>
              <a:rPr lang="en-US" altLang="zh-CN" sz="3200" b="1" dirty="0">
                <a:latin typeface="方正黑体_GBK" panose="02000000000000000000" charset="-122"/>
                <a:ea typeface="方正黑体_GBK" panose="02000000000000000000" charset="-122"/>
                <a:cs typeface="方正黑体_GBK" panose="02000000000000000000" charset="-122"/>
              </a:rPr>
              <a:t>2.</a:t>
            </a:r>
            <a:r>
              <a:rPr lang="zh-CN" altLang="en-US" sz="3200" b="1" kern="100" dirty="0">
                <a:solidFill>
                  <a:srgbClr val="0000CC"/>
                </a:solidFill>
                <a:latin typeface="方正黑体_GBK" panose="02000000000000000000" charset="-122"/>
                <a:ea typeface="方正黑体_GBK" panose="02000000000000000000" charset="-122"/>
                <a:cs typeface="方正黑体_GBK" panose="02000000000000000000" charset="-122"/>
              </a:rPr>
              <a:t>境外</a:t>
            </a:r>
            <a:r>
              <a:rPr lang="zh-CN" altLang="en-US" sz="3200" b="1" kern="100" dirty="0" smtClean="0">
                <a:solidFill>
                  <a:srgbClr val="0000CC"/>
                </a:solidFill>
                <a:latin typeface="方正黑体_GBK" panose="02000000000000000000" charset="-122"/>
                <a:ea typeface="方正黑体_GBK" panose="02000000000000000000" charset="-122"/>
                <a:cs typeface="方正黑体_GBK" panose="02000000000000000000" charset="-122"/>
              </a:rPr>
              <a:t>企业是指有</a:t>
            </a:r>
            <a:r>
              <a:rPr lang="zh-CN" altLang="en-US" sz="3200" b="1" kern="100" dirty="0">
                <a:solidFill>
                  <a:srgbClr val="0000CC"/>
                </a:solidFill>
                <a:latin typeface="方正黑体_GBK" panose="02000000000000000000" charset="-122"/>
                <a:ea typeface="方正黑体_GBK" panose="02000000000000000000" charset="-122"/>
                <a:cs typeface="方正黑体_GBK" panose="02000000000000000000" charset="-122"/>
              </a:rPr>
              <a:t>涉及</a:t>
            </a:r>
            <a:r>
              <a:rPr lang="zh-CN" altLang="en-US" sz="3200" b="1" kern="100" dirty="0">
                <a:solidFill>
                  <a:srgbClr val="FF0000"/>
                </a:solidFill>
                <a:latin typeface="方正黑体_GBK" panose="02000000000000000000" charset="-122"/>
                <a:ea typeface="方正黑体_GBK" panose="02000000000000000000" charset="-122"/>
                <a:cs typeface="方正黑体_GBK" panose="02000000000000000000" charset="-122"/>
              </a:rPr>
              <a:t>钢铁、水泥、平板玻璃、电力、汽车生产</a:t>
            </a:r>
            <a:r>
              <a:rPr lang="zh-CN" altLang="en-US" sz="3200" b="1" kern="100" dirty="0" smtClean="0">
                <a:solidFill>
                  <a:srgbClr val="FF0000"/>
                </a:solidFill>
                <a:latin typeface="方正黑体_GBK" panose="02000000000000000000" charset="-122"/>
                <a:ea typeface="方正黑体_GBK" panose="02000000000000000000" charset="-122"/>
                <a:cs typeface="方正黑体_GBK" panose="02000000000000000000" charset="-122"/>
              </a:rPr>
              <a:t>的投资活动企业</a:t>
            </a:r>
            <a:r>
              <a:rPr lang="zh-CN" altLang="en-US" sz="3200" b="1" kern="100" dirty="0" smtClean="0">
                <a:solidFill>
                  <a:srgbClr val="0000CC"/>
                </a:solidFill>
                <a:latin typeface="方正黑体_GBK" panose="02000000000000000000" charset="-122"/>
                <a:ea typeface="方正黑体_GBK" panose="02000000000000000000" charset="-122"/>
                <a:cs typeface="方正黑体_GBK" panose="02000000000000000000" charset="-122"/>
              </a:rPr>
              <a:t>，</a:t>
            </a:r>
            <a:r>
              <a:rPr lang="zh-CN" altLang="en-US" sz="3200" b="1" kern="100" dirty="0">
                <a:solidFill>
                  <a:srgbClr val="0000CC"/>
                </a:solidFill>
                <a:latin typeface="方正黑体_GBK" panose="02000000000000000000" charset="-122"/>
                <a:ea typeface="方正黑体_GBK" panose="02000000000000000000" charset="-122"/>
                <a:cs typeface="方正黑体_GBK" panose="02000000000000000000" charset="-122"/>
              </a:rPr>
              <a:t>按最终设立以上形态的境外企业</a:t>
            </a:r>
            <a:r>
              <a:rPr lang="zh-CN" altLang="en-US" sz="3200" b="1" kern="100" dirty="0" smtClean="0">
                <a:solidFill>
                  <a:srgbClr val="0000CC"/>
                </a:solidFill>
                <a:latin typeface="方正黑体_GBK" panose="02000000000000000000" charset="-122"/>
                <a:ea typeface="方正黑体_GBK" panose="02000000000000000000" charset="-122"/>
                <a:cs typeface="方正黑体_GBK" panose="02000000000000000000" charset="-122"/>
              </a:rPr>
              <a:t>填报。</a:t>
            </a:r>
            <a:endParaRPr lang="zh-CN" altLang="zh-CN" sz="3200" dirty="0">
              <a:solidFill>
                <a:srgbClr val="0000CC"/>
              </a:solidFill>
              <a:latin typeface="方正黑体_GBK" panose="02000000000000000000" charset="-122"/>
              <a:ea typeface="方正黑体_GBK" panose="02000000000000000000" charset="-122"/>
              <a:cs typeface="方正黑体_GBK" panose="02000000000000000000"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endParaRPr lang="zh-CN" altLang="en-US"/>
          </a:p>
        </p:txBody>
      </p:sp>
      <p:sp>
        <p:nvSpPr>
          <p:cNvPr id="3" name="内容占位符 2"/>
          <p:cNvSpPr>
            <a:spLocks noGrp="true"/>
          </p:cNvSpPr>
          <p:nvPr>
            <p:ph idx="1"/>
          </p:nvPr>
        </p:nvSpPr>
        <p:spPr>
          <a:xfrm>
            <a:off x="704850" y="1178560"/>
            <a:ext cx="10906125" cy="5099050"/>
          </a:xfrm>
          <a:solidFill>
            <a:schemeClr val="bg2"/>
          </a:solidFill>
        </p:spPr>
        <p:txBody>
          <a:bodyPr/>
          <a:lstStyle/>
          <a:p>
            <a:r>
              <a:rPr lang="en-US" altLang="zh-CN" dirty="0"/>
              <a:t> </a:t>
            </a:r>
            <a:r>
              <a:rPr lang="en-US" altLang="zh-CN" b="1" dirty="0"/>
              <a:t>3.</a:t>
            </a:r>
            <a:r>
              <a:rPr lang="zh-CN" altLang="zh-CN" b="1" dirty="0">
                <a:solidFill>
                  <a:srgbClr val="C00000"/>
                </a:solidFill>
              </a:rPr>
              <a:t>设计生产能力：</a:t>
            </a:r>
            <a:r>
              <a:rPr lang="zh-CN" altLang="zh-CN" b="1" dirty="0"/>
              <a:t>指新建或改建企业在设计任务书和技术文件中规定的正常条件下达到的生产能力。</a:t>
            </a:r>
            <a:endParaRPr lang="zh-CN" altLang="zh-CN" dirty="0"/>
          </a:p>
          <a:p>
            <a:r>
              <a:rPr lang="zh-CN" altLang="zh-CN" b="1" dirty="0">
                <a:solidFill>
                  <a:srgbClr val="C00000"/>
                </a:solidFill>
              </a:rPr>
              <a:t>设计生产能力</a:t>
            </a:r>
            <a:r>
              <a:rPr lang="en-US" altLang="zh-CN" b="1" dirty="0">
                <a:solidFill>
                  <a:srgbClr val="C00000"/>
                </a:solidFill>
              </a:rPr>
              <a:t>/</a:t>
            </a:r>
            <a:r>
              <a:rPr lang="zh-CN" altLang="zh-CN" b="1" dirty="0">
                <a:solidFill>
                  <a:srgbClr val="C00000"/>
                </a:solidFill>
              </a:rPr>
              <a:t>年</a:t>
            </a:r>
            <a:r>
              <a:rPr lang="zh-CN" altLang="zh-CN" b="1" dirty="0"/>
              <a:t>的计算标准：</a:t>
            </a:r>
            <a:endParaRPr lang="zh-CN" altLang="zh-CN" dirty="0"/>
          </a:p>
          <a:p>
            <a:r>
              <a:rPr lang="zh-CN" altLang="zh-CN" b="1" dirty="0"/>
              <a:t>（</a:t>
            </a:r>
            <a:r>
              <a:rPr lang="en-US" altLang="zh-CN" b="1" dirty="0"/>
              <a:t>1</a:t>
            </a:r>
            <a:r>
              <a:rPr lang="zh-CN" altLang="zh-CN" b="1" dirty="0"/>
              <a:t>）境外钢铁企业按年度钢铁厂钢材产量计算，单位：万吨；</a:t>
            </a:r>
            <a:endParaRPr lang="zh-CN" altLang="zh-CN" dirty="0"/>
          </a:p>
          <a:p>
            <a:r>
              <a:rPr lang="zh-CN" altLang="en-US" b="1" dirty="0">
                <a:sym typeface="+mn-ea"/>
              </a:rPr>
              <a:t>（</a:t>
            </a:r>
            <a:r>
              <a:rPr lang="en-US" altLang="zh-CN" b="1" dirty="0">
                <a:sym typeface="+mn-ea"/>
              </a:rPr>
              <a:t>2</a:t>
            </a:r>
            <a:r>
              <a:rPr lang="zh-CN" altLang="en-US" b="1" dirty="0">
                <a:sym typeface="+mn-ea"/>
              </a:rPr>
              <a:t>）</a:t>
            </a:r>
            <a:r>
              <a:rPr lang="zh-CN" altLang="zh-CN" b="1" dirty="0">
                <a:solidFill>
                  <a:srgbClr val="C00000"/>
                </a:solidFill>
                <a:sym typeface="+mn-ea"/>
              </a:rPr>
              <a:t>水泥企业</a:t>
            </a:r>
            <a:r>
              <a:rPr lang="zh-CN" altLang="zh-CN" b="1" dirty="0">
                <a:sym typeface="+mn-ea"/>
              </a:rPr>
              <a:t>按年度各种水泥的累计产量计算，单位：万吨；</a:t>
            </a:r>
            <a:endParaRPr lang="zh-CN" altLang="zh-CN" dirty="0"/>
          </a:p>
          <a:p>
            <a:r>
              <a:rPr lang="zh-CN" altLang="zh-CN" b="1" dirty="0">
                <a:sym typeface="+mn-ea"/>
              </a:rPr>
              <a:t>（</a:t>
            </a:r>
            <a:r>
              <a:rPr lang="en-US" altLang="zh-CN" b="1" dirty="0">
                <a:sym typeface="+mn-ea"/>
              </a:rPr>
              <a:t>3</a:t>
            </a:r>
            <a:r>
              <a:rPr lang="zh-CN" altLang="zh-CN" b="1" dirty="0">
                <a:sym typeface="+mn-ea"/>
              </a:rPr>
              <a:t>）</a:t>
            </a:r>
            <a:r>
              <a:rPr lang="zh-CN" altLang="zh-CN" b="1" dirty="0">
                <a:solidFill>
                  <a:srgbClr val="C00000"/>
                </a:solidFill>
                <a:sym typeface="+mn-ea"/>
              </a:rPr>
              <a:t>平板玻璃生产企业</a:t>
            </a:r>
            <a:r>
              <a:rPr lang="zh-CN" altLang="zh-CN" b="1" dirty="0">
                <a:sym typeface="+mn-ea"/>
              </a:rPr>
              <a:t>按各种玻璃的产量计算，单位：万重量箱；</a:t>
            </a:r>
            <a:endParaRPr lang="zh-CN" altLang="zh-CN" dirty="0"/>
          </a:p>
          <a:p>
            <a:r>
              <a:rPr lang="zh-CN" altLang="zh-CN" b="1" dirty="0">
                <a:sym typeface="+mn-ea"/>
              </a:rPr>
              <a:t>（</a:t>
            </a:r>
            <a:r>
              <a:rPr lang="en-US" altLang="zh-CN" b="1" dirty="0">
                <a:sym typeface="+mn-ea"/>
              </a:rPr>
              <a:t>4</a:t>
            </a:r>
            <a:r>
              <a:rPr lang="zh-CN" altLang="zh-CN" b="1" dirty="0">
                <a:sym typeface="+mn-ea"/>
              </a:rPr>
              <a:t>）</a:t>
            </a:r>
            <a:r>
              <a:rPr lang="zh-CN" altLang="zh-CN" b="1" dirty="0">
                <a:solidFill>
                  <a:srgbClr val="C00000"/>
                </a:solidFill>
                <a:sym typeface="+mn-ea"/>
              </a:rPr>
              <a:t>电力生产企业</a:t>
            </a:r>
            <a:r>
              <a:rPr lang="zh-CN" altLang="zh-CN" b="1" dirty="0">
                <a:sym typeface="+mn-ea"/>
              </a:rPr>
              <a:t>按发电装机容量计算，单位：万千瓦；</a:t>
            </a:r>
            <a:endParaRPr lang="zh-CN" altLang="zh-CN" dirty="0"/>
          </a:p>
          <a:p>
            <a:r>
              <a:rPr lang="zh-CN" altLang="zh-CN" b="1" dirty="0">
                <a:sym typeface="+mn-ea"/>
              </a:rPr>
              <a:t>（</a:t>
            </a:r>
            <a:r>
              <a:rPr lang="en-US" altLang="zh-CN" b="1" dirty="0">
                <a:sym typeface="+mn-ea"/>
              </a:rPr>
              <a:t>5</a:t>
            </a:r>
            <a:r>
              <a:rPr lang="zh-CN" altLang="zh-CN" b="1" dirty="0">
                <a:sym typeface="+mn-ea"/>
              </a:rPr>
              <a:t>）</a:t>
            </a:r>
            <a:r>
              <a:rPr lang="zh-CN" altLang="zh-CN" b="1" dirty="0">
                <a:solidFill>
                  <a:srgbClr val="C00000"/>
                </a:solidFill>
                <a:sym typeface="+mn-ea"/>
              </a:rPr>
              <a:t>汽车生产企业</a:t>
            </a:r>
            <a:r>
              <a:rPr lang="zh-CN" altLang="zh-CN" b="1" dirty="0">
                <a:sym typeface="+mn-ea"/>
              </a:rPr>
              <a:t>分别按乘用车、载货汽车、客车和其他汽车年度生产数量计算，单位：辆。</a:t>
            </a:r>
            <a:endParaRPr lang="zh-CN" altLang="zh-CN" b="1" dirty="0">
              <a:sym typeface="+mn-ea"/>
            </a:endParaRPr>
          </a:p>
          <a:p>
            <a:endParaRPr lang="zh-CN" altLang="zh-CN" b="1" dirty="0">
              <a:sym typeface="+mn-ea"/>
            </a:endParaRPr>
          </a:p>
          <a:p>
            <a:r>
              <a:rPr lang="zh-CN" altLang="en-US" b="1">
                <a:sym typeface="+mn-ea"/>
              </a:rPr>
              <a:t>此外，还包括截至报告期</a:t>
            </a:r>
            <a:r>
              <a:rPr lang="zh-CN" altLang="en-US" b="1">
                <a:solidFill>
                  <a:srgbClr val="FF0000"/>
                </a:solidFill>
                <a:sym typeface="+mn-ea"/>
              </a:rPr>
              <a:t>累计各类投资额、当年实现销售收入、带动国内货物出口、从业人员期末人数</a:t>
            </a:r>
            <a:r>
              <a:rPr lang="zh-CN" altLang="en-US" b="1">
                <a:sym typeface="+mn-ea"/>
              </a:rPr>
              <a:t>等指标。</a:t>
            </a:r>
            <a:endParaRPr lang="zh-CN" altLang="en-US" b="1"/>
          </a:p>
          <a:p>
            <a:endParaRPr lang="zh-CN" altLang="zh-CN" dirty="0"/>
          </a:p>
          <a:p>
            <a:endParaRPr lang="zh-CN" altLang="zh-CN"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true" noRot="true" noChangeArrowheads="true"/>
          </p:cNvSpPr>
          <p:nvPr>
            <p:ph type="title"/>
          </p:nvPr>
        </p:nvSpPr>
        <p:spPr>
          <a:xfrm>
            <a:off x="1209675" y="292100"/>
            <a:ext cx="9851390" cy="832485"/>
          </a:xfrm>
          <a:solidFill>
            <a:srgbClr val="66FF33"/>
          </a:solidFill>
        </p:spPr>
        <p:txBody>
          <a:bodyPr/>
          <a:lstStyle/>
          <a:p>
            <a:pPr eaLnBrk="1" hangingPunct="1">
              <a:defRPr/>
            </a:pPr>
            <a:r>
              <a:rPr lang="zh-CN" altLang="en-US" b="1" dirty="0" smtClean="0">
                <a:solidFill>
                  <a:srgbClr val="FF0000"/>
                </a:solidFill>
                <a:effectLst>
                  <a:outerShdw blurRad="38100" dist="38100" dir="2700000" algn="tl">
                    <a:srgbClr val="000000"/>
                  </a:outerShdw>
                </a:effectLst>
                <a:ea typeface="黑体" panose="02010609060101010101" charset="-122"/>
              </a:rPr>
              <a:t>月报（</a:t>
            </a:r>
            <a:r>
              <a:rPr lang="en-US" altLang="zh-CN" b="1" dirty="0" smtClean="0">
                <a:solidFill>
                  <a:srgbClr val="FF0000"/>
                </a:solidFill>
                <a:effectLst>
                  <a:outerShdw blurRad="38100" dist="38100" dir="2700000" algn="tl">
                    <a:srgbClr val="000000"/>
                  </a:outerShdw>
                </a:effectLst>
                <a:ea typeface="黑体" panose="02010609060101010101" charset="-122"/>
              </a:rPr>
              <a:t>7</a:t>
            </a:r>
            <a:r>
              <a:rPr lang="zh-CN" altLang="en-US" b="1" dirty="0" smtClean="0">
                <a:solidFill>
                  <a:srgbClr val="FF0000"/>
                </a:solidFill>
                <a:effectLst>
                  <a:outerShdw blurRad="38100" dist="38100" dir="2700000" algn="tl">
                    <a:srgbClr val="000000"/>
                  </a:outerShdw>
                </a:effectLst>
                <a:ea typeface="黑体" panose="02010609060101010101" charset="-122"/>
              </a:rPr>
              <a:t>张表）</a:t>
            </a:r>
            <a:endParaRPr lang="zh-CN" altLang="en-US" b="1" dirty="0" smtClean="0">
              <a:solidFill>
                <a:srgbClr val="FF0000"/>
              </a:solidFill>
              <a:effectLst>
                <a:outerShdw blurRad="38100" dist="38100" dir="2700000" algn="tl">
                  <a:srgbClr val="000000"/>
                </a:outerShdw>
              </a:effectLst>
              <a:ea typeface="黑体" panose="02010609060101010101" charset="-122"/>
            </a:endParaRPr>
          </a:p>
        </p:txBody>
      </p:sp>
      <p:sp>
        <p:nvSpPr>
          <p:cNvPr id="87043" name="Rectangle 3"/>
          <p:cNvSpPr>
            <a:spLocks noGrp="true" noRot="true" noChangeArrowheads="true"/>
          </p:cNvSpPr>
          <p:nvPr>
            <p:ph idx="1"/>
          </p:nvPr>
        </p:nvSpPr>
        <p:spPr>
          <a:xfrm>
            <a:off x="1209675" y="1124585"/>
            <a:ext cx="9851390" cy="5001260"/>
          </a:xfrm>
          <a:solidFill>
            <a:schemeClr val="bg2"/>
          </a:solidFill>
        </p:spPr>
        <p:txBody>
          <a:bodyPr/>
          <a:lstStyle/>
          <a:p>
            <a:pPr eaLnBrk="1" hangingPunct="1">
              <a:lnSpc>
                <a:spcPct val="90000"/>
              </a:lnSpc>
            </a:pPr>
            <a:endParaRPr lang="en-US" altLang="zh-CN" b="1" dirty="0" smtClean="0">
              <a:solidFill>
                <a:schemeClr val="bg2">
                  <a:lumMod val="10000"/>
                </a:schemeClr>
              </a:solidFill>
              <a:latin typeface="+mn-ea"/>
            </a:endParaRPr>
          </a:p>
          <a:p>
            <a:pPr eaLnBrk="1" hangingPunct="1">
              <a:lnSpc>
                <a:spcPct val="90000"/>
              </a:lnSpc>
            </a:pPr>
            <a:r>
              <a:rPr lang="en-US" altLang="zh-CN" sz="2800" b="1" dirty="0" smtClean="0">
                <a:solidFill>
                  <a:schemeClr val="bg2">
                    <a:lumMod val="10000"/>
                  </a:schemeClr>
                </a:solidFill>
                <a:latin typeface="+mn-ea"/>
              </a:rPr>
              <a:t>1</a:t>
            </a:r>
            <a:r>
              <a:rPr lang="zh-CN" altLang="en-US" sz="2800" b="1" dirty="0" smtClean="0">
                <a:solidFill>
                  <a:schemeClr val="bg2">
                    <a:lumMod val="10000"/>
                  </a:schemeClr>
                </a:solidFill>
                <a:latin typeface="+mn-ea"/>
              </a:rPr>
              <a:t>、对外直接投资月度情况（按出资方式分组</a:t>
            </a:r>
            <a:r>
              <a:rPr lang="en-US" altLang="zh-CN" sz="2800" b="1" dirty="0" smtClean="0">
                <a:solidFill>
                  <a:srgbClr val="FF0000"/>
                </a:solidFill>
                <a:latin typeface="+mn-ea"/>
              </a:rPr>
              <a:t>FDIY1</a:t>
            </a:r>
            <a:r>
              <a:rPr lang="zh-CN" altLang="en-US" sz="2800" b="1" dirty="0" smtClean="0">
                <a:solidFill>
                  <a:schemeClr val="bg2">
                    <a:lumMod val="10000"/>
                  </a:schemeClr>
                </a:solidFill>
                <a:latin typeface="+mn-ea"/>
              </a:rPr>
              <a:t>表）</a:t>
            </a:r>
            <a:endParaRPr lang="zh-CN" altLang="en-US" sz="2800" b="1" dirty="0" smtClean="0">
              <a:solidFill>
                <a:schemeClr val="bg2">
                  <a:lumMod val="10000"/>
                </a:schemeClr>
              </a:solidFill>
              <a:latin typeface="+mn-ea"/>
            </a:endParaRPr>
          </a:p>
          <a:p>
            <a:pPr eaLnBrk="1" hangingPunct="1">
              <a:lnSpc>
                <a:spcPct val="90000"/>
              </a:lnSpc>
            </a:pPr>
            <a:r>
              <a:rPr lang="en-US" altLang="zh-CN" sz="2800" b="1" dirty="0" smtClean="0">
                <a:solidFill>
                  <a:schemeClr val="bg2">
                    <a:lumMod val="10000"/>
                  </a:schemeClr>
                </a:solidFill>
                <a:latin typeface="+mn-ea"/>
              </a:rPr>
              <a:t>2</a:t>
            </a:r>
            <a:r>
              <a:rPr lang="zh-CN" altLang="en-US" sz="2800" b="1" dirty="0" smtClean="0">
                <a:solidFill>
                  <a:schemeClr val="bg2">
                    <a:lumMod val="10000"/>
                  </a:schemeClr>
                </a:solidFill>
                <a:latin typeface="+mn-ea"/>
              </a:rPr>
              <a:t>、对外直接投资月度情况（按投资构成分组</a:t>
            </a:r>
            <a:r>
              <a:rPr lang="en-US" altLang="zh-CN" sz="2800" b="1" dirty="0" smtClean="0">
                <a:solidFill>
                  <a:srgbClr val="FF0000"/>
                </a:solidFill>
                <a:latin typeface="+mn-ea"/>
              </a:rPr>
              <a:t>FDIY2</a:t>
            </a:r>
            <a:r>
              <a:rPr lang="zh-CN" altLang="en-US" sz="2800" b="1" dirty="0" smtClean="0">
                <a:solidFill>
                  <a:schemeClr val="bg2">
                    <a:lumMod val="10000"/>
                  </a:schemeClr>
                </a:solidFill>
                <a:latin typeface="+mn-ea"/>
              </a:rPr>
              <a:t>表）</a:t>
            </a:r>
            <a:endParaRPr lang="zh-CN" altLang="en-US" sz="2800" b="1" dirty="0" smtClean="0">
              <a:solidFill>
                <a:schemeClr val="bg2">
                  <a:lumMod val="10000"/>
                </a:schemeClr>
              </a:solidFill>
              <a:latin typeface="+mn-ea"/>
            </a:endParaRPr>
          </a:p>
          <a:p>
            <a:pPr eaLnBrk="1" hangingPunct="1">
              <a:lnSpc>
                <a:spcPct val="90000"/>
              </a:lnSpc>
            </a:pPr>
            <a:r>
              <a:rPr lang="en-US" altLang="zh-CN" sz="2800" b="1" dirty="0" smtClean="0">
                <a:solidFill>
                  <a:schemeClr val="bg2">
                    <a:lumMod val="10000"/>
                  </a:schemeClr>
                </a:solidFill>
                <a:latin typeface="+mn-ea"/>
              </a:rPr>
              <a:t>3</a:t>
            </a:r>
            <a:r>
              <a:rPr lang="zh-CN" altLang="en-US" sz="2800" b="1" dirty="0" smtClean="0">
                <a:solidFill>
                  <a:schemeClr val="bg2">
                    <a:lumMod val="10000"/>
                  </a:schemeClr>
                </a:solidFill>
                <a:latin typeface="+mn-ea"/>
              </a:rPr>
              <a:t>、对外投资并购基本事项（</a:t>
            </a:r>
            <a:r>
              <a:rPr lang="en-US" altLang="zh-CN" sz="2800" b="1" dirty="0" smtClean="0">
                <a:solidFill>
                  <a:srgbClr val="FF0000"/>
                </a:solidFill>
                <a:latin typeface="+mn-ea"/>
              </a:rPr>
              <a:t>FDIY3</a:t>
            </a:r>
            <a:r>
              <a:rPr lang="zh-CN" altLang="en-US" sz="2800" b="1" dirty="0" smtClean="0">
                <a:solidFill>
                  <a:schemeClr val="bg2">
                    <a:lumMod val="10000"/>
                  </a:schemeClr>
                </a:solidFill>
                <a:latin typeface="+mn-ea"/>
              </a:rPr>
              <a:t>表）</a:t>
            </a:r>
            <a:endParaRPr lang="zh-CN" altLang="en-US" sz="2800" b="1" dirty="0" smtClean="0">
              <a:solidFill>
                <a:schemeClr val="bg2">
                  <a:lumMod val="10000"/>
                </a:schemeClr>
              </a:solidFill>
              <a:latin typeface="+mn-ea"/>
            </a:endParaRPr>
          </a:p>
          <a:p>
            <a:pPr eaLnBrk="1" hangingPunct="1">
              <a:lnSpc>
                <a:spcPct val="90000"/>
              </a:lnSpc>
            </a:pPr>
            <a:r>
              <a:rPr lang="en-US" altLang="zh-CN" sz="2800" b="1" dirty="0" smtClean="0">
                <a:solidFill>
                  <a:schemeClr val="bg2">
                    <a:lumMod val="10000"/>
                  </a:schemeClr>
                </a:solidFill>
                <a:latin typeface="+mn-ea"/>
              </a:rPr>
              <a:t>4</a:t>
            </a:r>
            <a:r>
              <a:rPr lang="zh-CN" altLang="en-US" sz="2800" b="1" dirty="0" smtClean="0">
                <a:solidFill>
                  <a:schemeClr val="bg2">
                    <a:lumMod val="10000"/>
                  </a:schemeClr>
                </a:solidFill>
                <a:latin typeface="+mn-ea"/>
              </a:rPr>
              <a:t>、农业对外投资合作情况（</a:t>
            </a:r>
            <a:r>
              <a:rPr lang="en-US" altLang="zh-CN" sz="2800" b="1" dirty="0" smtClean="0">
                <a:solidFill>
                  <a:srgbClr val="FF0000"/>
                </a:solidFill>
                <a:latin typeface="+mn-ea"/>
              </a:rPr>
              <a:t>FDIY4</a:t>
            </a:r>
            <a:r>
              <a:rPr lang="zh-CN" altLang="en-US" sz="2800" b="1" dirty="0" smtClean="0">
                <a:solidFill>
                  <a:schemeClr val="bg2">
                    <a:lumMod val="10000"/>
                  </a:schemeClr>
                </a:solidFill>
                <a:latin typeface="+mn-ea"/>
              </a:rPr>
              <a:t>表）</a:t>
            </a:r>
            <a:endParaRPr lang="zh-CN" altLang="en-US" sz="2800" b="1" dirty="0" smtClean="0">
              <a:solidFill>
                <a:schemeClr val="bg2">
                  <a:lumMod val="10000"/>
                </a:schemeClr>
              </a:solidFill>
              <a:latin typeface="+mn-ea"/>
            </a:endParaRPr>
          </a:p>
          <a:p>
            <a:pPr eaLnBrk="1" hangingPunct="1">
              <a:lnSpc>
                <a:spcPct val="90000"/>
              </a:lnSpc>
            </a:pPr>
            <a:r>
              <a:rPr lang="en-US" altLang="zh-CN" sz="2800" b="1" dirty="0" smtClean="0">
                <a:solidFill>
                  <a:schemeClr val="bg2">
                    <a:lumMod val="10000"/>
                  </a:schemeClr>
                </a:solidFill>
                <a:latin typeface="+mn-ea"/>
              </a:rPr>
              <a:t>5</a:t>
            </a:r>
            <a:r>
              <a:rPr lang="zh-CN" altLang="en-US" sz="2800" b="1" dirty="0" smtClean="0">
                <a:solidFill>
                  <a:schemeClr val="bg2">
                    <a:lumMod val="10000"/>
                  </a:schemeClr>
                </a:solidFill>
                <a:latin typeface="+mn-ea"/>
              </a:rPr>
              <a:t>、境外经济贸易合作区情况（</a:t>
            </a:r>
            <a:r>
              <a:rPr lang="en-US" altLang="zh-CN" sz="2800" b="1" dirty="0" smtClean="0">
                <a:solidFill>
                  <a:srgbClr val="FF0000"/>
                </a:solidFill>
                <a:latin typeface="+mn-ea"/>
              </a:rPr>
              <a:t>FDIY5</a:t>
            </a:r>
            <a:r>
              <a:rPr lang="zh-CN" altLang="en-US" sz="2800" b="1" dirty="0" smtClean="0">
                <a:solidFill>
                  <a:schemeClr val="bg2">
                    <a:lumMod val="10000"/>
                  </a:schemeClr>
                </a:solidFill>
                <a:latin typeface="+mn-ea"/>
              </a:rPr>
              <a:t>表</a:t>
            </a:r>
            <a:r>
              <a:rPr lang="zh-CN" altLang="en-US" sz="2800" dirty="0" smtClean="0">
                <a:solidFill>
                  <a:schemeClr val="bg2">
                    <a:lumMod val="10000"/>
                  </a:schemeClr>
                </a:solidFill>
                <a:latin typeface="+mn-ea"/>
              </a:rPr>
              <a:t>）</a:t>
            </a:r>
            <a:endParaRPr lang="en-US" altLang="zh-CN" sz="2800" dirty="0" smtClean="0">
              <a:solidFill>
                <a:schemeClr val="bg2">
                  <a:lumMod val="10000"/>
                </a:schemeClr>
              </a:solidFill>
              <a:latin typeface="+mn-ea"/>
            </a:endParaRPr>
          </a:p>
          <a:p>
            <a:pPr eaLnBrk="1" hangingPunct="1">
              <a:lnSpc>
                <a:spcPct val="90000"/>
              </a:lnSpc>
            </a:pPr>
            <a:r>
              <a:rPr lang="en-US" altLang="zh-CN" sz="2800" b="1" dirty="0" smtClean="0">
                <a:solidFill>
                  <a:schemeClr val="bg2">
                    <a:lumMod val="10000"/>
                  </a:schemeClr>
                </a:solidFill>
                <a:latin typeface="+mn-ea"/>
              </a:rPr>
              <a:t>6、</a:t>
            </a:r>
            <a:r>
              <a:rPr lang="zh-CN" altLang="en-US" sz="2800" b="1" dirty="0" smtClean="0">
                <a:solidFill>
                  <a:schemeClr val="bg2">
                    <a:lumMod val="10000"/>
                  </a:schemeClr>
                </a:solidFill>
                <a:latin typeface="+mn-ea"/>
              </a:rPr>
              <a:t>境外企业再投资月度情况（</a:t>
            </a:r>
            <a:r>
              <a:rPr lang="en-US" altLang="zh-CN" sz="2800" b="1" dirty="0" smtClean="0">
                <a:solidFill>
                  <a:srgbClr val="FF0000"/>
                </a:solidFill>
                <a:latin typeface="+mn-ea"/>
              </a:rPr>
              <a:t>FDIN6</a:t>
            </a:r>
            <a:r>
              <a:rPr lang="zh-CN" altLang="en-US" sz="2800" b="1" dirty="0" smtClean="0">
                <a:solidFill>
                  <a:srgbClr val="FF0000"/>
                </a:solidFill>
                <a:latin typeface="+mn-ea"/>
              </a:rPr>
              <a:t>表</a:t>
            </a:r>
            <a:r>
              <a:rPr lang="en-US" altLang="zh-CN" sz="2800" b="1" dirty="0" smtClean="0">
                <a:solidFill>
                  <a:schemeClr val="bg2">
                    <a:lumMod val="10000"/>
                  </a:schemeClr>
                </a:solidFill>
                <a:latin typeface="+mn-ea"/>
              </a:rPr>
              <a:t>）</a:t>
            </a:r>
            <a:endParaRPr lang="en-US" altLang="zh-CN" sz="2800" b="1" dirty="0" smtClean="0">
              <a:solidFill>
                <a:schemeClr val="bg2">
                  <a:lumMod val="10000"/>
                </a:schemeClr>
              </a:solidFill>
              <a:latin typeface="+mn-ea"/>
            </a:endParaRPr>
          </a:p>
          <a:p>
            <a:pPr eaLnBrk="1" hangingPunct="1">
              <a:lnSpc>
                <a:spcPct val="90000"/>
              </a:lnSpc>
            </a:pPr>
            <a:r>
              <a:rPr lang="en-US" altLang="zh-CN" sz="2800" b="1" dirty="0" smtClean="0">
                <a:solidFill>
                  <a:schemeClr val="bg2">
                    <a:lumMod val="10000"/>
                  </a:schemeClr>
                </a:solidFill>
                <a:latin typeface="+mn-ea"/>
              </a:rPr>
              <a:t>7、</a:t>
            </a:r>
            <a:r>
              <a:rPr lang="zh-CN" altLang="en-US" sz="2800" b="1" dirty="0" smtClean="0">
                <a:solidFill>
                  <a:schemeClr val="bg2">
                    <a:lumMod val="10000"/>
                  </a:schemeClr>
                </a:solidFill>
                <a:latin typeface="+mn-ea"/>
              </a:rPr>
              <a:t>对外投资带动出口情况（</a:t>
            </a:r>
            <a:r>
              <a:rPr lang="en-US" altLang="zh-CN" sz="2800" b="1" dirty="0" smtClean="0">
                <a:solidFill>
                  <a:srgbClr val="FF0000"/>
                </a:solidFill>
                <a:latin typeface="+mn-ea"/>
              </a:rPr>
              <a:t>FDIN7</a:t>
            </a:r>
            <a:r>
              <a:rPr lang="zh-CN" altLang="en-US" sz="2800" b="1" dirty="0" smtClean="0">
                <a:solidFill>
                  <a:srgbClr val="FF0000"/>
                </a:solidFill>
                <a:latin typeface="+mn-ea"/>
              </a:rPr>
              <a:t>表</a:t>
            </a:r>
            <a:r>
              <a:rPr lang="en-US" altLang="zh-CN" sz="2800" b="1" dirty="0" smtClean="0">
                <a:solidFill>
                  <a:schemeClr val="bg2">
                    <a:lumMod val="10000"/>
                  </a:schemeClr>
                </a:solidFill>
                <a:latin typeface="+mn-ea"/>
              </a:rPr>
              <a:t>）</a:t>
            </a:r>
            <a:endParaRPr lang="en-US" altLang="zh-CN" sz="2800" b="1" dirty="0" smtClean="0">
              <a:solidFill>
                <a:schemeClr val="bg2">
                  <a:lumMod val="10000"/>
                </a:schemeClr>
              </a:solidFill>
              <a:latin typeface="+mn-ea"/>
            </a:endParaRPr>
          </a:p>
          <a:p>
            <a:pPr eaLnBrk="1" hangingPunct="1">
              <a:lnSpc>
                <a:spcPct val="90000"/>
              </a:lnSpc>
            </a:pPr>
            <a:endParaRPr lang="en-US" altLang="zh-CN" sz="2800" b="1" dirty="0" smtClean="0">
              <a:solidFill>
                <a:schemeClr val="bg2">
                  <a:lumMod val="10000"/>
                </a:schemeClr>
              </a:solidFill>
              <a:latin typeface="+mn-ea"/>
            </a:endParaRPr>
          </a:p>
          <a:p>
            <a:pPr eaLnBrk="1" hangingPunct="1">
              <a:lnSpc>
                <a:spcPct val="90000"/>
              </a:lnSpc>
            </a:pPr>
            <a:r>
              <a:rPr lang="zh-CN" altLang="en-US" sz="3200" b="1" dirty="0" smtClean="0">
                <a:solidFill>
                  <a:srgbClr val="550396"/>
                </a:solidFill>
                <a:latin typeface="方正小标宋_GBK" panose="02000000000000000000" charset="-122"/>
                <a:ea typeface="方正小标宋_GBK" panose="02000000000000000000" charset="-122"/>
                <a:cs typeface="方正小标宋_GBK" panose="02000000000000000000" charset="-122"/>
              </a:rPr>
              <a:t>月后</a:t>
            </a:r>
            <a:r>
              <a:rPr lang="en-US" altLang="zh-CN" sz="3200" b="1" dirty="0" smtClean="0">
                <a:solidFill>
                  <a:srgbClr val="550396"/>
                </a:solidFill>
                <a:latin typeface="方正小标宋_GBK" panose="02000000000000000000" charset="-122"/>
                <a:ea typeface="方正小标宋_GBK" panose="02000000000000000000" charset="-122"/>
                <a:cs typeface="方正小标宋_GBK" panose="02000000000000000000" charset="-122"/>
              </a:rPr>
              <a:t>10</a:t>
            </a:r>
            <a:r>
              <a:rPr lang="zh-CN" altLang="en-US" sz="3200" b="1" dirty="0" smtClean="0">
                <a:solidFill>
                  <a:srgbClr val="550396"/>
                </a:solidFill>
                <a:latin typeface="方正小标宋_GBK" panose="02000000000000000000" charset="-122"/>
                <a:ea typeface="方正小标宋_GBK" panose="02000000000000000000" charset="-122"/>
                <a:cs typeface="方正小标宋_GBK" panose="02000000000000000000" charset="-122"/>
              </a:rPr>
              <a:t>日前网络报送！！</a:t>
            </a:r>
            <a:endParaRPr lang="zh-CN" altLang="en-US" sz="3200" b="1" dirty="0" smtClean="0">
              <a:solidFill>
                <a:srgbClr val="550396"/>
              </a:solidFill>
              <a:latin typeface="方正小标宋_GBK" panose="02000000000000000000" charset="-122"/>
              <a:ea typeface="方正小标宋_GBK" panose="02000000000000000000" charset="-122"/>
              <a:cs typeface="方正小标宋_GBK" panose="02000000000000000000" charset="-122"/>
            </a:endParaRPr>
          </a:p>
          <a:p>
            <a:pPr eaLnBrk="1" hangingPunct="1">
              <a:lnSpc>
                <a:spcPct val="90000"/>
              </a:lnSpc>
            </a:pPr>
            <a:endParaRPr lang="zh-CN" altLang="en-US" sz="2800" b="1" dirty="0" smtClean="0">
              <a:solidFill>
                <a:srgbClr val="C00000"/>
              </a:solidFill>
              <a:latin typeface="黑体" panose="02010609060101010101" charset="-122"/>
              <a:ea typeface="黑体" panose="02010609060101010101" charset="-122"/>
            </a:endParaRPr>
          </a:p>
          <a:p>
            <a:pPr eaLnBrk="1" hangingPunct="1">
              <a:lnSpc>
                <a:spcPct val="90000"/>
              </a:lnSpc>
            </a:pPr>
            <a:endParaRPr lang="en-US" altLang="zh-CN" sz="28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true" noRot="true" noChangeArrowheads="true"/>
          </p:cNvSpPr>
          <p:nvPr>
            <p:ph type="title"/>
          </p:nvPr>
        </p:nvSpPr>
        <p:spPr>
          <a:xfrm>
            <a:off x="813435" y="494665"/>
            <a:ext cx="10163810" cy="621665"/>
          </a:xfrm>
          <a:solidFill>
            <a:srgbClr val="66FF99"/>
          </a:solidFill>
        </p:spPr>
        <p:txBody>
          <a:bodyPr>
            <a:normAutofit/>
          </a:bodyPr>
          <a:lstStyle/>
          <a:p>
            <a:pPr eaLnBrk="1" hangingPunct="1">
              <a:defRPr/>
            </a:pPr>
            <a:r>
              <a:rPr lang="en-US" altLang="zh-CN" sz="3200" b="1" smtClean="0">
                <a:solidFill>
                  <a:srgbClr val="990000"/>
                </a:solidFill>
                <a:effectLst>
                  <a:outerShdw blurRad="38100" dist="38100" dir="2700000" algn="tl">
                    <a:srgbClr val="000000"/>
                  </a:outerShdw>
                </a:effectLst>
                <a:ea typeface="黑体" panose="02010609060101010101" charset="-122"/>
              </a:rPr>
              <a:t>1</a:t>
            </a:r>
            <a:r>
              <a:rPr lang="zh-CN" altLang="en-US" sz="3200" b="1" smtClean="0">
                <a:solidFill>
                  <a:srgbClr val="990000"/>
                </a:solidFill>
                <a:effectLst>
                  <a:outerShdw blurRad="38100" dist="38100" dir="2700000" algn="tl">
                    <a:srgbClr val="000000"/>
                  </a:outerShdw>
                </a:effectLst>
                <a:ea typeface="黑体" panose="02010609060101010101" charset="-122"/>
              </a:rPr>
              <a:t>、对外直接投资月度情况（按出资方式分组</a:t>
            </a:r>
            <a:r>
              <a:rPr lang="en-US" altLang="zh-CN" sz="3200" b="1" smtClean="0">
                <a:solidFill>
                  <a:srgbClr val="990000"/>
                </a:solidFill>
                <a:effectLst>
                  <a:outerShdw blurRad="38100" dist="38100" dir="2700000" algn="tl">
                    <a:srgbClr val="000000"/>
                  </a:outerShdw>
                </a:effectLst>
                <a:ea typeface="黑体" panose="02010609060101010101" charset="-122"/>
              </a:rPr>
              <a:t>FDIY1</a:t>
            </a:r>
            <a:r>
              <a:rPr lang="zh-CN" altLang="en-US" sz="3200" b="1" smtClean="0">
                <a:solidFill>
                  <a:srgbClr val="990000"/>
                </a:solidFill>
                <a:effectLst>
                  <a:outerShdw blurRad="38100" dist="38100" dir="2700000" algn="tl">
                    <a:srgbClr val="000000"/>
                  </a:outerShdw>
                </a:effectLst>
                <a:ea typeface="黑体" panose="02010609060101010101" charset="-122"/>
              </a:rPr>
              <a:t>表）</a:t>
            </a:r>
            <a:endParaRPr lang="zh-CN" altLang="en-US" sz="3200" b="1" smtClean="0">
              <a:solidFill>
                <a:srgbClr val="990000"/>
              </a:solidFill>
              <a:effectLst>
                <a:outerShdw blurRad="38100" dist="38100" dir="2700000" algn="tl">
                  <a:srgbClr val="000000"/>
                </a:outerShdw>
              </a:effectLst>
              <a:ea typeface="黑体" panose="02010609060101010101" charset="-122"/>
            </a:endParaRPr>
          </a:p>
        </p:txBody>
      </p:sp>
      <p:sp>
        <p:nvSpPr>
          <p:cNvPr id="88067" name="Rectangle 3"/>
          <p:cNvSpPr>
            <a:spLocks noGrp="true" noRot="true" noChangeArrowheads="true"/>
          </p:cNvSpPr>
          <p:nvPr>
            <p:ph idx="1"/>
          </p:nvPr>
        </p:nvSpPr>
        <p:spPr>
          <a:xfrm>
            <a:off x="813435" y="1484630"/>
            <a:ext cx="10239375" cy="4614545"/>
          </a:xfrm>
          <a:solidFill>
            <a:schemeClr val="accent3">
              <a:lumMod val="20000"/>
              <a:lumOff val="80000"/>
            </a:schemeClr>
          </a:solidFill>
          <a:ln>
            <a:solidFill>
              <a:schemeClr val="accent5">
                <a:lumMod val="20000"/>
                <a:lumOff val="80000"/>
              </a:schemeClr>
            </a:solidFill>
          </a:ln>
        </p:spPr>
        <p:txBody>
          <a:bodyPr/>
          <a:lstStyle/>
          <a:p>
            <a:pPr eaLnBrk="1" hangingPunct="1"/>
            <a:endParaRPr lang="en-US" altLang="zh-CN" b="1" dirty="0" smtClean="0">
              <a:solidFill>
                <a:srgbClr val="660066"/>
              </a:solidFill>
              <a:ea typeface="黑体" panose="02010609060101010101" charset="-122"/>
            </a:endParaRPr>
          </a:p>
          <a:p>
            <a:pPr eaLnBrk="1" hangingPunct="1"/>
            <a:r>
              <a:rPr lang="en-US" altLang="zh-CN" sz="2800" b="1" dirty="0" smtClean="0">
                <a:solidFill>
                  <a:srgbClr val="660066"/>
                </a:solidFill>
                <a:ea typeface="黑体" panose="02010609060101010101" charset="-122"/>
              </a:rPr>
              <a:t>1.</a:t>
            </a:r>
            <a:r>
              <a:rPr lang="zh-CN" altLang="en-US" sz="2800" b="1" dirty="0" smtClean="0">
                <a:solidFill>
                  <a:srgbClr val="2747BE"/>
                </a:solidFill>
                <a:ea typeface="黑体" panose="02010609060101010101" charset="-122"/>
              </a:rPr>
              <a:t>本表综合反映报告期境内投资者实际对外直接投资（包括金融类）的基本构成情况。</a:t>
            </a:r>
            <a:endParaRPr lang="zh-CN" altLang="en-US" sz="2800" b="1" dirty="0" smtClean="0">
              <a:solidFill>
                <a:srgbClr val="660066"/>
              </a:solidFill>
              <a:ea typeface="黑体" panose="02010609060101010101" charset="-122"/>
            </a:endParaRPr>
          </a:p>
          <a:p>
            <a:pPr eaLnBrk="1" hangingPunct="1"/>
            <a:r>
              <a:rPr lang="en-US" altLang="zh-CN" sz="2800" b="1" dirty="0" smtClean="0">
                <a:solidFill>
                  <a:srgbClr val="FF0000"/>
                </a:solidFill>
                <a:sym typeface="+mn-ea"/>
              </a:rPr>
              <a:t>2.</a:t>
            </a:r>
            <a:r>
              <a:rPr lang="zh-CN" altLang="en-US" sz="2800" b="1" dirty="0" smtClean="0">
                <a:solidFill>
                  <a:srgbClr val="FF0000"/>
                </a:solidFill>
                <a:sym typeface="+mn-ea"/>
              </a:rPr>
              <a:t>实现直接投资的方式：</a:t>
            </a:r>
            <a:r>
              <a:rPr lang="zh-CN" altLang="en-US" sz="2800" b="1" dirty="0" smtClean="0">
                <a:solidFill>
                  <a:schemeClr val="tx1"/>
                </a:solidFill>
                <a:sym typeface="+mn-ea"/>
              </a:rPr>
              <a:t>指境内投资者设立境外企业的方式，</a:t>
            </a:r>
            <a:r>
              <a:rPr lang="zh-CN" altLang="en-US" sz="2800" b="1" dirty="0" smtClean="0">
                <a:solidFill>
                  <a:srgbClr val="FF0000"/>
                </a:solidFill>
                <a:sym typeface="+mn-ea"/>
              </a:rPr>
              <a:t>包括新设、并购、增资、财务重组</a:t>
            </a:r>
            <a:r>
              <a:rPr lang="zh-CN" altLang="en-US" sz="2800" b="1" dirty="0" smtClean="0">
                <a:solidFill>
                  <a:schemeClr val="tx1"/>
                </a:solidFill>
                <a:sym typeface="+mn-ea"/>
              </a:rPr>
              <a:t>。</a:t>
            </a:r>
            <a:r>
              <a:rPr lang="zh-CN" altLang="en-US" sz="2800" b="1" dirty="0" smtClean="0">
                <a:solidFill>
                  <a:srgbClr val="990000"/>
                </a:solidFill>
                <a:sym typeface="+mn-ea"/>
              </a:rPr>
              <a:t>新设</a:t>
            </a:r>
            <a:r>
              <a:rPr lang="zh-CN" altLang="en-US" sz="2800" b="1" dirty="0" smtClean="0">
                <a:solidFill>
                  <a:schemeClr val="tx1"/>
                </a:solidFill>
                <a:sym typeface="+mn-ea"/>
              </a:rPr>
              <a:t>指通过新设境外企业而实现的投资；</a:t>
            </a:r>
            <a:r>
              <a:rPr lang="zh-CN" altLang="en-US" sz="2800" b="1" dirty="0" smtClean="0">
                <a:solidFill>
                  <a:srgbClr val="990000"/>
                </a:solidFill>
                <a:sym typeface="+mn-ea"/>
              </a:rPr>
              <a:t>并购</a:t>
            </a:r>
            <a:r>
              <a:rPr lang="zh-CN" altLang="en-US" sz="2800" b="1" dirty="0" smtClean="0">
                <a:solidFill>
                  <a:schemeClr val="tx1"/>
                </a:solidFill>
                <a:sym typeface="+mn-ea"/>
              </a:rPr>
              <a:t>指对已存在企业的购买或销售；</a:t>
            </a:r>
            <a:r>
              <a:rPr lang="zh-CN" altLang="en-US" sz="2800" b="1" dirty="0" smtClean="0">
                <a:solidFill>
                  <a:srgbClr val="990000"/>
                </a:solidFill>
                <a:sym typeface="+mn-ea"/>
              </a:rPr>
              <a:t>增资</a:t>
            </a:r>
            <a:r>
              <a:rPr lang="zh-CN" altLang="en-US" sz="2800" b="1" dirty="0" smtClean="0">
                <a:solidFill>
                  <a:schemeClr val="tx1"/>
                </a:solidFill>
                <a:sym typeface="+mn-ea"/>
              </a:rPr>
              <a:t>指对一个已建立企业扩张的新增投资；</a:t>
            </a:r>
            <a:r>
              <a:rPr lang="zh-CN" altLang="en-US" sz="2800" b="1" dirty="0" smtClean="0">
                <a:solidFill>
                  <a:srgbClr val="990000"/>
                </a:solidFill>
                <a:sym typeface="+mn-ea"/>
              </a:rPr>
              <a:t>财务重组</a:t>
            </a:r>
            <a:r>
              <a:rPr lang="zh-CN" altLang="en-US" sz="2800" b="1" dirty="0" smtClean="0">
                <a:solidFill>
                  <a:schemeClr val="tx1"/>
                </a:solidFill>
                <a:sym typeface="+mn-ea"/>
              </a:rPr>
              <a:t>指对</a:t>
            </a:r>
            <a:r>
              <a:rPr lang="zh-CN" altLang="en-US" sz="2800" b="1" dirty="0" smtClean="0">
                <a:solidFill>
                  <a:srgbClr val="FF0000"/>
                </a:solidFill>
                <a:sym typeface="+mn-ea"/>
              </a:rPr>
              <a:t>陷入财务危机</a:t>
            </a:r>
            <a:r>
              <a:rPr lang="zh-CN" altLang="en-US" sz="2800" b="1" dirty="0" smtClean="0">
                <a:solidFill>
                  <a:schemeClr val="tx1"/>
                </a:solidFill>
                <a:sym typeface="+mn-ea"/>
              </a:rPr>
              <a:t>、但仍有转机和价值的企业，根据一定程序</a:t>
            </a:r>
            <a:r>
              <a:rPr lang="zh-CN" altLang="en-US" sz="2800" b="1" dirty="0" smtClean="0">
                <a:solidFill>
                  <a:srgbClr val="FF0000"/>
                </a:solidFill>
                <a:sym typeface="+mn-ea"/>
              </a:rPr>
              <a:t>进行重新整顿</a:t>
            </a:r>
            <a:r>
              <a:rPr lang="zh-CN" altLang="en-US" sz="2800" b="1" dirty="0" smtClean="0">
                <a:solidFill>
                  <a:schemeClr val="tx1"/>
                </a:solidFill>
                <a:sym typeface="+mn-ea"/>
              </a:rPr>
              <a:t>，使公司得以复苏和维持，</a:t>
            </a:r>
            <a:r>
              <a:rPr lang="zh-CN" altLang="en-US" sz="2800" b="1" dirty="0" smtClean="0">
                <a:solidFill>
                  <a:srgbClr val="FF0000"/>
                </a:solidFill>
                <a:sym typeface="+mn-ea"/>
              </a:rPr>
              <a:t>包括境内投资者对境外企业债务的偿还以及为减少企业损失而发生的投资</a:t>
            </a:r>
            <a:r>
              <a:rPr lang="zh-CN" altLang="en-US" sz="2800" b="1" dirty="0" smtClean="0">
                <a:solidFill>
                  <a:schemeClr val="tx1"/>
                </a:solidFill>
                <a:sym typeface="+mn-ea"/>
              </a:rPr>
              <a:t>。 境内投资者间境外企业股权等价交换（股权置换）视同财务重组。</a:t>
            </a:r>
            <a:endParaRPr lang="en-US" altLang="zh-CN" sz="2800" b="1" dirty="0" smtClean="0">
              <a:solidFill>
                <a:schemeClr val="tx1"/>
              </a:solidFill>
              <a:ea typeface="黑体" panose="02010609060101010101" charset="-122"/>
            </a:endParaRPr>
          </a:p>
          <a:p>
            <a:pPr eaLnBrk="1" hangingPunct="1"/>
            <a:endParaRPr lang="en-US" altLang="zh-CN" sz="2800" b="1" dirty="0" smtClean="0">
              <a:solidFill>
                <a:schemeClr val="tx1"/>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true" noRot="true" noChangeArrowheads="true"/>
          </p:cNvSpPr>
          <p:nvPr>
            <p:ph type="title"/>
          </p:nvPr>
        </p:nvSpPr>
        <p:spPr>
          <a:xfrm>
            <a:off x="1981200" y="274638"/>
            <a:ext cx="8229600" cy="418058"/>
          </a:xfrm>
        </p:spPr>
        <p:txBody>
          <a:bodyPr>
            <a:normAutofit fontScale="90000"/>
          </a:bodyPr>
          <a:lstStyle/>
          <a:p>
            <a:pPr eaLnBrk="1" hangingPunct="1">
              <a:defRPr/>
            </a:pPr>
            <a:endParaRPr lang="zh-CN" altLang="zh-CN" dirty="0" smtClean="0"/>
          </a:p>
        </p:txBody>
      </p:sp>
      <p:sp>
        <p:nvSpPr>
          <p:cNvPr id="267267" name="Rectangle 3"/>
          <p:cNvSpPr>
            <a:spLocks noGrp="true" noRot="true" noChangeArrowheads="true"/>
          </p:cNvSpPr>
          <p:nvPr>
            <p:ph idx="1"/>
          </p:nvPr>
        </p:nvSpPr>
        <p:spPr>
          <a:xfrm>
            <a:off x="1017270" y="946785"/>
            <a:ext cx="9946640" cy="5152390"/>
          </a:xfrm>
          <a:solidFill>
            <a:schemeClr val="bg2"/>
          </a:solidFill>
        </p:spPr>
        <p:txBody>
          <a:bodyPr/>
          <a:lstStyle/>
          <a:p>
            <a:pPr eaLnBrk="1" hangingPunct="1">
              <a:defRPr/>
            </a:pPr>
            <a:endParaRPr lang="en-US" altLang="zh-CN" sz="2800" b="1" dirty="0" smtClean="0">
              <a:solidFill>
                <a:srgbClr val="FF0000"/>
              </a:solidFill>
              <a:effectLst>
                <a:outerShdw blurRad="38100" dist="38100" dir="2700000" algn="tl">
                  <a:srgbClr val="000000"/>
                </a:outerShdw>
              </a:effectLst>
              <a:ea typeface="黑体" panose="02010609060101010101" charset="-122"/>
            </a:endParaRPr>
          </a:p>
          <a:p>
            <a:pPr eaLnBrk="1" hangingPunct="1">
              <a:defRPr/>
            </a:pPr>
            <a:r>
              <a:rPr lang="en-US" altLang="zh-CN" sz="2800" b="1" dirty="0" smtClean="0">
                <a:solidFill>
                  <a:srgbClr val="FF0000"/>
                </a:solidFill>
                <a:effectLst>
                  <a:outerShdw blurRad="38100" dist="38100" dir="2700000" algn="tl">
                    <a:srgbClr val="000000"/>
                  </a:outerShdw>
                </a:effectLst>
                <a:ea typeface="黑体" panose="02010609060101010101" charset="-122"/>
              </a:rPr>
              <a:t>3.</a:t>
            </a:r>
            <a:r>
              <a:rPr lang="zh-CN" altLang="en-US" sz="2800" b="1" dirty="0" smtClean="0">
                <a:solidFill>
                  <a:srgbClr val="FF0000"/>
                </a:solidFill>
                <a:effectLst>
                  <a:outerShdw blurRad="38100" dist="38100" dir="2700000" algn="tl">
                    <a:srgbClr val="000000"/>
                  </a:outerShdw>
                </a:effectLst>
                <a:ea typeface="黑体" panose="02010609060101010101" charset="-122"/>
              </a:rPr>
              <a:t>货币投资</a:t>
            </a:r>
            <a:r>
              <a:rPr lang="zh-CN" altLang="en-US" sz="2800" b="1" dirty="0" smtClean="0">
                <a:solidFill>
                  <a:srgbClr val="660033"/>
                </a:solidFill>
                <a:ea typeface="黑体" panose="02010609060101010101" charset="-122"/>
              </a:rPr>
              <a:t>：</a:t>
            </a:r>
            <a:r>
              <a:rPr lang="zh-CN" altLang="en-US" sz="2800" b="1" dirty="0" smtClean="0">
                <a:solidFill>
                  <a:srgbClr val="2747BE"/>
                </a:solidFill>
                <a:ea typeface="黑体" panose="02010609060101010101" charset="-122"/>
              </a:rPr>
              <a:t>是指以货币资本形式表现的投资</a:t>
            </a:r>
            <a:r>
              <a:rPr lang="zh-CN" altLang="en-US" sz="2800" b="1" dirty="0" smtClean="0">
                <a:solidFill>
                  <a:schemeClr val="tx1"/>
                </a:solidFill>
                <a:ea typeface="黑体" panose="02010609060101010101" charset="-122"/>
              </a:rPr>
              <a:t>。</a:t>
            </a:r>
            <a:r>
              <a:rPr lang="zh-CN" altLang="en-US" sz="2800" b="1" dirty="0" smtClean="0">
                <a:solidFill>
                  <a:srgbClr val="990000"/>
                </a:solidFill>
                <a:ea typeface="黑体" panose="02010609060101010101" charset="-122"/>
              </a:rPr>
              <a:t>自有资金</a:t>
            </a:r>
            <a:r>
              <a:rPr lang="zh-CN" altLang="en-US" sz="2800" b="1" dirty="0" smtClean="0">
                <a:solidFill>
                  <a:schemeClr val="tx1"/>
                </a:solidFill>
                <a:ea typeface="黑体" panose="02010609060101010101" charset="-122"/>
              </a:rPr>
              <a:t>是指境内投资者为进行生产经营活动所经常持有，可以自行支配使用并毋须偿还的那部分资金。</a:t>
            </a:r>
            <a:endParaRPr lang="zh-CN" altLang="en-US" sz="2800" b="1" dirty="0" smtClean="0">
              <a:solidFill>
                <a:schemeClr val="tx1"/>
              </a:solidFill>
              <a:ea typeface="黑体" panose="02010609060101010101" charset="-122"/>
            </a:endParaRPr>
          </a:p>
          <a:p>
            <a:pPr eaLnBrk="1" hangingPunct="1">
              <a:defRPr/>
            </a:pPr>
            <a:r>
              <a:rPr lang="en-US" altLang="zh-CN" sz="2800" b="1" dirty="0" smtClean="0">
                <a:solidFill>
                  <a:srgbClr val="FF0000"/>
                </a:solidFill>
                <a:effectLst>
                  <a:outerShdw blurRad="38100" dist="38100" dir="2700000" algn="tl">
                    <a:srgbClr val="000000"/>
                  </a:outerShdw>
                </a:effectLst>
                <a:ea typeface="黑体" panose="02010609060101010101" charset="-122"/>
              </a:rPr>
              <a:t>4.</a:t>
            </a:r>
            <a:r>
              <a:rPr lang="zh-CN" altLang="en-US" sz="2800" b="1" dirty="0" smtClean="0">
                <a:solidFill>
                  <a:srgbClr val="FF0000"/>
                </a:solidFill>
                <a:effectLst>
                  <a:outerShdw blurRad="38100" dist="38100" dir="2700000" algn="tl">
                    <a:srgbClr val="000000"/>
                  </a:outerShdw>
                </a:effectLst>
                <a:ea typeface="黑体" panose="02010609060101010101" charset="-122"/>
              </a:rPr>
              <a:t>银行贷款</a:t>
            </a:r>
            <a:r>
              <a:rPr lang="zh-CN" altLang="en-US" sz="2800" b="1" dirty="0" smtClean="0">
                <a:solidFill>
                  <a:schemeClr val="tx1"/>
                </a:solidFill>
                <a:ea typeface="黑体" panose="02010609060101010101" charset="-122"/>
              </a:rPr>
              <a:t>指境内投资者为对外直接投资而从境内银行性金融机构取得贷款。</a:t>
            </a:r>
            <a:r>
              <a:rPr lang="zh-CN" altLang="en-US" sz="2800" b="1" dirty="0" smtClean="0">
                <a:solidFill>
                  <a:srgbClr val="FF0000"/>
                </a:solidFill>
                <a:ea typeface="黑体" panose="02010609060101010101" charset="-122"/>
              </a:rPr>
              <a:t>其他</a:t>
            </a:r>
            <a:r>
              <a:rPr lang="zh-CN" altLang="en-US" sz="2800" b="1" dirty="0" smtClean="0">
                <a:solidFill>
                  <a:schemeClr val="tx1"/>
                </a:solidFill>
                <a:ea typeface="黑体" panose="02010609060101010101" charset="-122"/>
              </a:rPr>
              <a:t>指在货币投资中扣除自有资金和银行贷款以外的资金。</a:t>
            </a:r>
            <a:endParaRPr lang="zh-CN" altLang="en-US" sz="2800" b="1" dirty="0" smtClean="0">
              <a:solidFill>
                <a:schemeClr val="tx1"/>
              </a:solidFill>
              <a:ea typeface="黑体" panose="02010609060101010101" charset="-122"/>
            </a:endParaRPr>
          </a:p>
          <a:p>
            <a:pPr eaLnBrk="1" hangingPunct="1">
              <a:defRPr/>
            </a:pPr>
            <a:r>
              <a:rPr lang="en-US" altLang="zh-CN" sz="2800" b="1" dirty="0" smtClean="0">
                <a:solidFill>
                  <a:srgbClr val="FF0000"/>
                </a:solidFill>
                <a:effectLst>
                  <a:outerShdw blurRad="38100" dist="38100" dir="2700000" algn="tl">
                    <a:srgbClr val="000000"/>
                  </a:outerShdw>
                </a:effectLst>
                <a:ea typeface="黑体" panose="02010609060101010101" charset="-122"/>
              </a:rPr>
              <a:t>5.</a:t>
            </a:r>
            <a:r>
              <a:rPr lang="zh-CN" altLang="en-US" sz="2800" b="1" dirty="0" smtClean="0">
                <a:solidFill>
                  <a:srgbClr val="FF0000"/>
                </a:solidFill>
                <a:effectLst>
                  <a:outerShdw blurRad="38100" dist="38100" dir="2700000" algn="tl">
                    <a:srgbClr val="000000"/>
                  </a:outerShdw>
                </a:effectLst>
                <a:ea typeface="黑体" panose="02010609060101010101" charset="-122"/>
              </a:rPr>
              <a:t>实物投资</a:t>
            </a:r>
            <a:r>
              <a:rPr lang="zh-CN" altLang="en-US" sz="2800" b="1" dirty="0" smtClean="0">
                <a:solidFill>
                  <a:srgbClr val="660033"/>
                </a:solidFill>
                <a:ea typeface="黑体" panose="02010609060101010101" charset="-122"/>
              </a:rPr>
              <a:t>：</a:t>
            </a:r>
            <a:r>
              <a:rPr lang="zh-CN" altLang="en-US" sz="2800" b="1" dirty="0" smtClean="0">
                <a:solidFill>
                  <a:srgbClr val="2747BE"/>
                </a:solidFill>
                <a:ea typeface="黑体" panose="02010609060101010101" charset="-122"/>
              </a:rPr>
              <a:t>是指设备、建筑物、原材料等有形资产形式的投资。</a:t>
            </a:r>
            <a:endParaRPr lang="zh-CN" altLang="en-US" sz="2800" b="1" dirty="0" smtClean="0">
              <a:solidFill>
                <a:srgbClr val="2747BE"/>
              </a:solidFill>
              <a:ea typeface="黑体" panose="02010609060101010101" charset="-122"/>
            </a:endParaRPr>
          </a:p>
          <a:p>
            <a:pPr eaLnBrk="1" hangingPunct="1">
              <a:defRPr/>
            </a:pPr>
            <a:r>
              <a:rPr lang="en-US" altLang="zh-CN" sz="2800" b="1" dirty="0" smtClean="0">
                <a:solidFill>
                  <a:srgbClr val="FF0000"/>
                </a:solidFill>
                <a:effectLst>
                  <a:outerShdw blurRad="38100" dist="38100" dir="2700000" algn="tl">
                    <a:srgbClr val="000000"/>
                  </a:outerShdw>
                </a:effectLst>
                <a:ea typeface="黑体" panose="02010609060101010101" charset="-122"/>
              </a:rPr>
              <a:t>6.</a:t>
            </a:r>
            <a:r>
              <a:rPr lang="zh-CN" altLang="en-US" sz="2800" b="1" dirty="0" smtClean="0">
                <a:solidFill>
                  <a:srgbClr val="FF0000"/>
                </a:solidFill>
                <a:effectLst>
                  <a:outerShdw blurRad="38100" dist="38100" dir="2700000" algn="tl">
                    <a:srgbClr val="000000"/>
                  </a:outerShdw>
                </a:effectLst>
                <a:ea typeface="黑体" panose="02010609060101010101" charset="-122"/>
              </a:rPr>
              <a:t>无形资产投资</a:t>
            </a:r>
            <a:r>
              <a:rPr lang="zh-CN" altLang="en-US" sz="2800" b="1" dirty="0" smtClean="0">
                <a:solidFill>
                  <a:srgbClr val="660033"/>
                </a:solidFill>
                <a:ea typeface="黑体" panose="02010609060101010101" charset="-122"/>
              </a:rPr>
              <a:t>：</a:t>
            </a:r>
            <a:r>
              <a:rPr lang="zh-CN" altLang="en-US" sz="2800" b="1" dirty="0" smtClean="0">
                <a:solidFill>
                  <a:srgbClr val="2747BE"/>
                </a:solidFill>
                <a:ea typeface="黑体" panose="02010609060101010101" charset="-122"/>
              </a:rPr>
              <a:t>是依据法律取得的专利权、非专利技术、商标权、著作权、特许权、土地使用权等</a:t>
            </a:r>
            <a:r>
              <a:rPr lang="zh-CN" altLang="en-US" sz="2800" b="1" dirty="0" smtClean="0">
                <a:solidFill>
                  <a:srgbClr val="660033"/>
                </a:solidFill>
                <a:ea typeface="黑体" panose="02010609060101010101" charset="-122"/>
              </a:rPr>
              <a:t> 。</a:t>
            </a:r>
            <a:endParaRPr lang="en-US" altLang="zh-CN" sz="2800" b="1" dirty="0" smtClean="0">
              <a:solidFill>
                <a:srgbClr val="660033"/>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zh-CN" altLang="en-US" sz="36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endParaRPr>
          </a:p>
          <a:p>
            <a:r>
              <a:rPr lang="zh-CN" altLang="en-US" sz="36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（四）对外</a:t>
            </a:r>
            <a:r>
              <a:rPr lang="zh-CN" altLang="en-US" sz="3600" dirty="0">
                <a:solidFill>
                  <a:srgbClr val="FF0000"/>
                </a:solidFill>
                <a:latin typeface="方正黑体_GBK" panose="02000000000000000000" charset="-122"/>
                <a:ea typeface="方正黑体_GBK" panose="02000000000000000000" charset="-122"/>
                <a:cs typeface="方正黑体_GBK" panose="02000000000000000000" charset="-122"/>
                <a:sym typeface="+mn-ea"/>
              </a:rPr>
              <a:t>直接投资统计</a:t>
            </a:r>
            <a:r>
              <a:rPr lang="zh-CN" altLang="en-US" sz="36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属部门统计，现行统计制度</a:t>
            </a:r>
            <a:r>
              <a:rPr lang="zh-CN" altLang="en-US" sz="36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根据国家统计局</a:t>
            </a:r>
            <a:r>
              <a:rPr lang="en-US" altLang="zh-CN" sz="36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a:t>
            </a:r>
            <a:r>
              <a:rPr lang="zh-CN" altLang="zh-CN" sz="3600" dirty="0" smtClean="0">
                <a:latin typeface="方正黑体_GBK" panose="02000000000000000000" charset="-122"/>
                <a:ea typeface="方正黑体_GBK" panose="02000000000000000000" charset="-122"/>
                <a:cs typeface="方正黑体_GBK" panose="02000000000000000000" charset="-122"/>
                <a:sym typeface="+mn-ea"/>
              </a:rPr>
              <a:t>部门</a:t>
            </a:r>
            <a:r>
              <a:rPr lang="zh-CN" altLang="zh-CN" sz="3600" dirty="0">
                <a:latin typeface="方正黑体_GBK" panose="02000000000000000000" charset="-122"/>
                <a:ea typeface="方正黑体_GBK" panose="02000000000000000000" charset="-122"/>
                <a:cs typeface="方正黑体_GBK" panose="02000000000000000000" charset="-122"/>
                <a:sym typeface="+mn-ea"/>
              </a:rPr>
              <a:t>统计调查项目管理</a:t>
            </a:r>
            <a:r>
              <a:rPr lang="zh-CN" altLang="zh-CN" sz="3600" dirty="0" smtClean="0">
                <a:latin typeface="方正黑体_GBK" panose="02000000000000000000" charset="-122"/>
                <a:ea typeface="方正黑体_GBK" panose="02000000000000000000" charset="-122"/>
                <a:cs typeface="方正黑体_GBK" panose="02000000000000000000" charset="-122"/>
                <a:sym typeface="+mn-ea"/>
              </a:rPr>
              <a:t>办法</a:t>
            </a:r>
            <a:r>
              <a:rPr lang="en-US" altLang="zh-CN" sz="3600" dirty="0" smtClean="0">
                <a:latin typeface="方正黑体_GBK" panose="02000000000000000000" charset="-122"/>
                <a:ea typeface="方正黑体_GBK" panose="02000000000000000000" charset="-122"/>
                <a:cs typeface="方正黑体_GBK" panose="02000000000000000000" charset="-122"/>
                <a:sym typeface="+mn-ea"/>
              </a:rPr>
              <a:t>〉</a:t>
            </a:r>
            <a:r>
              <a:rPr lang="zh-CN" altLang="zh-CN" sz="3600" dirty="0" smtClean="0">
                <a:latin typeface="方正黑体_GBK" panose="02000000000000000000" charset="-122"/>
                <a:ea typeface="方正黑体_GBK" panose="02000000000000000000" charset="-122"/>
                <a:cs typeface="方正黑体_GBK" panose="02000000000000000000" charset="-122"/>
                <a:sym typeface="+mn-ea"/>
              </a:rPr>
              <a:t>（</a:t>
            </a:r>
            <a:r>
              <a:rPr lang="zh-CN" altLang="zh-CN" sz="3600" dirty="0">
                <a:latin typeface="方正黑体_GBK" panose="02000000000000000000" charset="-122"/>
                <a:ea typeface="方正黑体_GBK" panose="02000000000000000000" charset="-122"/>
                <a:cs typeface="方正黑体_GBK" panose="02000000000000000000" charset="-122"/>
                <a:sym typeface="+mn-ea"/>
              </a:rPr>
              <a:t>中华人民共和国国家统计局令第</a:t>
            </a:r>
            <a:r>
              <a:rPr lang="en-US" altLang="zh-CN" sz="3600" dirty="0">
                <a:latin typeface="方正黑体_GBK" panose="02000000000000000000" charset="-122"/>
                <a:ea typeface="方正黑体_GBK" panose="02000000000000000000" charset="-122"/>
                <a:cs typeface="方正黑体_GBK" panose="02000000000000000000" charset="-122"/>
                <a:sym typeface="+mn-ea"/>
              </a:rPr>
              <a:t>22</a:t>
            </a:r>
            <a:r>
              <a:rPr lang="zh-CN" altLang="zh-CN" sz="3600" dirty="0">
                <a:latin typeface="方正黑体_GBK" panose="02000000000000000000" charset="-122"/>
                <a:ea typeface="方正黑体_GBK" panose="02000000000000000000" charset="-122"/>
                <a:cs typeface="方正黑体_GBK" panose="02000000000000000000" charset="-122"/>
                <a:sym typeface="+mn-ea"/>
              </a:rPr>
              <a:t>号）</a:t>
            </a:r>
            <a:r>
              <a:rPr lang="zh-CN" altLang="en-US" sz="36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有效期为</a:t>
            </a:r>
            <a:r>
              <a:rPr lang="en-US" altLang="zh-CN" sz="36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3</a:t>
            </a:r>
            <a:r>
              <a:rPr lang="zh-CN" altLang="en-US" sz="3600" dirty="0">
                <a:solidFill>
                  <a:srgbClr val="C00000"/>
                </a:solidFill>
                <a:latin typeface="方正黑体_GBK" panose="02000000000000000000" charset="-122"/>
                <a:ea typeface="方正黑体_GBK" panose="02000000000000000000" charset="-122"/>
                <a:cs typeface="方正黑体_GBK" panose="02000000000000000000" charset="-122"/>
                <a:sym typeface="+mn-ea"/>
              </a:rPr>
              <a:t>年</a:t>
            </a:r>
            <a:r>
              <a:rPr lang="zh-CN" altLang="en-US" sz="36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a:t>
            </a:r>
            <a:r>
              <a:rPr lang="zh-CN" altLang="en-US" sz="36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有效期至</a:t>
            </a:r>
            <a:r>
              <a:rPr lang="en-US" altLang="zh-CN" sz="36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2021</a:t>
            </a:r>
            <a:r>
              <a:rPr lang="zh-CN" altLang="en-US" sz="36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年</a:t>
            </a:r>
            <a:r>
              <a:rPr lang="en-US" altLang="zh-CN" sz="36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12</a:t>
            </a:r>
            <a:r>
              <a:rPr lang="zh-CN" altLang="en-US" sz="3600" dirty="0" smtClean="0">
                <a:solidFill>
                  <a:srgbClr val="FF0000"/>
                </a:solidFill>
                <a:latin typeface="方正黑体_GBK" panose="02000000000000000000" charset="-122"/>
                <a:ea typeface="方正黑体_GBK" panose="02000000000000000000" charset="-122"/>
                <a:cs typeface="方正黑体_GBK" panose="02000000000000000000" charset="-122"/>
                <a:sym typeface="+mn-ea"/>
              </a:rPr>
              <a:t>月</a:t>
            </a:r>
            <a:r>
              <a:rPr lang="zh-CN" altLang="en-US" sz="36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。之后需</a:t>
            </a:r>
            <a:r>
              <a:rPr lang="zh-CN" altLang="en-US" sz="3600" dirty="0">
                <a:solidFill>
                  <a:srgbClr val="080808"/>
                </a:solidFill>
                <a:latin typeface="方正黑体_GBK" panose="02000000000000000000" charset="-122"/>
                <a:ea typeface="方正黑体_GBK" panose="02000000000000000000" charset="-122"/>
                <a:cs typeface="方正黑体_GBK" panose="02000000000000000000" charset="-122"/>
                <a:sym typeface="+mn-ea"/>
              </a:rPr>
              <a:t>报国家统计局进行</a:t>
            </a:r>
            <a:r>
              <a:rPr lang="zh-CN" altLang="en-US" sz="3600" dirty="0" smtClean="0">
                <a:solidFill>
                  <a:srgbClr val="080808"/>
                </a:solidFill>
                <a:latin typeface="方正黑体_GBK" panose="02000000000000000000" charset="-122"/>
                <a:ea typeface="方正黑体_GBK" panose="02000000000000000000" charset="-122"/>
                <a:cs typeface="方正黑体_GBK" panose="02000000000000000000" charset="-122"/>
                <a:sym typeface="+mn-ea"/>
              </a:rPr>
              <a:t>审批。</a:t>
            </a:r>
            <a:endParaRPr lang="zh-CN" altLang="en-US" sz="3600">
              <a:latin typeface="方正黑体_GBK" panose="02000000000000000000" charset="-122"/>
              <a:ea typeface="方正黑体_GBK" panose="02000000000000000000" charset="-122"/>
              <a:cs typeface="方正黑体_GBK" panose="02000000000000000000" charset="-122"/>
            </a:endParaRPr>
          </a:p>
        </p:txBody>
      </p:sp>
      <p:sp>
        <p:nvSpPr>
          <p:cNvPr id="3" name="标题 2"/>
          <p:cNvSpPr>
            <a:spLocks noGrp="true"/>
          </p:cNvSpPr>
          <p:nvPr>
            <p:ph type="title"/>
          </p:nvPr>
        </p:nvSpPr>
        <p:spPr>
          <a:xfrm>
            <a:off x="507365" y="494665"/>
            <a:ext cx="9615170" cy="621665"/>
          </a:xfrm>
        </p:spPr>
        <p:txBody>
          <a:bodyPr>
            <a:noAutofit/>
          </a:bodyPr>
          <a:p>
            <a:r>
              <a:rPr lang="zh-CN" altLang="en-US" sz="3600"/>
              <a:t>对外直接投资统计制度每</a:t>
            </a:r>
            <a:r>
              <a:rPr lang="en-US" altLang="zh-CN" sz="3600"/>
              <a:t>3</a:t>
            </a:r>
            <a:r>
              <a:rPr lang="zh-CN" altLang="en-US" sz="3600"/>
              <a:t>年更新</a:t>
            </a:r>
            <a:endParaRPr lang="zh-CN" altLang="en-US" sz="36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true" noRot="true" noChangeArrowheads="true"/>
          </p:cNvSpPr>
          <p:nvPr>
            <p:ph type="title"/>
          </p:nvPr>
        </p:nvSpPr>
        <p:spPr>
          <a:xfrm>
            <a:off x="681990" y="494665"/>
            <a:ext cx="10515600" cy="729615"/>
          </a:xfrm>
          <a:solidFill>
            <a:srgbClr val="66FF99"/>
          </a:solidFill>
        </p:spPr>
        <p:txBody>
          <a:bodyPr>
            <a:normAutofit/>
          </a:bodyPr>
          <a:lstStyle/>
          <a:p>
            <a:pPr eaLnBrk="1" hangingPunct="1">
              <a:defRPr/>
            </a:pPr>
            <a:r>
              <a:rPr lang="en-US" altLang="zh-CN" sz="3200" b="1" smtClean="0">
                <a:solidFill>
                  <a:srgbClr val="990000"/>
                </a:solidFill>
                <a:effectLst>
                  <a:outerShdw blurRad="38100" dist="38100" dir="2700000" algn="tl">
                    <a:srgbClr val="000000"/>
                  </a:outerShdw>
                </a:effectLst>
                <a:ea typeface="黑体" panose="02010609060101010101" charset="-122"/>
              </a:rPr>
              <a:t>2</a:t>
            </a:r>
            <a:r>
              <a:rPr lang="zh-CN" altLang="en-US" sz="3200" b="1" smtClean="0">
                <a:solidFill>
                  <a:srgbClr val="990000"/>
                </a:solidFill>
                <a:effectLst>
                  <a:outerShdw blurRad="38100" dist="38100" dir="2700000" algn="tl">
                    <a:srgbClr val="000000"/>
                  </a:outerShdw>
                </a:effectLst>
                <a:ea typeface="黑体" panose="02010609060101010101" charset="-122"/>
              </a:rPr>
              <a:t>、对外直接投资月度情况（按投资构成分组</a:t>
            </a:r>
            <a:r>
              <a:rPr lang="en-US" altLang="zh-CN" sz="3200" b="1" smtClean="0">
                <a:solidFill>
                  <a:srgbClr val="990000"/>
                </a:solidFill>
                <a:effectLst>
                  <a:outerShdw blurRad="38100" dist="38100" dir="2700000" algn="tl">
                    <a:srgbClr val="000000"/>
                  </a:outerShdw>
                </a:effectLst>
                <a:ea typeface="黑体" panose="02010609060101010101" charset="-122"/>
              </a:rPr>
              <a:t>FDIY2</a:t>
            </a:r>
            <a:r>
              <a:rPr lang="zh-CN" altLang="en-US" sz="3200" b="1" smtClean="0">
                <a:solidFill>
                  <a:srgbClr val="990000"/>
                </a:solidFill>
                <a:effectLst>
                  <a:outerShdw blurRad="38100" dist="38100" dir="2700000" algn="tl">
                    <a:srgbClr val="000000"/>
                  </a:outerShdw>
                </a:effectLst>
                <a:ea typeface="黑体" panose="02010609060101010101" charset="-122"/>
              </a:rPr>
              <a:t>表）</a:t>
            </a:r>
            <a:endParaRPr lang="zh-CN" altLang="en-US" sz="3200" b="1" smtClean="0">
              <a:solidFill>
                <a:srgbClr val="990000"/>
              </a:solidFill>
              <a:effectLst>
                <a:outerShdw blurRad="38100" dist="38100" dir="2700000" algn="tl">
                  <a:srgbClr val="000000"/>
                </a:outerShdw>
              </a:effectLst>
              <a:ea typeface="黑体" panose="02010609060101010101" charset="-122"/>
            </a:endParaRPr>
          </a:p>
        </p:txBody>
      </p:sp>
      <p:sp>
        <p:nvSpPr>
          <p:cNvPr id="91139" name="Rectangle 3"/>
          <p:cNvSpPr>
            <a:spLocks noGrp="true" noRot="true" noChangeArrowheads="true"/>
          </p:cNvSpPr>
          <p:nvPr>
            <p:ph idx="1"/>
          </p:nvPr>
        </p:nvSpPr>
        <p:spPr>
          <a:xfrm>
            <a:off x="681990" y="1338580"/>
            <a:ext cx="10515600" cy="5088255"/>
          </a:xfrm>
          <a:solidFill>
            <a:schemeClr val="bg2"/>
          </a:solidFill>
        </p:spPr>
        <p:txBody>
          <a:bodyPr/>
          <a:lstStyle/>
          <a:p>
            <a:pPr eaLnBrk="1" hangingPunct="1"/>
            <a:r>
              <a:rPr lang="en-US" altLang="zh-CN" sz="2800" b="1" dirty="0" smtClean="0">
                <a:solidFill>
                  <a:srgbClr val="002060"/>
                </a:solidFill>
                <a:ea typeface="黑体" panose="02010609060101010101" charset="-122"/>
              </a:rPr>
              <a:t>1.</a:t>
            </a:r>
            <a:r>
              <a:rPr lang="zh-CN" altLang="en-US" sz="2800" b="1" dirty="0" smtClean="0">
                <a:solidFill>
                  <a:srgbClr val="002060"/>
                </a:solidFill>
                <a:ea typeface="黑体" panose="02010609060101010101" charset="-122"/>
              </a:rPr>
              <a:t>本表综合反映报告期境内投资者对外直接投资（包括金融类）的</a:t>
            </a:r>
            <a:r>
              <a:rPr lang="zh-CN" altLang="en-US" sz="2800" b="1" dirty="0" smtClean="0">
                <a:solidFill>
                  <a:srgbClr val="FF0000"/>
                </a:solidFill>
                <a:ea typeface="黑体" panose="02010609060101010101" charset="-122"/>
              </a:rPr>
              <a:t>新增股权和债权</a:t>
            </a:r>
            <a:r>
              <a:rPr lang="zh-CN" altLang="en-US" sz="2800" b="1" dirty="0" smtClean="0">
                <a:solidFill>
                  <a:srgbClr val="002060"/>
                </a:solidFill>
                <a:ea typeface="黑体" panose="02010609060101010101" charset="-122"/>
              </a:rPr>
              <a:t>情况</a:t>
            </a:r>
            <a:r>
              <a:rPr lang="zh-CN" altLang="en-US" sz="2800" b="1" dirty="0" smtClean="0">
                <a:solidFill>
                  <a:schemeClr val="tx1"/>
                </a:solidFill>
                <a:ea typeface="黑体" panose="02010609060101010101" charset="-122"/>
              </a:rPr>
              <a:t>。</a:t>
            </a:r>
            <a:endParaRPr lang="zh-CN" altLang="en-US" sz="2800" b="1" dirty="0" smtClean="0">
              <a:solidFill>
                <a:schemeClr val="tx1"/>
              </a:solidFill>
              <a:ea typeface="黑体" panose="02010609060101010101" charset="-122"/>
            </a:endParaRPr>
          </a:p>
          <a:p>
            <a:pPr eaLnBrk="1" hangingPunct="1"/>
            <a:r>
              <a:rPr lang="en-US" altLang="zh-CN" sz="2800" b="1" smtClean="0">
                <a:solidFill>
                  <a:srgbClr val="FF0000"/>
                </a:solidFill>
                <a:sym typeface="+mn-ea"/>
              </a:rPr>
              <a:t>2.</a:t>
            </a:r>
            <a:r>
              <a:rPr lang="zh-CN" altLang="en-US" sz="2800" b="1" smtClean="0">
                <a:solidFill>
                  <a:srgbClr val="FF0000"/>
                </a:solidFill>
                <a:sym typeface="+mn-ea"/>
              </a:rPr>
              <a:t>新增股权</a:t>
            </a:r>
            <a:r>
              <a:rPr lang="zh-CN" altLang="en-US" sz="2800" b="1" smtClean="0">
                <a:solidFill>
                  <a:srgbClr val="000066"/>
                </a:solidFill>
                <a:sym typeface="+mn-ea"/>
              </a:rPr>
              <a:t>：等于报告年度境外企业股本增加额乘以中方股权份额。</a:t>
            </a:r>
            <a:endParaRPr lang="zh-CN" altLang="en-US" sz="2800" b="1" smtClean="0">
              <a:solidFill>
                <a:srgbClr val="000066"/>
              </a:solidFill>
              <a:ea typeface="黑体" panose="02010609060101010101" charset="-122"/>
            </a:endParaRPr>
          </a:p>
          <a:p>
            <a:pPr eaLnBrk="1" hangingPunct="1"/>
            <a:r>
              <a:rPr lang="en-US" altLang="zh-CN" sz="2800" b="1" smtClean="0">
                <a:solidFill>
                  <a:srgbClr val="FF0000"/>
                </a:solidFill>
                <a:sym typeface="+mn-ea"/>
              </a:rPr>
              <a:t>3.</a:t>
            </a:r>
            <a:r>
              <a:rPr lang="zh-CN" altLang="en-US" sz="2800" b="1" smtClean="0">
                <a:solidFill>
                  <a:srgbClr val="FF0000"/>
                </a:solidFill>
                <a:sym typeface="+mn-ea"/>
              </a:rPr>
              <a:t>新增债务工具</a:t>
            </a:r>
            <a:r>
              <a:rPr lang="zh-CN" altLang="en-US" sz="2800" b="1" smtClean="0">
                <a:solidFill>
                  <a:srgbClr val="000066"/>
                </a:solidFill>
                <a:sym typeface="+mn-ea"/>
              </a:rPr>
              <a:t>：指报告期境内投资者和境外子公司、分支机构以及联营公司之间的发生债务交易等，包括境内投资者与境外子公司、联营公司和分支机构的借贷款、应收和应付款项、债务证券等。 </a:t>
            </a:r>
            <a:endParaRPr lang="zh-CN" altLang="en-US" sz="2800" b="1" smtClean="0">
              <a:solidFill>
                <a:srgbClr val="000066"/>
              </a:solidFill>
              <a:ea typeface="黑体" panose="02010609060101010101" charset="-122"/>
            </a:endParaRPr>
          </a:p>
          <a:p>
            <a:pPr eaLnBrk="1" hangingPunct="1"/>
            <a:endParaRPr lang="zh-CN" altLang="en-US" sz="2800" b="1" dirty="0" smtClean="0">
              <a:solidFill>
                <a:schemeClr val="bg2">
                  <a:lumMod val="1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true" noRot="true" noChangeArrowheads="true"/>
          </p:cNvSpPr>
          <p:nvPr>
            <p:ph type="title"/>
          </p:nvPr>
        </p:nvSpPr>
        <p:spPr>
          <a:xfrm>
            <a:off x="838200" y="494665"/>
            <a:ext cx="10514965" cy="902335"/>
          </a:xfrm>
          <a:solidFill>
            <a:srgbClr val="92D050"/>
          </a:solidFill>
        </p:spPr>
        <p:txBody>
          <a:bodyPr>
            <a:normAutofit/>
          </a:bodyPr>
          <a:lstStyle/>
          <a:p>
            <a:pPr eaLnBrk="1" hangingPunct="1">
              <a:defRPr/>
            </a:pPr>
            <a:r>
              <a:rPr lang="en-US" altLang="zh-CN" b="1" dirty="0" smtClean="0">
                <a:solidFill>
                  <a:srgbClr val="990000"/>
                </a:solidFill>
                <a:effectLst>
                  <a:outerShdw blurRad="38100" dist="38100" dir="2700000" algn="tl">
                    <a:srgbClr val="000000"/>
                  </a:outerShdw>
                </a:effectLst>
                <a:ea typeface="黑体" panose="02010609060101010101" charset="-122"/>
              </a:rPr>
              <a:t>3</a:t>
            </a:r>
            <a:r>
              <a:rPr lang="zh-CN" altLang="en-US" b="1" dirty="0" smtClean="0">
                <a:solidFill>
                  <a:srgbClr val="990000"/>
                </a:solidFill>
                <a:effectLst>
                  <a:outerShdw blurRad="38100" dist="38100" dir="2700000" algn="tl">
                    <a:srgbClr val="000000"/>
                  </a:outerShdw>
                </a:effectLst>
                <a:ea typeface="黑体" panose="02010609060101010101" charset="-122"/>
              </a:rPr>
              <a:t>、对外投资并购基本事项</a:t>
            </a:r>
            <a:r>
              <a:rPr lang="en-US" altLang="zh-CN" b="1" dirty="0" smtClean="0">
                <a:solidFill>
                  <a:srgbClr val="990000"/>
                </a:solidFill>
                <a:effectLst>
                  <a:outerShdw blurRad="38100" dist="38100" dir="2700000" algn="tl">
                    <a:srgbClr val="000000"/>
                  </a:outerShdw>
                </a:effectLst>
                <a:ea typeface="黑体" panose="02010609060101010101" charset="-122"/>
              </a:rPr>
              <a:t>FDIY3</a:t>
            </a:r>
            <a:r>
              <a:rPr lang="zh-CN" altLang="en-US" b="1" dirty="0" smtClean="0">
                <a:solidFill>
                  <a:srgbClr val="990000"/>
                </a:solidFill>
                <a:effectLst>
                  <a:outerShdw blurRad="38100" dist="38100" dir="2700000" algn="tl">
                    <a:srgbClr val="000000"/>
                  </a:outerShdw>
                </a:effectLst>
                <a:ea typeface="黑体" panose="02010609060101010101" charset="-122"/>
              </a:rPr>
              <a:t>表：</a:t>
            </a:r>
            <a:endParaRPr lang="zh-CN" altLang="en-US" b="1" dirty="0" smtClean="0">
              <a:solidFill>
                <a:srgbClr val="990000"/>
              </a:solidFill>
              <a:effectLst>
                <a:outerShdw blurRad="38100" dist="38100" dir="2700000" algn="tl">
                  <a:srgbClr val="000000"/>
                </a:outerShdw>
              </a:effectLst>
              <a:ea typeface="黑体" panose="02010609060101010101" charset="-122"/>
            </a:endParaRPr>
          </a:p>
        </p:txBody>
      </p:sp>
      <p:sp>
        <p:nvSpPr>
          <p:cNvPr id="93187" name="Rectangle 3"/>
          <p:cNvSpPr>
            <a:spLocks noGrp="true" noRot="true" noChangeArrowheads="true"/>
          </p:cNvSpPr>
          <p:nvPr>
            <p:ph idx="1"/>
          </p:nvPr>
        </p:nvSpPr>
        <p:spPr>
          <a:xfrm>
            <a:off x="720725" y="1397000"/>
            <a:ext cx="10632440" cy="4678045"/>
          </a:xfrm>
          <a:solidFill>
            <a:schemeClr val="bg2"/>
          </a:solidFill>
        </p:spPr>
        <p:txBody>
          <a:bodyPr/>
          <a:lstStyle/>
          <a:p>
            <a:pPr eaLnBrk="1" hangingPunct="1"/>
            <a:endParaRPr lang="zh-CN" altLang="en-US" sz="3200" b="1" dirty="0" smtClean="0">
              <a:solidFill>
                <a:srgbClr val="000066"/>
              </a:solidFill>
              <a:latin typeface="+mn-ea"/>
            </a:endParaRPr>
          </a:p>
          <a:p>
            <a:pPr eaLnBrk="1" hangingPunct="1"/>
            <a:r>
              <a:rPr lang="zh-CN" altLang="en-US" sz="3200" b="1" dirty="0" smtClean="0">
                <a:solidFill>
                  <a:srgbClr val="000066"/>
                </a:solidFill>
                <a:latin typeface="+mn-ea"/>
              </a:rPr>
              <a:t>本表综合反映报告期内</a:t>
            </a:r>
            <a:r>
              <a:rPr lang="zh-CN" altLang="en-US" sz="3200" b="1" dirty="0" smtClean="0">
                <a:solidFill>
                  <a:srgbClr val="FF0000"/>
                </a:solidFill>
                <a:latin typeface="+mn-ea"/>
              </a:rPr>
              <a:t>境内投资者或其境外企业</a:t>
            </a:r>
            <a:r>
              <a:rPr lang="zh-CN" altLang="en-US" sz="3200" b="1" dirty="0" smtClean="0">
                <a:solidFill>
                  <a:srgbClr val="000066"/>
                </a:solidFill>
                <a:latin typeface="+mn-ea"/>
              </a:rPr>
              <a:t>实施对外投资并购事项的实际情况。</a:t>
            </a:r>
            <a:r>
              <a:rPr lang="zh-CN" altLang="en-US" sz="3200" b="1" dirty="0" smtClean="0">
                <a:solidFill>
                  <a:srgbClr val="FF0000"/>
                </a:solidFill>
                <a:latin typeface="+mn-ea"/>
              </a:rPr>
              <a:t>涉及境内投资者之间的境外股权转让不属本表统计范畴。</a:t>
            </a:r>
            <a:endParaRPr lang="zh-CN" altLang="en-US" sz="3200" b="1" dirty="0" smtClean="0">
              <a:solidFill>
                <a:srgbClr val="FF0000"/>
              </a:solidFill>
              <a:latin typeface="+mn-ea"/>
            </a:endParaRPr>
          </a:p>
          <a:p>
            <a:pPr eaLnBrk="1" hangingPunct="1"/>
            <a:r>
              <a:rPr lang="zh-CN" altLang="en-US" sz="4000" b="1" dirty="0" smtClean="0">
                <a:solidFill>
                  <a:srgbClr val="0000CC"/>
                </a:solidFill>
                <a:latin typeface="+mn-ea"/>
              </a:rPr>
              <a:t>注意：仅报一次！</a:t>
            </a:r>
            <a:endParaRPr lang="zh-CN" altLang="en-US" sz="4000" b="1" dirty="0" smtClean="0">
              <a:solidFill>
                <a:srgbClr val="0000CC"/>
              </a:solidFill>
              <a:latin typeface="+mn-ea"/>
            </a:endParaRPr>
          </a:p>
          <a:p>
            <a:pPr eaLnBrk="1" hangingPunct="1"/>
            <a:endParaRPr lang="en-US" altLang="zh-CN" b="1" dirty="0" smtClean="0">
              <a:solidFill>
                <a:schemeClr val="bg2"/>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true" noRot="true" noChangeArrowheads="true"/>
          </p:cNvSpPr>
          <p:nvPr>
            <p:ph type="title"/>
          </p:nvPr>
        </p:nvSpPr>
        <p:spPr>
          <a:xfrm>
            <a:off x="1171575" y="494665"/>
            <a:ext cx="9721850" cy="778510"/>
          </a:xfrm>
          <a:solidFill>
            <a:srgbClr val="FFFF00"/>
          </a:solidFill>
        </p:spPr>
        <p:txBody>
          <a:bodyPr/>
          <a:lstStyle/>
          <a:p>
            <a:pPr eaLnBrk="1" hangingPunct="1">
              <a:defRPr/>
            </a:pPr>
            <a:r>
              <a:rPr lang="zh-CN" b="1" smtClean="0">
                <a:solidFill>
                  <a:srgbClr val="FF0000"/>
                </a:solidFill>
                <a:effectLst>
                  <a:outerShdw blurRad="38100" dist="38100" dir="2700000" algn="tl">
                    <a:srgbClr val="000000"/>
                  </a:outerShdw>
                </a:effectLst>
                <a:ea typeface="黑体" panose="02010609060101010101" charset="-122"/>
              </a:rPr>
              <a:t>（</a:t>
            </a:r>
            <a:r>
              <a:rPr lang="en-US" altLang="zh-CN" b="1" smtClean="0">
                <a:solidFill>
                  <a:srgbClr val="FF0000"/>
                </a:solidFill>
                <a:effectLst>
                  <a:outerShdw blurRad="38100" dist="38100" dir="2700000" algn="tl">
                    <a:srgbClr val="000000"/>
                  </a:outerShdw>
                </a:effectLst>
                <a:ea typeface="黑体" panose="02010609060101010101" charset="-122"/>
              </a:rPr>
              <a:t>1</a:t>
            </a:r>
            <a:r>
              <a:rPr lang="zh-CN" altLang="en-US" b="1" smtClean="0">
                <a:solidFill>
                  <a:srgbClr val="FF0000"/>
                </a:solidFill>
                <a:effectLst>
                  <a:outerShdw blurRad="38100" dist="38100" dir="2700000" algn="tl">
                    <a:srgbClr val="000000"/>
                  </a:outerShdw>
                </a:effectLst>
                <a:ea typeface="黑体" panose="02010609060101010101" charset="-122"/>
              </a:rPr>
              <a:t>）并购事项的统计界定：</a:t>
            </a:r>
            <a:endParaRPr lang="zh-CN" altLang="en-US" b="1" smtClean="0">
              <a:solidFill>
                <a:srgbClr val="FF0000"/>
              </a:solidFill>
              <a:effectLst>
                <a:outerShdw blurRad="38100" dist="38100" dir="2700000" algn="tl">
                  <a:srgbClr val="000000"/>
                </a:outerShdw>
              </a:effectLst>
              <a:ea typeface="黑体" panose="02010609060101010101" charset="-122"/>
            </a:endParaRPr>
          </a:p>
        </p:txBody>
      </p:sp>
      <p:sp>
        <p:nvSpPr>
          <p:cNvPr id="94211" name="Rectangle 3"/>
          <p:cNvSpPr>
            <a:spLocks noGrp="true" noRot="true" noChangeArrowheads="true"/>
          </p:cNvSpPr>
          <p:nvPr>
            <p:ph idx="1"/>
          </p:nvPr>
        </p:nvSpPr>
        <p:spPr>
          <a:xfrm>
            <a:off x="1172210" y="1350010"/>
            <a:ext cx="9721215" cy="4845685"/>
          </a:xfrm>
          <a:solidFill>
            <a:schemeClr val="bg2"/>
          </a:solidFill>
        </p:spPr>
        <p:txBody>
          <a:bodyPr/>
          <a:lstStyle/>
          <a:p>
            <a:pPr eaLnBrk="1" hangingPunct="1">
              <a:lnSpc>
                <a:spcPct val="80000"/>
              </a:lnSpc>
            </a:pPr>
            <a:endParaRPr lang="zh-CN" altLang="en-US" sz="2800" b="1" dirty="0" smtClean="0">
              <a:solidFill>
                <a:srgbClr val="000066"/>
              </a:solidFill>
              <a:latin typeface="+mn-ea"/>
            </a:endParaRPr>
          </a:p>
          <a:p>
            <a:pPr eaLnBrk="1" hangingPunct="1">
              <a:lnSpc>
                <a:spcPct val="80000"/>
              </a:lnSpc>
            </a:pPr>
            <a:r>
              <a:rPr lang="en-US" sz="2800" b="1" dirty="0" smtClean="0">
                <a:solidFill>
                  <a:srgbClr val="000066"/>
                </a:solidFill>
                <a:latin typeface="+mn-ea"/>
              </a:rPr>
              <a:t>A:</a:t>
            </a:r>
            <a:r>
              <a:rPr lang="zh-CN" altLang="en-US" sz="2800" b="1" dirty="0" smtClean="0">
                <a:solidFill>
                  <a:srgbClr val="000066"/>
                </a:solidFill>
                <a:latin typeface="+mn-ea"/>
              </a:rPr>
              <a:t>境内投资者</a:t>
            </a:r>
            <a:r>
              <a:rPr lang="zh-CN" altLang="en-US" sz="2800" b="1" dirty="0" smtClean="0">
                <a:solidFill>
                  <a:srgbClr val="FF0000"/>
                </a:solidFill>
                <a:latin typeface="+mn-ea"/>
              </a:rPr>
              <a:t>直接与卖方签订并购</a:t>
            </a:r>
            <a:r>
              <a:rPr lang="zh-CN" altLang="en-US" sz="2800" b="1" dirty="0" smtClean="0">
                <a:solidFill>
                  <a:srgbClr val="000066"/>
                </a:solidFill>
                <a:latin typeface="+mn-ea"/>
              </a:rPr>
              <a:t>境外实体企业（或项目）协议以及实施并购的行为活动纳入并购事项统计。</a:t>
            </a:r>
            <a:endParaRPr lang="zh-CN" altLang="en-US" sz="2800" b="1" dirty="0" smtClean="0">
              <a:solidFill>
                <a:srgbClr val="000066"/>
              </a:solidFill>
              <a:latin typeface="+mn-ea"/>
            </a:endParaRPr>
          </a:p>
          <a:p>
            <a:pPr eaLnBrk="1" hangingPunct="1">
              <a:lnSpc>
                <a:spcPct val="80000"/>
              </a:lnSpc>
            </a:pPr>
            <a:r>
              <a:rPr lang="en-US" sz="2800" b="1" dirty="0" smtClean="0">
                <a:solidFill>
                  <a:srgbClr val="000066"/>
                </a:solidFill>
                <a:latin typeface="+mn-ea"/>
              </a:rPr>
              <a:t>B:</a:t>
            </a:r>
            <a:r>
              <a:rPr lang="zh-CN" altLang="en-US" sz="2800" b="1" dirty="0" smtClean="0">
                <a:solidFill>
                  <a:srgbClr val="FF0000"/>
                </a:solidFill>
                <a:latin typeface="+mn-ea"/>
              </a:rPr>
              <a:t>境内投资者通过其境外企业与卖方签订</a:t>
            </a:r>
            <a:r>
              <a:rPr lang="zh-CN" altLang="en-US" sz="2800" b="1" dirty="0" smtClean="0">
                <a:solidFill>
                  <a:srgbClr val="000066"/>
                </a:solidFill>
                <a:latin typeface="+mn-ea"/>
              </a:rPr>
              <a:t>并购企业（或项目）协议以及实施并购的行为活动纳入并购事项统计。</a:t>
            </a:r>
            <a:endParaRPr lang="zh-CN" altLang="en-US" sz="2800" b="1" dirty="0" smtClean="0">
              <a:solidFill>
                <a:srgbClr val="000066"/>
              </a:solidFill>
              <a:latin typeface="+mn-ea"/>
            </a:endParaRPr>
          </a:p>
          <a:p>
            <a:pPr eaLnBrk="1" hangingPunct="1">
              <a:lnSpc>
                <a:spcPct val="80000"/>
              </a:lnSpc>
            </a:pPr>
            <a:r>
              <a:rPr lang="en-US" sz="2800" b="1" dirty="0" smtClean="0">
                <a:solidFill>
                  <a:srgbClr val="000066"/>
                </a:solidFill>
                <a:latin typeface="+mn-ea"/>
              </a:rPr>
              <a:t>C:</a:t>
            </a:r>
            <a:r>
              <a:rPr lang="zh-CN" altLang="en-US" sz="2800" b="1" dirty="0" smtClean="0">
                <a:solidFill>
                  <a:srgbClr val="000066"/>
                </a:solidFill>
                <a:latin typeface="+mn-ea"/>
              </a:rPr>
              <a:t>境内投资者</a:t>
            </a:r>
            <a:r>
              <a:rPr lang="zh-CN" altLang="en-US" sz="2800" b="1" dirty="0" smtClean="0">
                <a:solidFill>
                  <a:srgbClr val="FF0000"/>
                </a:solidFill>
                <a:latin typeface="+mn-ea"/>
              </a:rPr>
              <a:t>之间</a:t>
            </a:r>
            <a:r>
              <a:rPr lang="zh-CN" altLang="en-US" sz="2800" b="1" dirty="0" smtClean="0">
                <a:solidFill>
                  <a:srgbClr val="000066"/>
                </a:solidFill>
                <a:latin typeface="+mn-ea"/>
              </a:rPr>
              <a:t>的境外企业</a:t>
            </a:r>
            <a:r>
              <a:rPr lang="zh-CN" altLang="en-US" sz="2800" b="1" dirty="0" smtClean="0">
                <a:solidFill>
                  <a:srgbClr val="FF0000"/>
                </a:solidFill>
                <a:latin typeface="+mn-ea"/>
              </a:rPr>
              <a:t>股权转让不纳入并购事项统计。</a:t>
            </a:r>
            <a:endParaRPr lang="zh-CN" altLang="en-US" sz="2800" b="1" dirty="0" smtClean="0">
              <a:solidFill>
                <a:srgbClr val="FF0000"/>
              </a:solidFill>
              <a:latin typeface="+mn-ea"/>
            </a:endParaRPr>
          </a:p>
          <a:p>
            <a:pPr eaLnBrk="1" hangingPunct="1">
              <a:lnSpc>
                <a:spcPct val="80000"/>
              </a:lnSpc>
            </a:pPr>
            <a:endParaRPr lang="zh-CN" altLang="en-US" sz="2800" b="1" dirty="0" smtClean="0">
              <a:solidFill>
                <a:srgbClr val="000066"/>
              </a:solidFill>
              <a:latin typeface="+mn-ea"/>
            </a:endParaRPr>
          </a:p>
          <a:p>
            <a:pPr eaLnBrk="1" hangingPunct="1">
              <a:lnSpc>
                <a:spcPct val="80000"/>
              </a:lnSpc>
            </a:pPr>
            <a:r>
              <a:rPr lang="zh-CN" altLang="en-US" sz="2800" b="1" dirty="0" smtClean="0">
                <a:solidFill>
                  <a:srgbClr val="000066"/>
                </a:solidFill>
                <a:latin typeface="+mn-ea"/>
              </a:rPr>
              <a:t>上述</a:t>
            </a:r>
            <a:r>
              <a:rPr lang="en-US" sz="2800" b="1" dirty="0" smtClean="0">
                <a:solidFill>
                  <a:srgbClr val="FF0000"/>
                </a:solidFill>
                <a:latin typeface="+mn-ea"/>
              </a:rPr>
              <a:t>A</a:t>
            </a:r>
            <a:r>
              <a:rPr lang="zh-CN" altLang="en-US" sz="2800" b="1" dirty="0" smtClean="0">
                <a:solidFill>
                  <a:srgbClr val="FF0000"/>
                </a:solidFill>
                <a:latin typeface="+mn-ea"/>
              </a:rPr>
              <a:t>中</a:t>
            </a:r>
            <a:r>
              <a:rPr lang="zh-CN" altLang="en-US" sz="2800" b="1" dirty="0" smtClean="0">
                <a:solidFill>
                  <a:srgbClr val="000066"/>
                </a:solidFill>
                <a:latin typeface="+mn-ea"/>
              </a:rPr>
              <a:t>所涉及并购企业（或项目）的最终控股比例不得小于</a:t>
            </a:r>
            <a:r>
              <a:rPr lang="en-US" altLang="zh-CN" sz="2800" b="1" dirty="0" smtClean="0">
                <a:solidFill>
                  <a:srgbClr val="000066"/>
                </a:solidFill>
                <a:latin typeface="+mn-ea"/>
              </a:rPr>
              <a:t>10%</a:t>
            </a:r>
            <a:r>
              <a:rPr lang="zh-CN" altLang="en-US" sz="2800" b="1" dirty="0" smtClean="0">
                <a:solidFill>
                  <a:srgbClr val="000066"/>
                </a:solidFill>
                <a:latin typeface="+mn-ea"/>
              </a:rPr>
              <a:t>；</a:t>
            </a:r>
            <a:r>
              <a:rPr lang="en-US" sz="2800" b="1" dirty="0" smtClean="0">
                <a:solidFill>
                  <a:srgbClr val="FF0000"/>
                </a:solidFill>
                <a:latin typeface="+mn-ea"/>
              </a:rPr>
              <a:t>B</a:t>
            </a:r>
            <a:r>
              <a:rPr lang="zh-CN" altLang="en-US" sz="2800" b="1" dirty="0" smtClean="0">
                <a:solidFill>
                  <a:srgbClr val="FF0000"/>
                </a:solidFill>
                <a:latin typeface="+mn-ea"/>
              </a:rPr>
              <a:t>中</a:t>
            </a:r>
            <a:r>
              <a:rPr lang="zh-CN" altLang="en-US" sz="2800" b="1" dirty="0" smtClean="0">
                <a:solidFill>
                  <a:srgbClr val="000066"/>
                </a:solidFill>
                <a:latin typeface="+mn-ea"/>
              </a:rPr>
              <a:t>所涉及并购事项不受最终控股比例限制。</a:t>
            </a:r>
            <a:endParaRPr lang="zh-CN" altLang="en-US" sz="2800" b="1" dirty="0" smtClean="0">
              <a:solidFill>
                <a:srgbClr val="000066"/>
              </a:solidFill>
              <a:latin typeface="+mn-ea"/>
            </a:endParaRPr>
          </a:p>
          <a:p>
            <a:pPr eaLnBrk="1" hangingPunct="1">
              <a:lnSpc>
                <a:spcPct val="80000"/>
              </a:lnSpc>
            </a:pPr>
            <a:endParaRPr lang="en-US" altLang="zh-CN" sz="2800" b="1" dirty="0" smtClean="0">
              <a:solidFill>
                <a:srgbClr val="000066"/>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pPr eaLnBrk="1" hangingPunct="1"/>
            <a:r>
              <a:rPr lang="zh-CN" altLang="en-US" b="1" dirty="0" smtClean="0">
                <a:solidFill>
                  <a:srgbClr val="FF0000"/>
                </a:solidFill>
                <a:sym typeface="+mn-ea"/>
              </a:rPr>
              <a:t>（</a:t>
            </a:r>
            <a:r>
              <a:rPr lang="en-US" altLang="zh-CN" b="1" dirty="0" smtClean="0">
                <a:solidFill>
                  <a:srgbClr val="FF0000"/>
                </a:solidFill>
                <a:latin typeface="+mn-ea"/>
                <a:sym typeface="+mn-ea"/>
              </a:rPr>
              <a:t>2</a:t>
            </a:r>
            <a:r>
              <a:rPr lang="zh-CN" altLang="en-US" b="1" dirty="0" smtClean="0">
                <a:solidFill>
                  <a:srgbClr val="FF0000"/>
                </a:solidFill>
                <a:latin typeface="+mn-ea"/>
                <a:sym typeface="+mn-ea"/>
              </a:rPr>
              <a:t>）实现并购的路径：</a:t>
            </a:r>
            <a:r>
              <a:rPr lang="zh-CN" altLang="en-US" b="1" dirty="0" smtClean="0">
                <a:solidFill>
                  <a:srgbClr val="000066"/>
                </a:solidFill>
                <a:latin typeface="+mn-ea"/>
                <a:sym typeface="+mn-ea"/>
              </a:rPr>
              <a:t>指境内投资者直接与卖方签署并购协议或通过其境外企业签署协议实施并购。</a:t>
            </a:r>
            <a:endParaRPr lang="zh-CN" altLang="en-US" b="1" dirty="0" smtClean="0">
              <a:solidFill>
                <a:srgbClr val="000066"/>
              </a:solidFill>
              <a:latin typeface="+mn-ea"/>
            </a:endParaRPr>
          </a:p>
          <a:p>
            <a:pPr eaLnBrk="1" hangingPunct="1"/>
            <a:r>
              <a:rPr lang="zh-CN" altLang="en-US" b="1" dirty="0" smtClean="0">
                <a:solidFill>
                  <a:srgbClr val="FF0000"/>
                </a:solidFill>
                <a:latin typeface="+mn-ea"/>
                <a:sym typeface="+mn-ea"/>
              </a:rPr>
              <a:t>（</a:t>
            </a:r>
            <a:r>
              <a:rPr lang="en-US" altLang="zh-CN" b="1" dirty="0" smtClean="0">
                <a:solidFill>
                  <a:srgbClr val="FF0000"/>
                </a:solidFill>
                <a:latin typeface="+mn-ea"/>
                <a:sym typeface="+mn-ea"/>
              </a:rPr>
              <a:t>3</a:t>
            </a:r>
            <a:r>
              <a:rPr lang="zh-CN" altLang="en-US" b="1" dirty="0" smtClean="0">
                <a:solidFill>
                  <a:srgbClr val="FF0000"/>
                </a:solidFill>
                <a:latin typeface="+mn-ea"/>
                <a:sym typeface="+mn-ea"/>
              </a:rPr>
              <a:t>）并购后所占股权比重、金额</a:t>
            </a:r>
            <a:r>
              <a:rPr lang="zh-CN" altLang="en-US" b="1" dirty="0" smtClean="0">
                <a:solidFill>
                  <a:srgbClr val="000066"/>
                </a:solidFill>
                <a:latin typeface="+mn-ea"/>
                <a:sym typeface="+mn-ea"/>
              </a:rPr>
              <a:t>：指根据并购协议，交易完成后境内投资者在被并购企业</a:t>
            </a:r>
            <a:r>
              <a:rPr lang="en-US" altLang="zh-CN" b="1" dirty="0" smtClean="0">
                <a:solidFill>
                  <a:srgbClr val="000066"/>
                </a:solidFill>
                <a:latin typeface="+mn-ea"/>
                <a:sym typeface="+mn-ea"/>
              </a:rPr>
              <a:t>(</a:t>
            </a:r>
            <a:r>
              <a:rPr lang="zh-CN" altLang="en-US" b="1" dirty="0" smtClean="0">
                <a:solidFill>
                  <a:srgbClr val="000066"/>
                </a:solidFill>
                <a:latin typeface="+mn-ea"/>
                <a:sym typeface="+mn-ea"/>
              </a:rPr>
              <a:t>项目</a:t>
            </a:r>
            <a:r>
              <a:rPr lang="en-US" altLang="zh-CN" b="1" dirty="0" smtClean="0">
                <a:solidFill>
                  <a:srgbClr val="000066"/>
                </a:solidFill>
                <a:latin typeface="+mn-ea"/>
                <a:sym typeface="+mn-ea"/>
              </a:rPr>
              <a:t>)</a:t>
            </a:r>
            <a:r>
              <a:rPr lang="zh-CN" altLang="en-US" b="1" dirty="0" smtClean="0">
                <a:solidFill>
                  <a:srgbClr val="000066"/>
                </a:solidFill>
                <a:latin typeface="+mn-ea"/>
                <a:sym typeface="+mn-ea"/>
              </a:rPr>
              <a:t>中的股权占比及金额</a:t>
            </a:r>
            <a:r>
              <a:rPr lang="zh-CN" altLang="en-US" dirty="0" smtClean="0">
                <a:latin typeface="+mn-ea"/>
                <a:sym typeface="+mn-ea"/>
              </a:rPr>
              <a:t> </a:t>
            </a:r>
            <a:r>
              <a:rPr lang="zh-CN" altLang="en-US" b="1" dirty="0" smtClean="0">
                <a:solidFill>
                  <a:srgbClr val="000066"/>
                </a:solidFill>
                <a:latin typeface="+mn-ea"/>
                <a:sym typeface="+mn-ea"/>
              </a:rPr>
              <a:t>。 </a:t>
            </a:r>
            <a:endParaRPr lang="zh-CN" altLang="en-US" b="1" dirty="0" smtClean="0">
              <a:solidFill>
                <a:srgbClr val="000066"/>
              </a:solidFill>
              <a:latin typeface="+mn-ea"/>
            </a:endParaRPr>
          </a:p>
          <a:p>
            <a:pPr eaLnBrk="1" hangingPunct="1">
              <a:lnSpc>
                <a:spcPct val="90000"/>
              </a:lnSpc>
              <a:defRPr/>
            </a:pPr>
            <a:r>
              <a:rPr lang="zh-CN" altLang="en-US" b="1" dirty="0" smtClean="0">
                <a:solidFill>
                  <a:srgbClr val="FF0000"/>
                </a:solidFill>
                <a:latin typeface="+mn-ea"/>
                <a:sym typeface="+mn-ea"/>
              </a:rPr>
              <a:t>（4）实施并购的企业名称：</a:t>
            </a:r>
            <a:r>
              <a:rPr lang="zh-CN" altLang="en-US" b="1" dirty="0" smtClean="0">
                <a:solidFill>
                  <a:srgbClr val="000066"/>
                </a:solidFill>
                <a:latin typeface="+mn-ea"/>
                <a:sym typeface="+mn-ea"/>
              </a:rPr>
              <a:t>指实际签订并购协议的境内投资者或其境外企业名称。</a:t>
            </a:r>
            <a:endParaRPr lang="zh-CN" altLang="en-US" b="1" dirty="0" smtClean="0">
              <a:solidFill>
                <a:srgbClr val="000066"/>
              </a:solidFill>
              <a:latin typeface="+mn-ea"/>
            </a:endParaRPr>
          </a:p>
          <a:p>
            <a:pPr eaLnBrk="1" hangingPunct="1">
              <a:lnSpc>
                <a:spcPct val="90000"/>
              </a:lnSpc>
              <a:defRPr/>
            </a:pPr>
            <a:r>
              <a:rPr lang="zh-CN" altLang="en-US" b="1" dirty="0" smtClean="0">
                <a:solidFill>
                  <a:srgbClr val="FF0000"/>
                </a:solidFill>
                <a:latin typeface="+mn-ea"/>
                <a:sym typeface="+mn-ea"/>
              </a:rPr>
              <a:t>（5）实际交易金额：</a:t>
            </a:r>
            <a:r>
              <a:rPr lang="zh-CN" altLang="en-US" b="1" dirty="0" smtClean="0">
                <a:solidFill>
                  <a:srgbClr val="000066"/>
                </a:solidFill>
                <a:latin typeface="+mn-ea"/>
                <a:sym typeface="+mn-ea"/>
              </a:rPr>
              <a:t>指截至报告期根据收购协议境内投资者（或其境外企业）实际支付给卖方的资金总和，包括境内投资者的自有资金、境内投资者在境内取得的银行贷款以及通过境外融资方式取得的款项等。 </a:t>
            </a:r>
            <a:endParaRPr lang="zh-CN" altLang="en-US" b="1" dirty="0" smtClean="0">
              <a:solidFill>
                <a:srgbClr val="000066"/>
              </a:solidFill>
              <a:latin typeface="+mn-ea"/>
            </a:endParaRPr>
          </a:p>
          <a:p>
            <a:endParaRPr lang="zh-CN" altLang="en-US"/>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true" noRot="true" noChangeArrowheads="true"/>
          </p:cNvSpPr>
          <p:nvPr>
            <p:ph type="title"/>
          </p:nvPr>
        </p:nvSpPr>
        <p:spPr>
          <a:xfrm>
            <a:off x="1825625" y="228600"/>
            <a:ext cx="8540750" cy="449263"/>
          </a:xfrm>
        </p:spPr>
        <p:txBody>
          <a:bodyPr>
            <a:normAutofit fontScale="90000"/>
          </a:bodyPr>
          <a:lstStyle/>
          <a:p>
            <a:pPr eaLnBrk="1" hangingPunct="1">
              <a:defRPr/>
            </a:pPr>
            <a:endParaRPr lang="zh-CN" altLang="zh-CN" sz="4000" smtClean="0"/>
          </a:p>
        </p:txBody>
      </p:sp>
      <p:sp>
        <p:nvSpPr>
          <p:cNvPr id="98307" name="Rectangle 3"/>
          <p:cNvSpPr>
            <a:spLocks noGrp="true" noRot="true" noChangeArrowheads="true"/>
          </p:cNvSpPr>
          <p:nvPr>
            <p:ph idx="1"/>
          </p:nvPr>
        </p:nvSpPr>
        <p:spPr>
          <a:xfrm>
            <a:off x="946150" y="1196975"/>
            <a:ext cx="10123170" cy="4822825"/>
          </a:xfrm>
          <a:solidFill>
            <a:schemeClr val="bg2"/>
          </a:solidFill>
        </p:spPr>
        <p:txBody>
          <a:bodyPr/>
          <a:lstStyle/>
          <a:p>
            <a:pPr eaLnBrk="1" hangingPunct="1"/>
            <a:endParaRPr lang="zh-CN" altLang="en-US" sz="2000" b="1" dirty="0" smtClean="0">
              <a:solidFill>
                <a:srgbClr val="FF0000"/>
              </a:solidFill>
              <a:latin typeface="+mn-ea"/>
            </a:endParaRPr>
          </a:p>
          <a:p>
            <a:pPr eaLnBrk="1" hangingPunct="1"/>
            <a:r>
              <a:rPr lang="zh-CN" altLang="en-US" b="1" dirty="0" smtClean="0">
                <a:solidFill>
                  <a:srgbClr val="FF0000"/>
                </a:solidFill>
                <a:latin typeface="+mn-ea"/>
              </a:rPr>
              <a:t>（</a:t>
            </a:r>
            <a:r>
              <a:rPr lang="en-US" altLang="zh-CN" b="1" dirty="0" smtClean="0">
                <a:solidFill>
                  <a:srgbClr val="FF0000"/>
                </a:solidFill>
                <a:latin typeface="+mn-ea"/>
              </a:rPr>
              <a:t>6</a:t>
            </a:r>
            <a:r>
              <a:rPr lang="zh-CN" altLang="en-US" b="1" dirty="0" smtClean="0">
                <a:solidFill>
                  <a:srgbClr val="FF0000"/>
                </a:solidFill>
                <a:latin typeface="+mn-ea"/>
              </a:rPr>
              <a:t>）自有资金：</a:t>
            </a:r>
            <a:r>
              <a:rPr lang="zh-CN" altLang="en-US" b="1" dirty="0" smtClean="0">
                <a:solidFill>
                  <a:srgbClr val="000066"/>
                </a:solidFill>
                <a:latin typeface="+mn-ea"/>
              </a:rPr>
              <a:t>是指境内投资者为进行生产经营活动所经常持有，可以自行支配使用并毋须偿还的那部分资金。</a:t>
            </a:r>
            <a:endParaRPr lang="zh-CN" altLang="en-US" b="1" dirty="0" smtClean="0">
              <a:solidFill>
                <a:srgbClr val="000066"/>
              </a:solidFill>
              <a:latin typeface="+mn-ea"/>
            </a:endParaRPr>
          </a:p>
          <a:p>
            <a:pPr eaLnBrk="1" hangingPunct="1"/>
            <a:r>
              <a:rPr lang="zh-CN" altLang="en-US" b="1" dirty="0" smtClean="0">
                <a:solidFill>
                  <a:srgbClr val="FF0000"/>
                </a:solidFill>
                <a:latin typeface="+mn-ea"/>
              </a:rPr>
              <a:t>（</a:t>
            </a:r>
            <a:r>
              <a:rPr lang="en-US" altLang="zh-CN" b="1" dirty="0" smtClean="0">
                <a:solidFill>
                  <a:srgbClr val="FF0000"/>
                </a:solidFill>
                <a:latin typeface="+mn-ea"/>
              </a:rPr>
              <a:t>7</a:t>
            </a:r>
            <a:r>
              <a:rPr lang="zh-CN" altLang="en-US" b="1" dirty="0" smtClean="0">
                <a:solidFill>
                  <a:srgbClr val="FF0000"/>
                </a:solidFill>
                <a:latin typeface="+mn-ea"/>
              </a:rPr>
              <a:t>）境内银行贷款</a:t>
            </a:r>
            <a:r>
              <a:rPr lang="zh-CN" altLang="en-US" b="1" dirty="0" smtClean="0">
                <a:solidFill>
                  <a:srgbClr val="000066"/>
                </a:solidFill>
                <a:latin typeface="+mn-ea"/>
              </a:rPr>
              <a:t>：是境内投资者（或境外企业）为实施境外并购项目按一定</a:t>
            </a:r>
            <a:r>
              <a:rPr lang="zh-CN" altLang="en-US" b="1" dirty="0" smtClean="0">
                <a:solidFill>
                  <a:srgbClr val="FF0000"/>
                </a:solidFill>
                <a:latin typeface="+mn-ea"/>
              </a:rPr>
              <a:t>利率</a:t>
            </a:r>
            <a:r>
              <a:rPr lang="zh-CN" altLang="en-US" b="1" dirty="0" smtClean="0">
                <a:solidFill>
                  <a:srgbClr val="000066"/>
                </a:solidFill>
                <a:latin typeface="+mn-ea"/>
              </a:rPr>
              <a:t>从的我国境内银行性金融机构（包括政策性银行、商业银行、城市商业银行、城市信用合作社、外资银行等）取得的贷</a:t>
            </a:r>
            <a:r>
              <a:rPr lang="zh-CN" altLang="en-US" b="1" dirty="0" smtClean="0">
                <a:solidFill>
                  <a:srgbClr val="000066"/>
                </a:solidFill>
                <a:ea typeface="黑体" panose="02010609060101010101" charset="-122"/>
              </a:rPr>
              <a:t>款。</a:t>
            </a:r>
            <a:endParaRPr lang="zh-CN" altLang="en-US" b="1" dirty="0" smtClean="0">
              <a:solidFill>
                <a:srgbClr val="000066"/>
              </a:solidFill>
              <a:ea typeface="黑体" panose="02010609060101010101" charset="-122"/>
            </a:endParaRPr>
          </a:p>
          <a:p>
            <a:pPr eaLnBrk="1" hangingPunct="1"/>
            <a:r>
              <a:rPr lang="zh-CN" altLang="en-US" b="1" dirty="0" smtClean="0">
                <a:solidFill>
                  <a:srgbClr val="FF0000"/>
                </a:solidFill>
                <a:latin typeface="+mn-ea"/>
                <a:sym typeface="+mn-ea"/>
              </a:rPr>
              <a:t>（</a:t>
            </a:r>
            <a:r>
              <a:rPr lang="en-US" altLang="zh-CN" b="1" dirty="0" smtClean="0">
                <a:solidFill>
                  <a:srgbClr val="FF0000"/>
                </a:solidFill>
                <a:latin typeface="+mn-ea"/>
                <a:sym typeface="+mn-ea"/>
              </a:rPr>
              <a:t>8</a:t>
            </a:r>
            <a:r>
              <a:rPr lang="zh-CN" altLang="en-US" b="1" dirty="0" smtClean="0">
                <a:solidFill>
                  <a:srgbClr val="FF0000"/>
                </a:solidFill>
                <a:latin typeface="+mn-ea"/>
                <a:sym typeface="+mn-ea"/>
              </a:rPr>
              <a:t>）境外融资：</a:t>
            </a:r>
            <a:r>
              <a:rPr lang="zh-CN" altLang="en-US" b="1" dirty="0" smtClean="0">
                <a:solidFill>
                  <a:srgbClr val="000066"/>
                </a:solidFill>
                <a:latin typeface="+mn-ea"/>
                <a:sym typeface="+mn-ea"/>
              </a:rPr>
              <a:t>主要包括</a:t>
            </a:r>
            <a:r>
              <a:rPr lang="zh-CN" altLang="en-US" b="1" dirty="0" smtClean="0">
                <a:solidFill>
                  <a:srgbClr val="C00000"/>
                </a:solidFill>
                <a:latin typeface="+mn-ea"/>
                <a:sym typeface="+mn-ea"/>
              </a:rPr>
              <a:t>两部分内容</a:t>
            </a:r>
            <a:endParaRPr lang="zh-CN" altLang="en-US" b="1" dirty="0" smtClean="0">
              <a:solidFill>
                <a:srgbClr val="C00000"/>
              </a:solidFill>
              <a:latin typeface="+mn-ea"/>
            </a:endParaRPr>
          </a:p>
          <a:p>
            <a:pPr eaLnBrk="1" hangingPunct="1"/>
            <a:r>
              <a:rPr lang="en-US" altLang="zh-CN" b="1" dirty="0" smtClean="0">
                <a:solidFill>
                  <a:srgbClr val="000066"/>
                </a:solidFill>
                <a:latin typeface="+mn-ea"/>
                <a:sym typeface="+mn-ea"/>
              </a:rPr>
              <a:t>A:</a:t>
            </a:r>
            <a:r>
              <a:rPr lang="zh-CN" altLang="en-US" b="1" dirty="0" smtClean="0">
                <a:solidFill>
                  <a:srgbClr val="000066"/>
                </a:solidFill>
                <a:latin typeface="+mn-ea"/>
                <a:sym typeface="+mn-ea"/>
              </a:rPr>
              <a:t>境内投资者（或境外企业）为实施境外并购项目依照贷款所在国家（地区）</a:t>
            </a:r>
            <a:r>
              <a:rPr lang="zh-CN" altLang="en-US" b="1" dirty="0" smtClean="0">
                <a:solidFill>
                  <a:srgbClr val="002060"/>
                </a:solidFill>
                <a:latin typeface="+mn-ea"/>
                <a:sym typeface="+mn-ea"/>
              </a:rPr>
              <a:t>相关法律</a:t>
            </a:r>
            <a:r>
              <a:rPr lang="zh-CN" altLang="en-US" b="1" dirty="0" smtClean="0">
                <a:solidFill>
                  <a:srgbClr val="FF0000"/>
                </a:solidFill>
                <a:latin typeface="+mn-ea"/>
                <a:sym typeface="+mn-ea"/>
              </a:rPr>
              <a:t>按一定利率</a:t>
            </a:r>
            <a:r>
              <a:rPr lang="zh-CN" altLang="en-US" b="1" dirty="0" smtClean="0">
                <a:solidFill>
                  <a:srgbClr val="C00000"/>
                </a:solidFill>
                <a:latin typeface="+mn-ea"/>
                <a:sym typeface="+mn-ea"/>
              </a:rPr>
              <a:t>从境外银行</a:t>
            </a:r>
            <a:r>
              <a:rPr lang="zh-CN" altLang="en-US" b="1" dirty="0" smtClean="0">
                <a:solidFill>
                  <a:srgbClr val="000066"/>
                </a:solidFill>
                <a:latin typeface="+mn-ea"/>
                <a:sym typeface="+mn-ea"/>
              </a:rPr>
              <a:t>（包括我国金融机构在境外设立的附属机构等）取得的贷款。</a:t>
            </a:r>
            <a:endParaRPr lang="zh-CN" altLang="en-US" b="1" dirty="0" smtClean="0">
              <a:solidFill>
                <a:srgbClr val="000066"/>
              </a:solidFill>
              <a:latin typeface="+mn-ea"/>
            </a:endParaRPr>
          </a:p>
          <a:p>
            <a:pPr eaLnBrk="1" hangingPunct="1"/>
            <a:r>
              <a:rPr lang="en-US" altLang="zh-CN" b="1" dirty="0" smtClean="0">
                <a:solidFill>
                  <a:srgbClr val="000066"/>
                </a:solidFill>
                <a:latin typeface="+mn-ea"/>
                <a:sym typeface="+mn-ea"/>
              </a:rPr>
              <a:t>B:</a:t>
            </a:r>
            <a:r>
              <a:rPr lang="zh-CN" altLang="en-US" b="1" dirty="0" smtClean="0">
                <a:solidFill>
                  <a:srgbClr val="000066"/>
                </a:solidFill>
                <a:latin typeface="+mn-ea"/>
                <a:sym typeface="+mn-ea"/>
              </a:rPr>
              <a:t>境内投资者（或境外企业）依照融资所在国家（地区）法律规定，</a:t>
            </a:r>
            <a:r>
              <a:rPr lang="zh-CN" altLang="en-US" b="1" dirty="0" smtClean="0">
                <a:solidFill>
                  <a:srgbClr val="C00000"/>
                </a:solidFill>
                <a:latin typeface="+mn-ea"/>
                <a:sym typeface="+mn-ea"/>
              </a:rPr>
              <a:t>从资本市场</a:t>
            </a:r>
            <a:r>
              <a:rPr lang="zh-CN" altLang="en-US" b="1" dirty="0" smtClean="0">
                <a:solidFill>
                  <a:srgbClr val="000066"/>
                </a:solidFill>
                <a:latin typeface="+mn-ea"/>
                <a:sym typeface="+mn-ea"/>
              </a:rPr>
              <a:t>（如股票）和货币市场（如债权）取得的融资款项。</a:t>
            </a:r>
            <a:endParaRPr lang="zh-CN" altLang="en-US"/>
          </a:p>
          <a:p>
            <a:pPr eaLnBrk="1" hangingPunct="1"/>
            <a:endParaRPr lang="zh-CN" altLang="en-US" b="1" dirty="0" smtClean="0">
              <a:solidFill>
                <a:srgbClr val="000066"/>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true" noRot="true" noChangeArrowheads="true"/>
          </p:cNvSpPr>
          <p:nvPr>
            <p:ph type="title"/>
          </p:nvPr>
        </p:nvSpPr>
        <p:spPr>
          <a:xfrm>
            <a:off x="2152650" y="365125"/>
            <a:ext cx="7886700" cy="262255"/>
          </a:xfrm>
          <a:solidFill>
            <a:schemeClr val="bg1"/>
          </a:solidFill>
        </p:spPr>
        <p:txBody>
          <a:bodyPr>
            <a:normAutofit fontScale="90000"/>
          </a:bodyPr>
          <a:lstStyle/>
          <a:p>
            <a:pPr eaLnBrk="1" hangingPunct="1">
              <a:defRPr/>
            </a:pPr>
            <a:endParaRPr lang="zh-CN" altLang="en-US" sz="2400" b="1" dirty="0">
              <a:solidFill>
                <a:srgbClr val="FF0000"/>
              </a:solidFill>
              <a:effectLst>
                <a:outerShdw blurRad="38100" dist="38100" dir="2700000" algn="tl">
                  <a:srgbClr val="000000"/>
                </a:outerShdw>
              </a:effectLst>
              <a:ea typeface="黑体" panose="02010609060101010101" charset="-122"/>
            </a:endParaRPr>
          </a:p>
        </p:txBody>
      </p:sp>
      <p:graphicFrame>
        <p:nvGraphicFramePr>
          <p:cNvPr id="4" name="内容占位符 3"/>
          <p:cNvGraphicFramePr>
            <a:graphicFrameLocks noGrp="true"/>
          </p:cNvGraphicFramePr>
          <p:nvPr>
            <p:ph idx="1"/>
          </p:nvPr>
        </p:nvGraphicFramePr>
        <p:xfrm>
          <a:off x="1557020" y="1181735"/>
          <a:ext cx="9282430" cy="426275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 name="矩形: 圆角 1"/>
          <p:cNvSpPr/>
          <p:nvPr/>
        </p:nvSpPr>
        <p:spPr>
          <a:xfrm>
            <a:off x="3243572" y="1950330"/>
            <a:ext cx="2954215" cy="349423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zh-CN" altLang="en-US">
              <a:solidFill>
                <a:prstClr val="white"/>
              </a:solidFill>
            </a:endParaRPr>
          </a:p>
        </p:txBody>
      </p:sp>
      <p:sp>
        <p:nvSpPr>
          <p:cNvPr id="3" name="标注: 弯曲线形 2"/>
          <p:cNvSpPr/>
          <p:nvPr/>
        </p:nvSpPr>
        <p:spPr>
          <a:xfrm>
            <a:off x="2152650" y="1950330"/>
            <a:ext cx="609308" cy="2382520"/>
          </a:xfrm>
          <a:prstGeom prst="borderCallout2">
            <a:avLst>
              <a:gd name="adj1" fmla="val 100000"/>
              <a:gd name="adj2" fmla="val 49387"/>
              <a:gd name="adj3" fmla="val 115044"/>
              <a:gd name="adj4" fmla="val 66503"/>
              <a:gd name="adj5" fmla="val 115044"/>
              <a:gd name="adj6" fmla="val 17228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zh-CN" altLang="en-US" b="1" dirty="0">
                <a:solidFill>
                  <a:prstClr val="black"/>
                </a:solidFill>
                <a:latin typeface="宋体" pitchFamily="2" charset="-122"/>
                <a:ea typeface="宋体" pitchFamily="2" charset="-122"/>
              </a:rPr>
              <a:t>纳入直接投资统计</a:t>
            </a:r>
            <a:endParaRPr lang="zh-CN" altLang="en-US" b="1" dirty="0">
              <a:solidFill>
                <a:prstClr val="black"/>
              </a:solidFill>
              <a:latin typeface="宋体" pitchFamily="2" charset="-122"/>
              <a:ea typeface="宋体" pitchFamily="2" charset="-122"/>
            </a:endParaRPr>
          </a:p>
        </p:txBody>
      </p:sp>
      <p:sp>
        <p:nvSpPr>
          <p:cNvPr id="6" name="内容占位符 4"/>
          <p:cNvSpPr txBox="true"/>
          <p:nvPr/>
        </p:nvSpPr>
        <p:spPr>
          <a:xfrm>
            <a:off x="2152650" y="5652902"/>
            <a:ext cx="7886700" cy="839972"/>
          </a:xfrm>
          <a:prstGeom prst="rect">
            <a:avLst/>
          </a:prstGeom>
          <a:solidFill>
            <a:schemeClr val="accent6">
              <a:lumMod val="40000"/>
              <a:lumOff val="60000"/>
            </a:schemeClr>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a:lstStyle>
          <a:p>
            <a:pPr>
              <a:lnSpc>
                <a:spcPct val="120000"/>
              </a:lnSpc>
            </a:pPr>
            <a:r>
              <a:rPr lang="zh-CN" altLang="en-US" sz="3200" b="1" dirty="0">
                <a:solidFill>
                  <a:srgbClr val="000066"/>
                </a:solidFill>
                <a:latin typeface="宋体" pitchFamily="2" charset="-122"/>
                <a:ea typeface="宋体" pitchFamily="2" charset="-122"/>
              </a:rPr>
              <a:t>注意：对外直接投资统计中，如果在“实现直接投资方式”中选择“并购”，须同时填报并购月报。</a:t>
            </a:r>
            <a:endParaRPr lang="zh-CN" altLang="en-US" sz="3200" b="1" dirty="0">
              <a:solidFill>
                <a:srgbClr val="000066"/>
              </a:solidFill>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426845" y="365125"/>
            <a:ext cx="3503930" cy="1047750"/>
          </a:xfrm>
          <a:solidFill>
            <a:srgbClr val="FFFF00"/>
          </a:solidFill>
        </p:spPr>
        <p:txBody>
          <a:bodyPr/>
          <a:lstStyle/>
          <a:p>
            <a:r>
              <a:rPr lang="zh-CN" altLang="en-US" b="1" dirty="0" smtClean="0">
                <a:solidFill>
                  <a:srgbClr val="FF0000"/>
                </a:solidFill>
                <a:latin typeface="黑体" panose="02010609060101010101" charset="-122"/>
                <a:ea typeface="黑体" panose="02010609060101010101" charset="-122"/>
              </a:rPr>
              <a:t>需注意的问题：</a:t>
            </a:r>
            <a:endParaRPr lang="zh-CN" altLang="en-US" b="1" dirty="0">
              <a:solidFill>
                <a:srgbClr val="FF0000"/>
              </a:solidFill>
              <a:latin typeface="黑体" panose="02010609060101010101" charset="-122"/>
              <a:ea typeface="黑体" panose="02010609060101010101" charset="-122"/>
            </a:endParaRPr>
          </a:p>
        </p:txBody>
      </p:sp>
      <p:sp>
        <p:nvSpPr>
          <p:cNvPr id="3" name="内容占位符 2"/>
          <p:cNvSpPr>
            <a:spLocks noGrp="true"/>
          </p:cNvSpPr>
          <p:nvPr>
            <p:ph idx="1"/>
          </p:nvPr>
        </p:nvSpPr>
        <p:spPr>
          <a:xfrm>
            <a:off x="1270635" y="1484630"/>
            <a:ext cx="10030460" cy="4692015"/>
          </a:xfrm>
          <a:solidFill>
            <a:schemeClr val="bg2"/>
          </a:solidFill>
          <a:ln>
            <a:noFill/>
          </a:ln>
        </p:spPr>
        <p:txBody>
          <a:bodyPr>
            <a:normAutofit lnSpcReduction="20000"/>
          </a:bodyPr>
          <a:lstStyle/>
          <a:p>
            <a:pPr marL="0" indent="0">
              <a:buNone/>
            </a:pPr>
            <a:endParaRPr lang="en-US" altLang="zh-CN" sz="2800" b="1" dirty="0" smtClean="0">
              <a:solidFill>
                <a:srgbClr val="002060"/>
              </a:solidFill>
              <a:latin typeface="方正黑体_GBK" panose="02000000000000000000" charset="-122"/>
              <a:ea typeface="方正黑体_GBK" panose="02000000000000000000" charset="-122"/>
              <a:cs typeface="方正黑体_GBK" panose="02000000000000000000" charset="-122"/>
            </a:endParaRPr>
          </a:p>
          <a:p>
            <a:pPr marL="0" indent="0">
              <a:buNone/>
            </a:pPr>
            <a:r>
              <a:rPr lang="en-US" altLang="zh-CN" sz="2800" b="1" dirty="0" smtClean="0">
                <a:solidFill>
                  <a:srgbClr val="002060"/>
                </a:solidFill>
                <a:latin typeface="方正黑体_GBK" panose="02000000000000000000" charset="-122"/>
                <a:ea typeface="方正黑体_GBK" panose="02000000000000000000" charset="-122"/>
                <a:cs typeface="方正黑体_GBK" panose="02000000000000000000" charset="-122"/>
              </a:rPr>
              <a:t>1、</a:t>
            </a:r>
            <a:r>
              <a:rPr lang="zh-CN" altLang="en-US" sz="2800" b="1" dirty="0" smtClean="0">
                <a:solidFill>
                  <a:srgbClr val="FF0000"/>
                </a:solidFill>
                <a:latin typeface="方正黑体_GBK" panose="02000000000000000000" charset="-122"/>
                <a:ea typeface="方正黑体_GBK" panose="02000000000000000000" charset="-122"/>
                <a:cs typeface="方正黑体_GBK" panose="02000000000000000000" charset="-122"/>
              </a:rPr>
              <a:t>实际交易金额包括</a:t>
            </a:r>
            <a:r>
              <a:rPr lang="zh-CN" altLang="en-US" sz="2800" b="1" dirty="0">
                <a:solidFill>
                  <a:srgbClr val="FF0000"/>
                </a:solidFill>
                <a:latin typeface="方正黑体_GBK" panose="02000000000000000000" charset="-122"/>
                <a:ea typeface="方正黑体_GBK" panose="02000000000000000000" charset="-122"/>
                <a:cs typeface="方正黑体_GBK" panose="02000000000000000000" charset="-122"/>
              </a:rPr>
              <a:t>溢价，</a:t>
            </a:r>
            <a:r>
              <a:rPr lang="zh-CN" altLang="en-US" sz="2800" b="1" dirty="0">
                <a:solidFill>
                  <a:srgbClr val="002060"/>
                </a:solidFill>
                <a:latin typeface="方正黑体_GBK" panose="02000000000000000000" charset="-122"/>
                <a:ea typeface="方正黑体_GBK" panose="02000000000000000000" charset="-122"/>
                <a:cs typeface="方正黑体_GBK" panose="02000000000000000000" charset="-122"/>
              </a:rPr>
              <a:t>不包括中介费用、前期调研费用等</a:t>
            </a:r>
            <a:r>
              <a:rPr lang="zh-CN" altLang="en-US" sz="2800" b="1" dirty="0" smtClean="0">
                <a:solidFill>
                  <a:srgbClr val="002060"/>
                </a:solidFill>
                <a:latin typeface="方正黑体_GBK" panose="02000000000000000000" charset="-122"/>
                <a:ea typeface="方正黑体_GBK" panose="02000000000000000000" charset="-122"/>
                <a:cs typeface="方正黑体_GBK" panose="02000000000000000000" charset="-122"/>
              </a:rPr>
              <a:t>内容。</a:t>
            </a:r>
            <a:endParaRPr lang="en-US" altLang="zh-CN" sz="2800" b="1" dirty="0" smtClean="0">
              <a:solidFill>
                <a:srgbClr val="002060"/>
              </a:solidFill>
              <a:latin typeface="方正黑体_GBK" panose="02000000000000000000" charset="-122"/>
              <a:ea typeface="方正黑体_GBK" panose="02000000000000000000" charset="-122"/>
              <a:cs typeface="方正黑体_GBK" panose="02000000000000000000" charset="-122"/>
            </a:endParaRPr>
          </a:p>
          <a:p>
            <a:pPr marL="0" indent="0">
              <a:lnSpc>
                <a:spcPct val="110000"/>
              </a:lnSpc>
              <a:buNone/>
            </a:pPr>
            <a:r>
              <a:rPr lang="zh-CN" altLang="en-US" sz="2800" b="1" dirty="0">
                <a:solidFill>
                  <a:srgbClr val="002060"/>
                </a:solidFill>
                <a:latin typeface="方正黑体_GBK" panose="02000000000000000000" charset="-122"/>
                <a:ea typeface="方正黑体_GBK" panose="02000000000000000000" charset="-122"/>
                <a:cs typeface="方正黑体_GBK" panose="02000000000000000000" charset="-122"/>
              </a:rPr>
              <a:t>对外投资并购填报内容要根据收购协议和交割完成公告的相关内容</a:t>
            </a:r>
            <a:r>
              <a:rPr lang="zh-CN" altLang="en-US" sz="2800" b="1" dirty="0" smtClean="0">
                <a:solidFill>
                  <a:srgbClr val="002060"/>
                </a:solidFill>
                <a:latin typeface="方正黑体_GBK" panose="02000000000000000000" charset="-122"/>
                <a:ea typeface="方正黑体_GBK" panose="02000000000000000000" charset="-122"/>
                <a:cs typeface="方正黑体_GBK" panose="02000000000000000000" charset="-122"/>
              </a:rPr>
              <a:t>；</a:t>
            </a:r>
            <a:r>
              <a:rPr lang="zh-CN" altLang="en-US" sz="2800" b="1" dirty="0" smtClean="0">
                <a:solidFill>
                  <a:srgbClr val="FF0000"/>
                </a:solidFill>
                <a:latin typeface="方正黑体_GBK" panose="02000000000000000000" charset="-122"/>
                <a:ea typeface="方正黑体_GBK" panose="02000000000000000000" charset="-122"/>
                <a:cs typeface="方正黑体_GBK" panose="02000000000000000000" charset="-122"/>
              </a:rPr>
              <a:t>上市公司公报发布视同完成收购</a:t>
            </a:r>
            <a:r>
              <a:rPr lang="zh-CN" altLang="en-US" sz="2800" b="1" dirty="0" smtClean="0">
                <a:solidFill>
                  <a:srgbClr val="002060"/>
                </a:solidFill>
                <a:latin typeface="方正黑体_GBK" panose="02000000000000000000" charset="-122"/>
                <a:ea typeface="方正黑体_GBK" panose="02000000000000000000" charset="-122"/>
                <a:cs typeface="方正黑体_GBK" panose="02000000000000000000" charset="-122"/>
              </a:rPr>
              <a:t>。</a:t>
            </a:r>
            <a:endParaRPr lang="zh-CN" altLang="en-US" sz="2800" b="1" dirty="0" smtClean="0">
              <a:solidFill>
                <a:srgbClr val="002060"/>
              </a:solidFill>
              <a:latin typeface="方正黑体_GBK" panose="02000000000000000000" charset="-122"/>
              <a:ea typeface="方正黑体_GBK" panose="02000000000000000000" charset="-122"/>
              <a:cs typeface="方正黑体_GBK" panose="02000000000000000000" charset="-122"/>
            </a:endParaRPr>
          </a:p>
          <a:p>
            <a:pPr>
              <a:lnSpc>
                <a:spcPct val="120000"/>
              </a:lnSpc>
            </a:pPr>
            <a:r>
              <a:rPr lang="en-US" altLang="zh-CN" sz="2800" b="1" dirty="0" smtClean="0">
                <a:solidFill>
                  <a:srgbClr val="000066"/>
                </a:solidFill>
                <a:latin typeface="黑体" panose="02010609060101010101" charset="-122"/>
                <a:sym typeface="+mn-ea"/>
              </a:rPr>
              <a:t>2、</a:t>
            </a:r>
            <a:r>
              <a:rPr lang="zh-CN" altLang="en-US" sz="2800" b="1" dirty="0" smtClean="0">
                <a:solidFill>
                  <a:srgbClr val="CC0099"/>
                </a:solidFill>
                <a:latin typeface="黑体" panose="02010609060101010101" charset="-122"/>
                <a:sym typeface="+mn-ea"/>
              </a:rPr>
              <a:t>多</a:t>
            </a:r>
            <a:r>
              <a:rPr lang="zh-CN" altLang="en-US" sz="2800" b="1" dirty="0">
                <a:solidFill>
                  <a:srgbClr val="CC0099"/>
                </a:solidFill>
                <a:latin typeface="黑体" panose="02010609060101010101" charset="-122"/>
                <a:sym typeface="+mn-ea"/>
              </a:rPr>
              <a:t>个境内主体</a:t>
            </a:r>
            <a:r>
              <a:rPr lang="zh-CN" altLang="en-US" sz="2800" b="1" dirty="0">
                <a:solidFill>
                  <a:srgbClr val="000066"/>
                </a:solidFill>
                <a:latin typeface="黑体" panose="02010609060101010101" charset="-122"/>
                <a:sym typeface="+mn-ea"/>
              </a:rPr>
              <a:t>同时并购同一个境外项目，只填报一次，</a:t>
            </a:r>
            <a:r>
              <a:rPr lang="zh-CN" altLang="en-US" sz="2800" b="1" dirty="0">
                <a:solidFill>
                  <a:srgbClr val="CC0099"/>
                </a:solidFill>
                <a:latin typeface="黑体" panose="02010609060101010101" charset="-122"/>
                <a:sym typeface="+mn-ea"/>
              </a:rPr>
              <a:t>由占股</a:t>
            </a:r>
            <a:r>
              <a:rPr lang="zh-CN" altLang="en-US" sz="2800" b="1" dirty="0" smtClean="0">
                <a:solidFill>
                  <a:srgbClr val="CC0099"/>
                </a:solidFill>
                <a:latin typeface="黑体" panose="02010609060101010101" charset="-122"/>
                <a:sym typeface="+mn-ea"/>
              </a:rPr>
              <a:t>比最大的</a:t>
            </a:r>
            <a:r>
              <a:rPr lang="zh-CN" altLang="en-US" sz="2800" b="1" dirty="0">
                <a:solidFill>
                  <a:srgbClr val="CC0099"/>
                </a:solidFill>
                <a:latin typeface="黑体" panose="02010609060101010101" charset="-122"/>
                <a:sym typeface="+mn-ea"/>
              </a:rPr>
              <a:t>主体</a:t>
            </a:r>
            <a:r>
              <a:rPr lang="zh-CN" altLang="en-US" sz="2800" b="1" dirty="0" smtClean="0">
                <a:solidFill>
                  <a:srgbClr val="CC0099"/>
                </a:solidFill>
                <a:latin typeface="黑体" panose="02010609060101010101" charset="-122"/>
                <a:sym typeface="+mn-ea"/>
              </a:rPr>
              <a:t>填报</a:t>
            </a:r>
            <a:r>
              <a:rPr lang="zh-CN" altLang="en-US" sz="2800" b="1" dirty="0" smtClean="0">
                <a:solidFill>
                  <a:srgbClr val="000066"/>
                </a:solidFill>
                <a:latin typeface="黑体" panose="02010609060101010101" charset="-122"/>
                <a:sym typeface="+mn-ea"/>
              </a:rPr>
              <a:t>。</a:t>
            </a:r>
            <a:endParaRPr lang="en-US" altLang="zh-CN" sz="2800" b="1" dirty="0">
              <a:solidFill>
                <a:srgbClr val="000066"/>
              </a:solidFill>
              <a:latin typeface="黑体" panose="02010609060101010101" charset="-122"/>
              <a:ea typeface="黑体" panose="02010609060101010101" charset="-122"/>
            </a:endParaRPr>
          </a:p>
          <a:p>
            <a:pPr>
              <a:lnSpc>
                <a:spcPct val="120000"/>
              </a:lnSpc>
            </a:pPr>
            <a:r>
              <a:rPr lang="en-US" altLang="zh-CN" sz="2800" b="1" dirty="0" smtClean="0">
                <a:solidFill>
                  <a:srgbClr val="000066"/>
                </a:solidFill>
                <a:latin typeface="黑体" panose="02010609060101010101" charset="-122"/>
                <a:sym typeface="+mn-ea"/>
              </a:rPr>
              <a:t>3、</a:t>
            </a:r>
            <a:r>
              <a:rPr lang="zh-CN" altLang="en-US" sz="2800" b="1" dirty="0" smtClean="0">
                <a:solidFill>
                  <a:srgbClr val="000066"/>
                </a:solidFill>
                <a:latin typeface="黑体" panose="02010609060101010101" charset="-122"/>
                <a:sym typeface="+mn-ea"/>
              </a:rPr>
              <a:t>通过</a:t>
            </a:r>
            <a:r>
              <a:rPr lang="zh-CN" altLang="en-US" sz="2800" b="1" dirty="0">
                <a:solidFill>
                  <a:srgbClr val="000066"/>
                </a:solidFill>
                <a:latin typeface="黑体" panose="02010609060101010101" charset="-122"/>
                <a:sym typeface="+mn-ea"/>
              </a:rPr>
              <a:t>控股的</a:t>
            </a:r>
            <a:r>
              <a:rPr lang="zh-CN" altLang="en-US" sz="2800" b="1" dirty="0">
                <a:solidFill>
                  <a:srgbClr val="CC0099"/>
                </a:solidFill>
                <a:latin typeface="黑体" panose="02010609060101010101" charset="-122"/>
                <a:sym typeface="+mn-ea"/>
              </a:rPr>
              <a:t>境外公司</a:t>
            </a:r>
            <a:r>
              <a:rPr lang="zh-CN" altLang="en-US" sz="2800" b="1" dirty="0">
                <a:solidFill>
                  <a:srgbClr val="000066"/>
                </a:solidFill>
                <a:latin typeface="黑体" panose="02010609060101010101" charset="-122"/>
                <a:sym typeface="+mn-ea"/>
              </a:rPr>
              <a:t>（实体公司或壳公司）进行对外投资并购，须纳入对外投资并购统计，由境内主体主动在系统上填报信息。</a:t>
            </a:r>
            <a:endParaRPr lang="zh-CN" altLang="en-US" sz="2800" b="1" dirty="0" smtClean="0">
              <a:solidFill>
                <a:srgbClr val="002060"/>
              </a:solidFill>
              <a:latin typeface="方正黑体_GBK" panose="02000000000000000000" charset="-122"/>
              <a:ea typeface="方正黑体_GBK" panose="02000000000000000000" charset="-122"/>
              <a:cs typeface="方正黑体_GBK" panose="02000000000000000000" charset="-12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true" noRot="true" noChangeArrowheads="true"/>
          </p:cNvSpPr>
          <p:nvPr>
            <p:ph type="title"/>
          </p:nvPr>
        </p:nvSpPr>
        <p:spPr>
          <a:xfrm>
            <a:off x="1221105" y="494665"/>
            <a:ext cx="1921510" cy="1120140"/>
          </a:xfrm>
          <a:solidFill>
            <a:srgbClr val="99FF99"/>
          </a:solidFill>
        </p:spPr>
        <p:txBody>
          <a:bodyPr/>
          <a:lstStyle/>
          <a:p>
            <a:pPr eaLnBrk="1" hangingPunct="1">
              <a:defRPr/>
            </a:pPr>
            <a:r>
              <a:rPr lang="zh-CN" altLang="en-US" b="1" dirty="0" smtClean="0">
                <a:solidFill>
                  <a:srgbClr val="FF0000"/>
                </a:solidFill>
                <a:effectLst>
                  <a:outerShdw blurRad="38100" dist="38100" dir="2700000" algn="tl">
                    <a:srgbClr val="000000"/>
                  </a:outerShdw>
                </a:effectLst>
              </a:rPr>
              <a:t>举       例</a:t>
            </a:r>
            <a:endParaRPr lang="zh-CN" altLang="en-US" b="1" dirty="0" smtClean="0">
              <a:solidFill>
                <a:srgbClr val="FF0000"/>
              </a:solidFill>
              <a:effectLst>
                <a:outerShdw blurRad="38100" dist="38100" dir="2700000" algn="tl">
                  <a:srgbClr val="000000"/>
                </a:outerShdw>
              </a:effectLst>
            </a:endParaRPr>
          </a:p>
        </p:txBody>
      </p:sp>
      <p:sp>
        <p:nvSpPr>
          <p:cNvPr id="100355" name="Rectangle 3"/>
          <p:cNvSpPr>
            <a:spLocks noGrp="true" noRot="true" noChangeArrowheads="true"/>
          </p:cNvSpPr>
          <p:nvPr>
            <p:ph idx="1"/>
          </p:nvPr>
        </p:nvSpPr>
        <p:spPr>
          <a:xfrm>
            <a:off x="1221105" y="1700530"/>
            <a:ext cx="10113645" cy="4330700"/>
          </a:xfrm>
          <a:solidFill>
            <a:schemeClr val="accent2">
              <a:lumMod val="40000"/>
              <a:lumOff val="60000"/>
            </a:schemeClr>
          </a:solidFill>
        </p:spPr>
        <p:txBody>
          <a:bodyPr/>
          <a:lstStyle/>
          <a:p>
            <a:endParaRPr lang="en-US" altLang="zh-CN" b="1" dirty="0" smtClean="0">
              <a:solidFill>
                <a:srgbClr val="660033"/>
              </a:solidFill>
              <a:ea typeface="黑体" panose="02010609060101010101" charset="-122"/>
            </a:endParaRPr>
          </a:p>
          <a:p>
            <a:r>
              <a:rPr lang="en-US" altLang="zh-CN" sz="3200" b="1" dirty="0" smtClean="0">
                <a:solidFill>
                  <a:srgbClr val="660033"/>
                </a:solidFill>
                <a:ea typeface="黑体" panose="02010609060101010101" charset="-122"/>
              </a:rPr>
              <a:t>2020</a:t>
            </a:r>
            <a:r>
              <a:rPr lang="zh-CN" altLang="en-US" sz="3200" b="1" dirty="0" smtClean="0">
                <a:solidFill>
                  <a:srgbClr val="660033"/>
                </a:solidFill>
                <a:ea typeface="黑体" panose="02010609060101010101" charset="-122"/>
              </a:rPr>
              <a:t>年</a:t>
            </a:r>
            <a:r>
              <a:rPr lang="en-US" altLang="zh-CN" sz="3200" b="1" dirty="0" smtClean="0">
                <a:solidFill>
                  <a:srgbClr val="660033"/>
                </a:solidFill>
                <a:ea typeface="黑体" panose="02010609060101010101" charset="-122"/>
              </a:rPr>
              <a:t>5</a:t>
            </a:r>
            <a:r>
              <a:rPr lang="zh-CN" altLang="en-US" sz="3200" b="1" dirty="0" smtClean="0">
                <a:solidFill>
                  <a:srgbClr val="660033"/>
                </a:solidFill>
                <a:ea typeface="黑体" panose="02010609060101010101" charset="-122"/>
              </a:rPr>
              <a:t>月，中国</a:t>
            </a:r>
            <a:r>
              <a:rPr lang="en-US" altLang="zh-CN" sz="3200" b="1" dirty="0" smtClean="0">
                <a:solidFill>
                  <a:srgbClr val="660033"/>
                </a:solidFill>
                <a:ea typeface="黑体" panose="02010609060101010101" charset="-122"/>
              </a:rPr>
              <a:t>A</a:t>
            </a:r>
            <a:r>
              <a:rPr lang="zh-CN" altLang="en-US" sz="3200" b="1" dirty="0" smtClean="0">
                <a:solidFill>
                  <a:srgbClr val="660033"/>
                </a:solidFill>
                <a:ea typeface="黑体" panose="02010609060101010101" charset="-122"/>
              </a:rPr>
              <a:t>公司以</a:t>
            </a:r>
            <a:r>
              <a:rPr lang="en-US" altLang="zh-CN" sz="3200" b="1" dirty="0" smtClean="0">
                <a:solidFill>
                  <a:srgbClr val="FF0000"/>
                </a:solidFill>
                <a:ea typeface="黑体" panose="02010609060101010101" charset="-122"/>
              </a:rPr>
              <a:t>25</a:t>
            </a:r>
            <a:r>
              <a:rPr lang="zh-CN" altLang="en-US" sz="3200" b="1" dirty="0" smtClean="0">
                <a:solidFill>
                  <a:srgbClr val="660033"/>
                </a:solidFill>
                <a:ea typeface="黑体" panose="02010609060101010101" charset="-122"/>
              </a:rPr>
              <a:t>亿美元，通过其香港公司完成收购德国</a:t>
            </a:r>
            <a:r>
              <a:rPr lang="en-US" altLang="zh-CN" sz="3200" b="1" dirty="0" smtClean="0">
                <a:solidFill>
                  <a:schemeClr val="tx1">
                    <a:lumMod val="95000"/>
                    <a:lumOff val="5000"/>
                  </a:schemeClr>
                </a:solidFill>
                <a:latin typeface="华文宋体" panose="02010600040101010101" charset="-122"/>
                <a:ea typeface="华文宋体" panose="02010600040101010101" charset="-122"/>
              </a:rPr>
              <a:t>MCX</a:t>
            </a:r>
            <a:r>
              <a:rPr lang="zh-CN" altLang="en-US" sz="3200" b="1" dirty="0" smtClean="0">
                <a:solidFill>
                  <a:schemeClr val="tx1">
                    <a:lumMod val="95000"/>
                    <a:lumOff val="5000"/>
                  </a:schemeClr>
                </a:solidFill>
                <a:latin typeface="华文宋体" panose="02010600040101010101" charset="-122"/>
                <a:ea typeface="华文宋体" panose="02010600040101010101" charset="-122"/>
              </a:rPr>
              <a:t>公司</a:t>
            </a:r>
            <a:r>
              <a:rPr lang="en-US" altLang="zh-CN" sz="3200" b="1" dirty="0" smtClean="0">
                <a:solidFill>
                  <a:srgbClr val="660033"/>
                </a:solidFill>
                <a:ea typeface="黑体" panose="02010609060101010101" charset="-122"/>
              </a:rPr>
              <a:t>100%</a:t>
            </a:r>
            <a:r>
              <a:rPr lang="zh-CN" altLang="en-US" sz="3200" b="1" dirty="0" smtClean="0">
                <a:solidFill>
                  <a:srgbClr val="660033"/>
                </a:solidFill>
                <a:ea typeface="黑体" panose="02010609060101010101" charset="-122"/>
              </a:rPr>
              <a:t>股权。其中境内</a:t>
            </a:r>
            <a:r>
              <a:rPr lang="zh-CN" altLang="en-US" sz="3200" b="1" dirty="0" smtClean="0">
                <a:solidFill>
                  <a:srgbClr val="FF0000"/>
                </a:solidFill>
                <a:ea typeface="黑体" panose="02010609060101010101" charset="-122"/>
              </a:rPr>
              <a:t>自有资金</a:t>
            </a:r>
            <a:r>
              <a:rPr lang="en-US" altLang="zh-CN" sz="3200" b="1" dirty="0" smtClean="0">
                <a:solidFill>
                  <a:srgbClr val="FF0000"/>
                </a:solidFill>
                <a:ea typeface="黑体" panose="02010609060101010101" charset="-122"/>
              </a:rPr>
              <a:t>10</a:t>
            </a:r>
            <a:r>
              <a:rPr lang="zh-CN" altLang="en-US" sz="3200" b="1" dirty="0" smtClean="0">
                <a:solidFill>
                  <a:srgbClr val="FF0000"/>
                </a:solidFill>
                <a:ea typeface="黑体" panose="02010609060101010101" charset="-122"/>
              </a:rPr>
              <a:t>亿美元</a:t>
            </a:r>
            <a:r>
              <a:rPr lang="zh-CN" altLang="en-US" sz="3200" b="1" dirty="0" smtClean="0">
                <a:solidFill>
                  <a:srgbClr val="660033"/>
                </a:solidFill>
                <a:ea typeface="黑体" panose="02010609060101010101" charset="-122"/>
              </a:rPr>
              <a:t>，</a:t>
            </a:r>
            <a:r>
              <a:rPr lang="zh-CN" altLang="en-US" sz="3200" b="1" dirty="0" smtClean="0">
                <a:solidFill>
                  <a:srgbClr val="FF0000"/>
                </a:solidFill>
                <a:ea typeface="黑体" panose="02010609060101010101" charset="-122"/>
              </a:rPr>
              <a:t>公司境外融资</a:t>
            </a:r>
            <a:r>
              <a:rPr lang="en-US" altLang="zh-CN" sz="3200" b="1" dirty="0" smtClean="0">
                <a:solidFill>
                  <a:srgbClr val="FF0000"/>
                </a:solidFill>
                <a:ea typeface="黑体" panose="02010609060101010101" charset="-122"/>
              </a:rPr>
              <a:t>15</a:t>
            </a:r>
            <a:r>
              <a:rPr lang="zh-CN" altLang="en-US" sz="3200" b="1" dirty="0" smtClean="0">
                <a:solidFill>
                  <a:srgbClr val="FF0000"/>
                </a:solidFill>
                <a:ea typeface="黑体" panose="02010609060101010101" charset="-122"/>
              </a:rPr>
              <a:t>亿美元</a:t>
            </a:r>
            <a:r>
              <a:rPr lang="zh-CN" altLang="en-US" sz="3200" b="1" dirty="0" smtClean="0">
                <a:solidFill>
                  <a:srgbClr val="660033"/>
                </a:solidFill>
                <a:ea typeface="黑体" panose="02010609060101010101" charset="-122"/>
              </a:rPr>
              <a:t>，该项目如何填报</a:t>
            </a:r>
            <a:r>
              <a:rPr lang="en-US" altLang="zh-CN" sz="3200" b="1" dirty="0" smtClean="0">
                <a:solidFill>
                  <a:srgbClr val="660033"/>
                </a:solidFill>
                <a:ea typeface="黑体" panose="02010609060101010101" charset="-122"/>
              </a:rPr>
              <a:t>5</a:t>
            </a:r>
            <a:r>
              <a:rPr lang="zh-CN" altLang="en-US" sz="3200" b="1" dirty="0" smtClean="0">
                <a:solidFill>
                  <a:srgbClr val="660033"/>
                </a:solidFill>
                <a:ea typeface="黑体" panose="02010609060101010101" charset="-122"/>
              </a:rPr>
              <a:t>月份对外投资并购事项表？</a:t>
            </a:r>
            <a:endParaRPr lang="zh-CN" altLang="en-US" sz="3200" b="1" dirty="0" smtClean="0">
              <a:solidFill>
                <a:srgbClr val="660033"/>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true" noRot="true" noChangeArrowheads="true"/>
          </p:cNvSpPr>
          <p:nvPr>
            <p:ph type="title"/>
          </p:nvPr>
        </p:nvSpPr>
        <p:spPr>
          <a:xfrm>
            <a:off x="1536700" y="228600"/>
            <a:ext cx="5625465" cy="568325"/>
          </a:xfrm>
          <a:solidFill>
            <a:srgbClr val="CCFF99"/>
          </a:solidFill>
        </p:spPr>
        <p:txBody>
          <a:bodyPr>
            <a:normAutofit fontScale="90000"/>
          </a:bodyPr>
          <a:lstStyle/>
          <a:p>
            <a:pPr eaLnBrk="1" hangingPunct="1">
              <a:defRPr/>
            </a:pPr>
            <a:r>
              <a:rPr lang="en-US" altLang="zh-CN" sz="3200" b="1" dirty="0" smtClean="0">
                <a:solidFill>
                  <a:srgbClr val="FF0000"/>
                </a:solidFill>
                <a:effectLst>
                  <a:outerShdw blurRad="38100" dist="38100" dir="2700000" algn="tl">
                    <a:srgbClr val="000000"/>
                  </a:outerShdw>
                </a:effectLst>
              </a:rPr>
              <a:t>2020</a:t>
            </a:r>
            <a:r>
              <a:rPr lang="zh-CN" altLang="en-US" sz="3200" b="1" dirty="0" smtClean="0">
                <a:solidFill>
                  <a:srgbClr val="FF0000"/>
                </a:solidFill>
                <a:effectLst>
                  <a:outerShdw blurRad="38100" dist="38100" dir="2700000" algn="tl">
                    <a:srgbClr val="000000"/>
                  </a:outerShdw>
                </a:effectLst>
              </a:rPr>
              <a:t>年</a:t>
            </a:r>
            <a:r>
              <a:rPr lang="en-US" altLang="zh-CN" sz="3200" b="1" dirty="0">
                <a:solidFill>
                  <a:srgbClr val="FF0000"/>
                </a:solidFill>
                <a:effectLst>
                  <a:outerShdw blurRad="38100" dist="38100" dir="2700000" algn="tl">
                    <a:srgbClr val="000000"/>
                  </a:outerShdw>
                </a:effectLst>
              </a:rPr>
              <a:t>5</a:t>
            </a:r>
            <a:r>
              <a:rPr lang="zh-CN" altLang="en-US" sz="3200" b="1" dirty="0" smtClean="0">
                <a:solidFill>
                  <a:srgbClr val="FF0000"/>
                </a:solidFill>
                <a:effectLst>
                  <a:outerShdw blurRad="38100" dist="38100" dir="2700000" algn="tl">
                    <a:srgbClr val="000000"/>
                  </a:outerShdw>
                </a:effectLst>
              </a:rPr>
              <a:t>月份对外投资并购事项</a:t>
            </a:r>
            <a:endParaRPr lang="zh-CN" altLang="en-US" sz="3200" b="1" dirty="0" smtClean="0">
              <a:solidFill>
                <a:srgbClr val="FF0000"/>
              </a:solidFill>
              <a:effectLst>
                <a:outerShdw blurRad="38100" dist="38100" dir="2700000" algn="tl">
                  <a:srgbClr val="000000"/>
                </a:outerShdw>
              </a:effectLst>
            </a:endParaRPr>
          </a:p>
        </p:txBody>
      </p:sp>
      <p:sp>
        <p:nvSpPr>
          <p:cNvPr id="101379" name="Rectangle 3"/>
          <p:cNvSpPr>
            <a:spLocks noGrp="true" noRot="true" noChangeArrowheads="true"/>
          </p:cNvSpPr>
          <p:nvPr>
            <p:ph idx="1"/>
          </p:nvPr>
        </p:nvSpPr>
        <p:spPr>
          <a:xfrm>
            <a:off x="1536700" y="981075"/>
            <a:ext cx="9547225" cy="5326380"/>
          </a:xfrm>
          <a:solidFill>
            <a:schemeClr val="accent2">
              <a:lumMod val="40000"/>
              <a:lumOff val="60000"/>
            </a:schemeClr>
          </a:solidFill>
        </p:spPr>
        <p:txBody>
          <a:bodyPr/>
          <a:lstStyle/>
          <a:p>
            <a:pPr eaLnBrk="1" hangingPunct="1"/>
            <a:r>
              <a:rPr lang="zh-CN" altLang="en-US" sz="2600" b="1" dirty="0" smtClean="0">
                <a:solidFill>
                  <a:srgbClr val="000066"/>
                </a:solidFill>
                <a:ea typeface="黑体" panose="02010609060101010101" charset="-122"/>
              </a:rPr>
              <a:t>被并购企业（项目）所在国家（地区）：德国被并购企业（项目）所属行业：制造业</a:t>
            </a:r>
            <a:endParaRPr lang="zh-CN" altLang="en-US" sz="2600" b="1" dirty="0" smtClean="0">
              <a:solidFill>
                <a:srgbClr val="FF0066"/>
              </a:solidFill>
              <a:ea typeface="黑体" panose="02010609060101010101" charset="-122"/>
            </a:endParaRPr>
          </a:p>
          <a:p>
            <a:pPr eaLnBrk="1" hangingPunct="1"/>
            <a:r>
              <a:rPr lang="zh-CN" altLang="en-US" sz="2600" b="1" dirty="0" smtClean="0">
                <a:solidFill>
                  <a:srgbClr val="000066"/>
                </a:solidFill>
                <a:ea typeface="黑体" panose="02010609060101010101" charset="-122"/>
              </a:rPr>
              <a:t>实施并购路径：通过境外企业</a:t>
            </a:r>
            <a:r>
              <a:rPr lang="zh-CN" altLang="en-US" sz="2600" b="1" dirty="0" smtClean="0">
                <a:solidFill>
                  <a:srgbClr val="FF0066"/>
                </a:solidFill>
                <a:ea typeface="黑体" panose="02010609060101010101" charset="-122"/>
              </a:rPr>
              <a:t>间接并购</a:t>
            </a:r>
            <a:r>
              <a:rPr lang="zh-CN" altLang="en-US" sz="2600" b="1" dirty="0" smtClean="0">
                <a:solidFill>
                  <a:srgbClr val="000066"/>
                </a:solidFill>
                <a:ea typeface="黑体" panose="02010609060101010101" charset="-122"/>
              </a:rPr>
              <a:t>。</a:t>
            </a:r>
            <a:endParaRPr lang="zh-CN" altLang="en-US" sz="2600" b="1" dirty="0" smtClean="0">
              <a:solidFill>
                <a:srgbClr val="000066"/>
              </a:solidFill>
              <a:ea typeface="黑体" panose="02010609060101010101" charset="-122"/>
            </a:endParaRPr>
          </a:p>
          <a:p>
            <a:pPr eaLnBrk="1" hangingPunct="1"/>
            <a:r>
              <a:rPr lang="zh-CN" altLang="en-US" sz="2600" b="1" dirty="0" smtClean="0">
                <a:solidFill>
                  <a:srgbClr val="000066"/>
                </a:solidFill>
                <a:ea typeface="黑体" panose="02010609060101010101" charset="-122"/>
              </a:rPr>
              <a:t>实施并购的企业名称：</a:t>
            </a:r>
            <a:r>
              <a:rPr lang="zh-CN" altLang="en-US" sz="2600" b="1" dirty="0" smtClean="0">
                <a:solidFill>
                  <a:srgbClr val="FF0066"/>
                </a:solidFill>
                <a:ea typeface="黑体" panose="02010609060101010101" charset="-122"/>
              </a:rPr>
              <a:t>香港公司</a:t>
            </a:r>
            <a:endParaRPr lang="zh-CN" altLang="en-US" sz="2600" b="1" dirty="0" smtClean="0">
              <a:solidFill>
                <a:srgbClr val="FF0066"/>
              </a:solidFill>
              <a:ea typeface="黑体" panose="02010609060101010101" charset="-122"/>
            </a:endParaRPr>
          </a:p>
          <a:p>
            <a:pPr eaLnBrk="1" hangingPunct="1"/>
            <a:r>
              <a:rPr lang="zh-CN" altLang="en-US" sz="2600" b="1" dirty="0" smtClean="0">
                <a:solidFill>
                  <a:srgbClr val="000066"/>
                </a:solidFill>
                <a:ea typeface="黑体" panose="02010609060101010101" charset="-122"/>
              </a:rPr>
              <a:t>并购后所占股权比重：</a:t>
            </a:r>
            <a:r>
              <a:rPr lang="en-US" altLang="zh-CN" sz="2600" b="1" dirty="0" smtClean="0">
                <a:solidFill>
                  <a:srgbClr val="FF0066"/>
                </a:solidFill>
                <a:ea typeface="黑体" panose="02010609060101010101" charset="-122"/>
              </a:rPr>
              <a:t>100%</a:t>
            </a:r>
            <a:endParaRPr lang="en-US" altLang="zh-CN" sz="2600" b="1" dirty="0" smtClean="0">
              <a:solidFill>
                <a:srgbClr val="FF0066"/>
              </a:solidFill>
              <a:ea typeface="黑体" panose="02010609060101010101" charset="-122"/>
            </a:endParaRPr>
          </a:p>
          <a:p>
            <a:pPr eaLnBrk="1" hangingPunct="1"/>
            <a:r>
              <a:rPr lang="zh-CN" altLang="en-US" sz="2600" b="1" dirty="0" smtClean="0">
                <a:solidFill>
                  <a:srgbClr val="000066"/>
                </a:solidFill>
                <a:ea typeface="黑体" panose="02010609060101010101" charset="-122"/>
              </a:rPr>
              <a:t>实际交易金额</a:t>
            </a:r>
            <a:endParaRPr lang="zh-CN" altLang="en-US" sz="2600" b="1" dirty="0" smtClean="0">
              <a:solidFill>
                <a:srgbClr val="000066"/>
              </a:solidFill>
              <a:ea typeface="黑体" panose="02010609060101010101" charset="-122"/>
            </a:endParaRPr>
          </a:p>
          <a:p>
            <a:pPr eaLnBrk="1" hangingPunct="1"/>
            <a:r>
              <a:rPr lang="zh-CN" altLang="en-US" sz="2600" b="1" dirty="0" smtClean="0">
                <a:solidFill>
                  <a:srgbClr val="000066"/>
                </a:solidFill>
                <a:ea typeface="黑体" panose="02010609060101010101" charset="-122"/>
              </a:rPr>
              <a:t>总计：</a:t>
            </a:r>
            <a:r>
              <a:rPr lang="en-US" altLang="zh-CN" sz="2600" b="1" dirty="0" smtClean="0">
                <a:solidFill>
                  <a:srgbClr val="FF0066"/>
                </a:solidFill>
                <a:ea typeface="黑体" panose="02010609060101010101" charset="-122"/>
              </a:rPr>
              <a:t>250000</a:t>
            </a:r>
            <a:r>
              <a:rPr lang="zh-CN" altLang="en-US" sz="2600" b="1" dirty="0" smtClean="0">
                <a:solidFill>
                  <a:srgbClr val="FF0066"/>
                </a:solidFill>
                <a:ea typeface="黑体" panose="02010609060101010101" charset="-122"/>
              </a:rPr>
              <a:t>万美元</a:t>
            </a:r>
            <a:endParaRPr lang="zh-CN" altLang="en-US" sz="2600" b="1" dirty="0" smtClean="0">
              <a:solidFill>
                <a:srgbClr val="FF0066"/>
              </a:solidFill>
              <a:ea typeface="黑体" panose="02010609060101010101" charset="-122"/>
            </a:endParaRPr>
          </a:p>
          <a:p>
            <a:pPr eaLnBrk="1" hangingPunct="1"/>
            <a:r>
              <a:rPr lang="zh-CN" altLang="en-US" sz="2600" b="1" dirty="0" smtClean="0">
                <a:solidFill>
                  <a:srgbClr val="000066"/>
                </a:solidFill>
                <a:ea typeface="黑体" panose="02010609060101010101" charset="-122"/>
              </a:rPr>
              <a:t>其中：自有资金：</a:t>
            </a:r>
            <a:r>
              <a:rPr lang="en-US" altLang="zh-CN" sz="2600" b="1" dirty="0" smtClean="0">
                <a:solidFill>
                  <a:srgbClr val="FF0066"/>
                </a:solidFill>
                <a:ea typeface="黑体" panose="02010609060101010101" charset="-122"/>
              </a:rPr>
              <a:t>100000</a:t>
            </a:r>
            <a:r>
              <a:rPr lang="zh-CN" altLang="en-US" sz="2600" b="1" dirty="0" smtClean="0">
                <a:solidFill>
                  <a:srgbClr val="FF0066"/>
                </a:solidFill>
                <a:ea typeface="黑体" panose="02010609060101010101" charset="-122"/>
              </a:rPr>
              <a:t>万美元</a:t>
            </a:r>
            <a:endParaRPr lang="zh-CN" altLang="en-US" sz="2600" b="1" dirty="0" smtClean="0">
              <a:solidFill>
                <a:srgbClr val="FF0066"/>
              </a:solidFill>
              <a:ea typeface="黑体" panose="02010609060101010101" charset="-122"/>
            </a:endParaRPr>
          </a:p>
          <a:p>
            <a:pPr eaLnBrk="1" hangingPunct="1"/>
            <a:r>
              <a:rPr lang="zh-CN" altLang="en-US" sz="2600" b="1" dirty="0" smtClean="0">
                <a:solidFill>
                  <a:srgbClr val="000066"/>
                </a:solidFill>
                <a:ea typeface="黑体" panose="02010609060101010101" charset="-122"/>
              </a:rPr>
              <a:t>           境内银行贷款：</a:t>
            </a:r>
            <a:r>
              <a:rPr lang="en-US" altLang="zh-CN" sz="2600" b="1" dirty="0" smtClean="0">
                <a:solidFill>
                  <a:srgbClr val="000066"/>
                </a:solidFill>
                <a:ea typeface="黑体" panose="02010609060101010101" charset="-122"/>
              </a:rPr>
              <a:t>0</a:t>
            </a:r>
            <a:endParaRPr lang="en-US" altLang="zh-CN" sz="2600" b="1" dirty="0" smtClean="0">
              <a:solidFill>
                <a:srgbClr val="000066"/>
              </a:solidFill>
              <a:ea typeface="黑体" panose="02010609060101010101" charset="-122"/>
            </a:endParaRPr>
          </a:p>
          <a:p>
            <a:pPr eaLnBrk="1" hangingPunct="1"/>
            <a:r>
              <a:rPr lang="en-US" altLang="zh-CN" sz="2600" b="1" dirty="0" smtClean="0">
                <a:solidFill>
                  <a:srgbClr val="000066"/>
                </a:solidFill>
                <a:ea typeface="黑体" panose="02010609060101010101" charset="-122"/>
              </a:rPr>
              <a:t>           </a:t>
            </a:r>
            <a:r>
              <a:rPr lang="zh-CN" altLang="en-US" sz="2600" b="1" dirty="0" smtClean="0">
                <a:solidFill>
                  <a:srgbClr val="000066"/>
                </a:solidFill>
                <a:ea typeface="黑体" panose="02010609060101010101" charset="-122"/>
              </a:rPr>
              <a:t>境外融资：</a:t>
            </a:r>
            <a:r>
              <a:rPr lang="en-US" altLang="zh-CN" sz="2600" b="1" dirty="0" smtClean="0">
                <a:solidFill>
                  <a:srgbClr val="FF0000"/>
                </a:solidFill>
                <a:ea typeface="黑体" panose="02010609060101010101" charset="-122"/>
              </a:rPr>
              <a:t>1</a:t>
            </a:r>
            <a:r>
              <a:rPr lang="en-US" altLang="zh-CN" sz="2600" b="1" dirty="0" smtClean="0">
                <a:solidFill>
                  <a:srgbClr val="FF0066"/>
                </a:solidFill>
                <a:ea typeface="黑体" panose="02010609060101010101" charset="-122"/>
              </a:rPr>
              <a:t>50000</a:t>
            </a:r>
            <a:r>
              <a:rPr lang="zh-CN" altLang="en-US" sz="2600" b="1" dirty="0" smtClean="0">
                <a:solidFill>
                  <a:srgbClr val="FF0066"/>
                </a:solidFill>
                <a:ea typeface="黑体" panose="02010609060101010101" charset="-122"/>
              </a:rPr>
              <a:t>万美元</a:t>
            </a:r>
            <a:endParaRPr lang="zh-CN" altLang="en-US" sz="2600" b="1" dirty="0" smtClean="0">
              <a:solidFill>
                <a:srgbClr val="FF0066"/>
              </a:solidFill>
              <a:ea typeface="黑体" panose="02010609060101010101" charset="-122"/>
            </a:endParaRPr>
          </a:p>
          <a:p>
            <a:pPr eaLnBrk="1" hangingPunct="1"/>
            <a:r>
              <a:rPr lang="zh-CN" altLang="en-US" sz="2600" b="1" dirty="0" smtClean="0">
                <a:solidFill>
                  <a:srgbClr val="000066"/>
                </a:solidFill>
                <a:ea typeface="黑体" panose="02010609060101010101" charset="-122"/>
              </a:rPr>
              <a:t>           其他：</a:t>
            </a:r>
            <a:r>
              <a:rPr lang="en-US" altLang="zh-CN" sz="2600" b="1" dirty="0" smtClean="0">
                <a:solidFill>
                  <a:srgbClr val="000066"/>
                </a:solidFill>
                <a:ea typeface="黑体" panose="02010609060101010101" charset="-122"/>
              </a:rPr>
              <a:t>0</a:t>
            </a:r>
            <a:endParaRPr lang="en-US" altLang="zh-CN" sz="2600" b="1" dirty="0" smtClean="0">
              <a:solidFill>
                <a:srgbClr val="000066"/>
              </a:solidFill>
              <a:ea typeface="黑体" panose="02010609060101010101" charset="-122"/>
            </a:endParaRPr>
          </a:p>
          <a:p>
            <a:pPr eaLnBrk="1" hangingPunct="1"/>
            <a:endParaRPr lang="en-US" altLang="zh-CN" sz="2600" b="1" dirty="0" smtClean="0">
              <a:solidFill>
                <a:srgbClr val="000066"/>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true" noRot="true" noChangeArrowheads="true"/>
          </p:cNvSpPr>
          <p:nvPr>
            <p:ph type="title"/>
          </p:nvPr>
        </p:nvSpPr>
        <p:spPr>
          <a:xfrm>
            <a:off x="1269365" y="228600"/>
            <a:ext cx="9428480" cy="1044575"/>
          </a:xfrm>
          <a:solidFill>
            <a:srgbClr val="92D050"/>
          </a:solidFill>
        </p:spPr>
        <p:txBody>
          <a:bodyPr/>
          <a:lstStyle/>
          <a:p>
            <a:pPr eaLnBrk="1" hangingPunct="1">
              <a:defRPr/>
            </a:pPr>
            <a:r>
              <a:rPr lang="en-US" altLang="zh-CN" sz="3600" b="1" dirty="0" smtClean="0">
                <a:solidFill>
                  <a:srgbClr val="FF0000"/>
                </a:solidFill>
                <a:effectLst>
                  <a:outerShdw blurRad="38100" dist="38100" dir="2700000" algn="tl">
                    <a:srgbClr val="000000"/>
                  </a:outerShdw>
                </a:effectLst>
                <a:ea typeface="黑体" panose="02010609060101010101" charset="-122"/>
              </a:rPr>
              <a:t>4.</a:t>
            </a:r>
            <a:r>
              <a:rPr lang="zh-CN" altLang="en-US" sz="3600" b="1" dirty="0" smtClean="0">
                <a:solidFill>
                  <a:srgbClr val="FF0000"/>
                </a:solidFill>
                <a:effectLst>
                  <a:outerShdw blurRad="38100" dist="38100" dir="2700000" algn="tl">
                    <a:srgbClr val="000000"/>
                  </a:outerShdw>
                </a:effectLst>
                <a:ea typeface="黑体" panose="02010609060101010101" charset="-122"/>
              </a:rPr>
              <a:t>农业对外投资合作情况</a:t>
            </a:r>
            <a:r>
              <a:rPr lang="en-US" altLang="zh-CN" sz="3600" b="1" dirty="0" smtClean="0">
                <a:solidFill>
                  <a:srgbClr val="FF0000"/>
                </a:solidFill>
                <a:effectLst>
                  <a:outerShdw blurRad="38100" dist="38100" dir="2700000" algn="tl">
                    <a:srgbClr val="000000"/>
                  </a:outerShdw>
                </a:effectLst>
                <a:ea typeface="黑体" panose="02010609060101010101" charset="-122"/>
              </a:rPr>
              <a:t>FDIY4</a:t>
            </a:r>
            <a:endParaRPr lang="en-US" altLang="zh-CN" sz="3600" b="1" dirty="0" smtClean="0">
              <a:solidFill>
                <a:srgbClr val="FF0000"/>
              </a:solidFill>
              <a:effectLst>
                <a:outerShdw blurRad="38100" dist="38100" dir="2700000" algn="tl">
                  <a:srgbClr val="000000"/>
                </a:outerShdw>
              </a:effectLst>
              <a:ea typeface="黑体" panose="02010609060101010101" charset="-122"/>
            </a:endParaRPr>
          </a:p>
        </p:txBody>
      </p:sp>
      <p:sp>
        <p:nvSpPr>
          <p:cNvPr id="102403" name="Rectangle 3"/>
          <p:cNvSpPr>
            <a:spLocks noGrp="true" noRot="true" noChangeArrowheads="true"/>
          </p:cNvSpPr>
          <p:nvPr>
            <p:ph idx="1"/>
          </p:nvPr>
        </p:nvSpPr>
        <p:spPr>
          <a:xfrm>
            <a:off x="1209675" y="1273175"/>
            <a:ext cx="9547225" cy="4963795"/>
          </a:xfrm>
          <a:solidFill>
            <a:schemeClr val="bg2"/>
          </a:solidFill>
        </p:spPr>
        <p:txBody>
          <a:bodyPr>
            <a:noAutofit/>
          </a:bodyPr>
          <a:lstStyle/>
          <a:p>
            <a:pPr eaLnBrk="1" hangingPunct="1"/>
            <a:endParaRPr lang="zh-CN" altLang="en-US" b="1" dirty="0" smtClean="0">
              <a:solidFill>
                <a:srgbClr val="FF0000"/>
              </a:solidFill>
              <a:latin typeface="+mn-ea"/>
            </a:endParaRPr>
          </a:p>
          <a:p>
            <a:pPr eaLnBrk="1" hangingPunct="1"/>
            <a:r>
              <a:rPr lang="zh-CN" altLang="en-US" b="1" dirty="0" smtClean="0">
                <a:solidFill>
                  <a:srgbClr val="FF0000"/>
                </a:solidFill>
                <a:latin typeface="+mn-ea"/>
              </a:rPr>
              <a:t>（</a:t>
            </a:r>
            <a:r>
              <a:rPr lang="en-US" altLang="zh-CN" b="1" dirty="0" smtClean="0">
                <a:solidFill>
                  <a:srgbClr val="FF0000"/>
                </a:solidFill>
                <a:latin typeface="+mn-ea"/>
              </a:rPr>
              <a:t>1</a:t>
            </a:r>
            <a:r>
              <a:rPr lang="zh-CN" altLang="en-US" b="1" dirty="0" smtClean="0">
                <a:solidFill>
                  <a:srgbClr val="FF0000"/>
                </a:solidFill>
                <a:latin typeface="+mn-ea"/>
              </a:rPr>
              <a:t>）</a:t>
            </a:r>
            <a:r>
              <a:rPr lang="zh-CN" altLang="en-US" b="1" dirty="0" smtClean="0">
                <a:solidFill>
                  <a:schemeClr val="bg2">
                    <a:lumMod val="10000"/>
                  </a:schemeClr>
                </a:solidFill>
                <a:latin typeface="+mn-ea"/>
              </a:rPr>
              <a:t>本表综合反映报告期境内投资者在国（境）外开展</a:t>
            </a:r>
            <a:r>
              <a:rPr lang="zh-CN" altLang="en-US" b="1" dirty="0" smtClean="0">
                <a:solidFill>
                  <a:srgbClr val="0000CC"/>
                </a:solidFill>
                <a:latin typeface="+mn-ea"/>
              </a:rPr>
              <a:t>农业类对外投资合作</a:t>
            </a:r>
            <a:r>
              <a:rPr lang="zh-CN" altLang="en-US" b="1" dirty="0" smtClean="0">
                <a:solidFill>
                  <a:schemeClr val="bg2">
                    <a:lumMod val="10000"/>
                  </a:schemeClr>
                </a:solidFill>
                <a:latin typeface="+mn-ea"/>
              </a:rPr>
              <a:t>的基本情况。</a:t>
            </a:r>
            <a:endParaRPr lang="zh-CN" altLang="en-US" b="1" dirty="0" smtClean="0">
              <a:solidFill>
                <a:schemeClr val="bg2">
                  <a:lumMod val="10000"/>
                </a:schemeClr>
              </a:solidFill>
              <a:latin typeface="+mn-ea"/>
            </a:endParaRPr>
          </a:p>
          <a:p>
            <a:pPr eaLnBrk="1" hangingPunct="1"/>
            <a:r>
              <a:rPr lang="zh-CN" altLang="en-US" b="1" dirty="0" smtClean="0">
                <a:solidFill>
                  <a:srgbClr val="FF0000"/>
                </a:solidFill>
                <a:latin typeface="+mn-ea"/>
              </a:rPr>
              <a:t>（</a:t>
            </a:r>
            <a:r>
              <a:rPr lang="en-US" altLang="zh-CN" b="1" dirty="0" smtClean="0">
                <a:solidFill>
                  <a:srgbClr val="FF0000"/>
                </a:solidFill>
                <a:latin typeface="+mn-ea"/>
              </a:rPr>
              <a:t>2</a:t>
            </a:r>
            <a:r>
              <a:rPr lang="zh-CN" altLang="en-US" b="1" dirty="0" smtClean="0">
                <a:solidFill>
                  <a:srgbClr val="FF0000"/>
                </a:solidFill>
                <a:latin typeface="+mn-ea"/>
              </a:rPr>
              <a:t>）</a:t>
            </a:r>
            <a:r>
              <a:rPr lang="zh-CN" altLang="en-US" b="1" dirty="0" smtClean="0">
                <a:solidFill>
                  <a:srgbClr val="2747BE"/>
                </a:solidFill>
                <a:latin typeface="+mn-ea"/>
              </a:rPr>
              <a:t>农业对外投资合作</a:t>
            </a:r>
            <a:r>
              <a:rPr lang="zh-CN" altLang="en-US" b="1" dirty="0" smtClean="0">
                <a:solidFill>
                  <a:schemeClr val="bg2">
                    <a:lumMod val="10000"/>
                  </a:schemeClr>
                </a:solidFill>
                <a:latin typeface="+mn-ea"/>
              </a:rPr>
              <a:t>：指境内投资者通过直接投资或再投资方式</a:t>
            </a:r>
            <a:r>
              <a:rPr lang="zh-CN" altLang="en-US" b="1" dirty="0" smtClean="0">
                <a:solidFill>
                  <a:srgbClr val="FF0000"/>
                </a:solidFill>
                <a:latin typeface="+mn-ea"/>
              </a:rPr>
              <a:t>拥有、控制国（境）外农业类境外企业或项目的活动，</a:t>
            </a:r>
            <a:r>
              <a:rPr lang="zh-CN" altLang="en-US" b="1" dirty="0" smtClean="0">
                <a:solidFill>
                  <a:schemeClr val="bg2">
                    <a:lumMod val="10000"/>
                  </a:schemeClr>
                </a:solidFill>
                <a:latin typeface="+mn-ea"/>
              </a:rPr>
              <a:t>我国对外援助农业示范中心不纳入统计范围。</a:t>
            </a:r>
            <a:endParaRPr lang="zh-CN" altLang="en-US" b="1" dirty="0" smtClean="0">
              <a:solidFill>
                <a:schemeClr val="bg2">
                  <a:lumMod val="10000"/>
                </a:schemeClr>
              </a:solidFill>
              <a:latin typeface="+mn-ea"/>
            </a:endParaRPr>
          </a:p>
          <a:p>
            <a:pPr eaLnBrk="1" hangingPunct="1"/>
            <a:r>
              <a:rPr lang="zh-CN" altLang="en-US" b="1" dirty="0" smtClean="0">
                <a:solidFill>
                  <a:srgbClr val="FF0000"/>
                </a:solidFill>
                <a:latin typeface="+mj-ea"/>
                <a:ea typeface="+mj-ea"/>
                <a:sym typeface="+mn-ea"/>
              </a:rPr>
              <a:t>（</a:t>
            </a:r>
            <a:r>
              <a:rPr lang="en-US" altLang="zh-CN" b="1" dirty="0" smtClean="0">
                <a:solidFill>
                  <a:srgbClr val="FF0000"/>
                </a:solidFill>
                <a:latin typeface="+mj-ea"/>
                <a:ea typeface="+mj-ea"/>
                <a:sym typeface="+mn-ea"/>
              </a:rPr>
              <a:t>3</a:t>
            </a:r>
            <a:r>
              <a:rPr lang="zh-CN" altLang="en-US" b="1" dirty="0" smtClean="0">
                <a:solidFill>
                  <a:srgbClr val="FF0000"/>
                </a:solidFill>
                <a:latin typeface="+mj-ea"/>
                <a:ea typeface="+mj-ea"/>
                <a:sym typeface="+mn-ea"/>
              </a:rPr>
              <a:t>）</a:t>
            </a:r>
            <a:r>
              <a:rPr lang="zh-CN" altLang="zh-CN" b="1" dirty="0">
                <a:solidFill>
                  <a:srgbClr val="2747BE"/>
                </a:solidFill>
                <a:latin typeface="+mj-ea"/>
                <a:ea typeface="+mj-ea"/>
                <a:sym typeface="+mn-ea"/>
              </a:rPr>
              <a:t>租用土地、购买土地情况</a:t>
            </a:r>
            <a:r>
              <a:rPr lang="zh-CN" altLang="zh-CN" b="1" dirty="0">
                <a:latin typeface="+mj-ea"/>
                <a:ea typeface="+mj-ea"/>
                <a:sym typeface="+mn-ea"/>
              </a:rPr>
              <a:t>：</a:t>
            </a:r>
            <a:r>
              <a:rPr lang="zh-CN" altLang="zh-CN" b="1" dirty="0">
                <a:sym typeface="+mn-ea"/>
              </a:rPr>
              <a:t>指境内投资者（或其境外企业）与投资所在国家（地区）土地拥有者签订的土地租用（或签订土地承包合同）、购买土地使用权情况，面积</a:t>
            </a:r>
            <a:r>
              <a:rPr lang="zh-CN" altLang="zh-CN" b="1" dirty="0">
                <a:solidFill>
                  <a:srgbClr val="FF0000"/>
                </a:solidFill>
                <a:sym typeface="+mn-ea"/>
              </a:rPr>
              <a:t>按租用或购买合同文本中规定的数量填报</a:t>
            </a:r>
            <a:r>
              <a:rPr lang="zh-CN" altLang="zh-CN" b="1" dirty="0" smtClean="0">
                <a:solidFill>
                  <a:srgbClr val="FF0000"/>
                </a:solidFill>
                <a:sym typeface="+mn-ea"/>
              </a:rPr>
              <a:t>。</a:t>
            </a:r>
            <a:endParaRPr lang="zh-CN" altLang="zh-CN" b="1" dirty="0" smtClean="0">
              <a:solidFill>
                <a:srgbClr val="FF0000"/>
              </a:solidFill>
              <a:sym typeface="+mn-ea"/>
            </a:endParaRPr>
          </a:p>
          <a:p>
            <a:pPr eaLnBrk="1" hangingPunct="1"/>
            <a:r>
              <a:rPr lang="zh-CN" altLang="zh-CN" b="1" dirty="0">
                <a:solidFill>
                  <a:srgbClr val="FF0000"/>
                </a:solidFill>
                <a:sym typeface="+mn-ea"/>
              </a:rPr>
              <a:t>租用年限按</a:t>
            </a:r>
            <a:r>
              <a:rPr lang="en-US" altLang="zh-CN" b="1" dirty="0">
                <a:solidFill>
                  <a:srgbClr val="FF0000"/>
                </a:solidFill>
                <a:sym typeface="+mn-ea"/>
              </a:rPr>
              <a:t>10</a:t>
            </a:r>
            <a:r>
              <a:rPr lang="zh-CN" altLang="zh-CN" b="1" dirty="0">
                <a:solidFill>
                  <a:srgbClr val="FF0000"/>
                </a:solidFill>
                <a:sym typeface="+mn-ea"/>
              </a:rPr>
              <a:t>年以上（含</a:t>
            </a:r>
            <a:r>
              <a:rPr lang="en-US" altLang="zh-CN" b="1" dirty="0">
                <a:solidFill>
                  <a:srgbClr val="FF0000"/>
                </a:solidFill>
                <a:sym typeface="+mn-ea"/>
              </a:rPr>
              <a:t>10</a:t>
            </a:r>
            <a:r>
              <a:rPr lang="zh-CN" altLang="zh-CN" b="1" dirty="0">
                <a:solidFill>
                  <a:srgbClr val="FF0000"/>
                </a:solidFill>
                <a:sym typeface="+mn-ea"/>
              </a:rPr>
              <a:t>年）和</a:t>
            </a:r>
            <a:r>
              <a:rPr lang="en-US" altLang="zh-CN" b="1" dirty="0">
                <a:solidFill>
                  <a:srgbClr val="FF0000"/>
                </a:solidFill>
                <a:sym typeface="+mn-ea"/>
              </a:rPr>
              <a:t>10</a:t>
            </a:r>
            <a:r>
              <a:rPr lang="zh-CN" altLang="zh-CN" b="1" dirty="0">
                <a:solidFill>
                  <a:srgbClr val="FF0000"/>
                </a:solidFill>
                <a:sym typeface="+mn-ea"/>
              </a:rPr>
              <a:t>年以下进行统计</a:t>
            </a:r>
            <a:r>
              <a:rPr lang="zh-CN" altLang="zh-CN" b="1" dirty="0">
                <a:sym typeface="+mn-ea"/>
              </a:rPr>
              <a:t>，若境内投资者（或境外企业）在同一国家（地区）租用或购买年限不同的地块，相关年限按租用或购买土地面积最大的地块年限统计。</a:t>
            </a:r>
            <a:endParaRPr lang="zh-CN" altLang="en-US"/>
          </a:p>
          <a:p>
            <a:pPr eaLnBrk="1" hangingPunct="1"/>
            <a:endParaRPr lang="zh-CN" altLang="en-US" dirty="0">
              <a:solidFill>
                <a:srgbClr val="FF0000"/>
              </a:solidFill>
            </a:endParaRPr>
          </a:p>
          <a:p>
            <a:pPr eaLnBrk="1" hangingPunct="1"/>
            <a:endParaRPr lang="zh-CN" altLang="en-US" b="1" dirty="0" smtClean="0">
              <a:solidFill>
                <a:schemeClr val="bg2">
                  <a:lumMod val="10000"/>
                </a:schemeClr>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423545" y="1551305"/>
            <a:ext cx="9462135" cy="7239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内容占位符 1"/>
          <p:cNvSpPr>
            <a:spLocks noGrp="true"/>
          </p:cNvSpPr>
          <p:nvPr>
            <p:ph idx="1"/>
          </p:nvPr>
        </p:nvSpPr>
        <p:spPr>
          <a:xfrm>
            <a:off x="760095" y="1661160"/>
            <a:ext cx="10593705" cy="3808730"/>
          </a:xfrm>
          <a:noFill/>
          <a:extLst>
            <a:ext uri="{909E8E84-426E-40DD-AFC4-6F175D3DCCD1}">
              <a14:hiddenFill xmlns:a14="http://schemas.microsoft.com/office/drawing/2010/main">
                <a:solidFill>
                  <a:schemeClr val="bg2"/>
                </a:solidFill>
              </a14:hiddenFill>
            </a:ext>
          </a:extLst>
        </p:spPr>
        <p:txBody>
          <a:bodyPr/>
          <a:p>
            <a:pPr eaLnBrk="1" latinLnBrk="0" hangingPunct="1">
              <a:spcAft>
                <a:spcPts val="1200"/>
              </a:spcAft>
            </a:pPr>
            <a:r>
              <a:rPr lang="zh-CN" altLang="en-US" sz="3200" b="1" dirty="0" smtClean="0">
                <a:solidFill>
                  <a:srgbClr val="660033"/>
                </a:solidFill>
                <a:sym typeface="+mn-ea"/>
              </a:rPr>
              <a:t>（一）总</a:t>
            </a:r>
            <a:r>
              <a:rPr lang="zh-CN" sz="3200" b="1" dirty="0" smtClean="0">
                <a:solidFill>
                  <a:srgbClr val="660033"/>
                </a:solidFill>
                <a:sym typeface="+mn-ea"/>
              </a:rPr>
              <a:t>说明</a:t>
            </a:r>
            <a:endParaRPr lang="zh-CN" sz="3200" b="1" dirty="0" smtClean="0">
              <a:solidFill>
                <a:srgbClr val="660033"/>
              </a:solidFill>
              <a:sym typeface="+mn-ea"/>
            </a:endParaRPr>
          </a:p>
          <a:p>
            <a:pPr eaLnBrk="1" latinLnBrk="0" hangingPunct="1">
              <a:spcAft>
                <a:spcPts val="1200"/>
              </a:spcAft>
            </a:pPr>
            <a:r>
              <a:rPr lang="zh-CN" altLang="en-US" sz="3200" b="1" dirty="0" smtClean="0">
                <a:solidFill>
                  <a:srgbClr val="660033"/>
                </a:solidFill>
                <a:sym typeface="+mn-ea"/>
              </a:rPr>
              <a:t>（二）报表目录</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（三）调查表式</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（四）主要指标解释及概念界定</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（五）附录</a:t>
            </a:r>
            <a:endParaRPr lang="zh-CN" altLang="en-US" sz="3200" b="1" dirty="0">
              <a:solidFill>
                <a:srgbClr val="660033"/>
              </a:solidFill>
            </a:endParaRPr>
          </a:p>
          <a:p>
            <a:endParaRPr lang="zh-CN" altLang="en-US" sz="3200">
              <a:latin typeface="方正黑体_GBK" panose="02000000000000000000" charset="-122"/>
              <a:ea typeface="方正黑体_GBK" panose="02000000000000000000" charset="-122"/>
            </a:endParaRPr>
          </a:p>
        </p:txBody>
      </p:sp>
      <p:sp>
        <p:nvSpPr>
          <p:cNvPr id="3" name="标题 2"/>
          <p:cNvSpPr>
            <a:spLocks noGrp="true"/>
          </p:cNvSpPr>
          <p:nvPr>
            <p:ph type="title"/>
          </p:nvPr>
        </p:nvSpPr>
        <p:spPr>
          <a:xfrm>
            <a:off x="507365" y="347980"/>
            <a:ext cx="7792720" cy="1049020"/>
          </a:xfrm>
          <a:solidFill>
            <a:srgbClr val="002060"/>
          </a:solidFill>
        </p:spPr>
        <p:txBody>
          <a:bodyPr/>
          <a:p>
            <a:r>
              <a:rPr lang="zh-CN" altLang="en-US">
                <a:solidFill>
                  <a:srgbClr val="FFFF00"/>
                </a:solidFill>
              </a:rPr>
              <a:t>二、《</a:t>
            </a:r>
            <a:r>
              <a:rPr lang="zh-CN" altLang="en-US">
                <a:solidFill>
                  <a:srgbClr val="FFFF00"/>
                </a:solidFill>
                <a:sym typeface="+mn-ea"/>
              </a:rPr>
              <a:t>对外直接投资统计制度</a:t>
            </a:r>
            <a:r>
              <a:rPr lang="zh-CN" altLang="en-US">
                <a:solidFill>
                  <a:srgbClr val="FFFF00"/>
                </a:solidFill>
              </a:rPr>
              <a:t>》重点解读</a:t>
            </a:r>
            <a:endParaRPr lang="zh-CN" altLang="en-US">
              <a:solidFill>
                <a:srgbClr val="FFFF00"/>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981200" y="274638"/>
            <a:ext cx="8229600" cy="562074"/>
          </a:xfrm>
        </p:spPr>
        <p:txBody>
          <a:bodyPr>
            <a:normAutofit fontScale="90000"/>
          </a:bodyPr>
          <a:lstStyle/>
          <a:p>
            <a:endParaRPr lang="zh-CN" altLang="en-US" dirty="0"/>
          </a:p>
        </p:txBody>
      </p:sp>
      <p:sp>
        <p:nvSpPr>
          <p:cNvPr id="3" name="内容占位符 2"/>
          <p:cNvSpPr>
            <a:spLocks noGrp="true"/>
          </p:cNvSpPr>
          <p:nvPr>
            <p:ph idx="1"/>
          </p:nvPr>
        </p:nvSpPr>
        <p:spPr>
          <a:xfrm>
            <a:off x="1434465" y="1196975"/>
            <a:ext cx="9469755" cy="4929505"/>
          </a:xfrm>
          <a:solidFill>
            <a:schemeClr val="bg2"/>
          </a:solidFill>
        </p:spPr>
        <p:txBody>
          <a:bodyPr>
            <a:normAutofit/>
          </a:bodyPr>
          <a:lstStyle/>
          <a:p>
            <a:r>
              <a:rPr lang="en-US" altLang="zh-CN" sz="2800" b="1" dirty="0">
                <a:solidFill>
                  <a:srgbClr val="FF0000"/>
                </a:solidFill>
              </a:rPr>
              <a:t>4.</a:t>
            </a:r>
            <a:r>
              <a:rPr lang="zh-CN" altLang="zh-CN" sz="2800" b="1" dirty="0">
                <a:solidFill>
                  <a:srgbClr val="FF0000"/>
                </a:solidFill>
              </a:rPr>
              <a:t>累计投资额：</a:t>
            </a:r>
            <a:r>
              <a:rPr lang="zh-CN" altLang="zh-CN" sz="2800" b="1" dirty="0"/>
              <a:t>指截至报告期末境内投资者（或其境外企业）对该境外企业或项目实现的投资总额，包括境内投资者（或境外企业）通过各种渠道（包括自有资金、境内外银行贷款等）投入的资金总和。</a:t>
            </a:r>
            <a:endParaRPr lang="zh-CN" altLang="zh-CN" sz="2800" dirty="0"/>
          </a:p>
          <a:p>
            <a:r>
              <a:rPr lang="en-US" altLang="zh-CN" sz="2800" b="1" dirty="0">
                <a:solidFill>
                  <a:srgbClr val="FF0000"/>
                </a:solidFill>
              </a:rPr>
              <a:t>5.</a:t>
            </a:r>
            <a:r>
              <a:rPr lang="zh-CN" altLang="zh-CN" sz="2800" b="1" dirty="0">
                <a:solidFill>
                  <a:srgbClr val="FF0000"/>
                </a:solidFill>
              </a:rPr>
              <a:t>带动国内农业机具出口</a:t>
            </a:r>
            <a:r>
              <a:rPr lang="zh-CN" altLang="zh-CN" sz="2800" b="1" dirty="0"/>
              <a:t>：指报告期境内投资者</a:t>
            </a:r>
            <a:r>
              <a:rPr lang="zh-CN" altLang="zh-CN" sz="2800" b="1" dirty="0">
                <a:solidFill>
                  <a:srgbClr val="2747BE"/>
                </a:solidFill>
              </a:rPr>
              <a:t>通过农业对外投资项目而带出的农业机具</a:t>
            </a:r>
            <a:r>
              <a:rPr lang="zh-CN" altLang="zh-CN" sz="2800" b="1" dirty="0"/>
              <a:t>（包括耕作机械、排灌机械、收获机械、农业运输机械等）出口总值。</a:t>
            </a:r>
            <a:r>
              <a:rPr lang="zh-CN" altLang="zh-CN" sz="2800" b="1" dirty="0">
                <a:solidFill>
                  <a:srgbClr val="2747BE"/>
                </a:solidFill>
              </a:rPr>
              <a:t>不包括暂出复进的农业机具。</a:t>
            </a:r>
            <a:endParaRPr lang="zh-CN" altLang="zh-CN" sz="2800" b="1" dirty="0">
              <a:solidFill>
                <a:srgbClr val="2747BE"/>
              </a:solidFill>
            </a:endParaRPr>
          </a:p>
          <a:p>
            <a:r>
              <a:rPr lang="en-US" altLang="zh-CN" sz="2800" b="1" dirty="0" smtClean="0">
                <a:solidFill>
                  <a:srgbClr val="FF0000"/>
                </a:solidFill>
                <a:sym typeface="+mn-ea"/>
              </a:rPr>
              <a:t>6</a:t>
            </a:r>
            <a:r>
              <a:rPr lang="en-US" altLang="zh-CN" sz="2800" b="1" dirty="0">
                <a:solidFill>
                  <a:srgbClr val="FF0000"/>
                </a:solidFill>
                <a:sym typeface="+mn-ea"/>
              </a:rPr>
              <a:t>.</a:t>
            </a:r>
            <a:r>
              <a:rPr lang="zh-CN" altLang="zh-CN" sz="2800" b="1" dirty="0">
                <a:solidFill>
                  <a:srgbClr val="FF0000"/>
                </a:solidFill>
                <a:sym typeface="+mn-ea"/>
              </a:rPr>
              <a:t>从业人员期末人数：</a:t>
            </a:r>
            <a:r>
              <a:rPr lang="zh-CN" altLang="zh-CN" sz="2800" b="1" dirty="0">
                <a:sym typeface="+mn-ea"/>
              </a:rPr>
              <a:t>指报告期末在农业类境外企业或项目中从事一定的劳动并取得劳动报酬的全部人员数量。</a:t>
            </a:r>
            <a:endParaRPr lang="zh-CN" altLang="zh-CN" sz="2800" dirty="0"/>
          </a:p>
          <a:p>
            <a:endParaRPr lang="zh-CN" altLang="zh-CN" sz="2800" dirty="0"/>
          </a:p>
          <a:p>
            <a:endParaRPr lang="zh-CN" altLang="en-US" sz="28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true" noRot="true" noChangeArrowheads="true"/>
          </p:cNvSpPr>
          <p:nvPr>
            <p:ph type="title"/>
          </p:nvPr>
        </p:nvSpPr>
        <p:spPr>
          <a:xfrm>
            <a:off x="1289685" y="380365"/>
            <a:ext cx="6199505" cy="1003935"/>
          </a:xfrm>
          <a:solidFill>
            <a:srgbClr val="92D050"/>
          </a:solidFill>
        </p:spPr>
        <p:txBody>
          <a:bodyPr/>
          <a:lstStyle/>
          <a:p>
            <a:pPr eaLnBrk="1" hangingPunct="1">
              <a:defRPr/>
            </a:pPr>
            <a:r>
              <a:rPr lang="en-US" altLang="zh-CN" sz="3600" b="1" smtClean="0">
                <a:solidFill>
                  <a:srgbClr val="CC0099"/>
                </a:solidFill>
                <a:effectLst>
                  <a:outerShdw blurRad="38100" dist="38100" dir="2700000" algn="tl">
                    <a:srgbClr val="000000"/>
                  </a:outerShdw>
                </a:effectLst>
                <a:ea typeface="黑体" panose="02010609060101010101" charset="-122"/>
              </a:rPr>
              <a:t>5.</a:t>
            </a:r>
            <a:r>
              <a:rPr lang="zh-CN" altLang="en-US" sz="3600" b="1" smtClean="0">
                <a:solidFill>
                  <a:srgbClr val="CC0099"/>
                </a:solidFill>
                <a:effectLst>
                  <a:outerShdw blurRad="38100" dist="38100" dir="2700000" algn="tl">
                    <a:srgbClr val="000000"/>
                  </a:outerShdw>
                </a:effectLst>
                <a:ea typeface="黑体" panose="02010609060101010101" charset="-122"/>
              </a:rPr>
              <a:t>境外经贸合作区情况</a:t>
            </a:r>
            <a:r>
              <a:rPr lang="en-US" altLang="zh-CN" sz="3600" b="1" smtClean="0">
                <a:solidFill>
                  <a:srgbClr val="CC0099"/>
                </a:solidFill>
                <a:effectLst>
                  <a:outerShdw blurRad="38100" dist="38100" dir="2700000" algn="tl">
                    <a:srgbClr val="000000"/>
                  </a:outerShdw>
                </a:effectLst>
                <a:ea typeface="黑体" panose="02010609060101010101" charset="-122"/>
              </a:rPr>
              <a:t>FDIY5</a:t>
            </a:r>
            <a:endParaRPr lang="en-US" altLang="zh-CN" sz="3600" b="1" smtClean="0">
              <a:solidFill>
                <a:srgbClr val="CC0099"/>
              </a:solidFill>
              <a:effectLst>
                <a:outerShdw blurRad="38100" dist="38100" dir="2700000" algn="tl">
                  <a:srgbClr val="000000"/>
                </a:outerShdw>
              </a:effectLst>
              <a:ea typeface="黑体" panose="02010609060101010101" charset="-122"/>
            </a:endParaRPr>
          </a:p>
        </p:txBody>
      </p:sp>
      <p:sp>
        <p:nvSpPr>
          <p:cNvPr id="435203" name="Rectangle 3"/>
          <p:cNvSpPr>
            <a:spLocks noGrp="true" noRot="true" noChangeArrowheads="true"/>
          </p:cNvSpPr>
          <p:nvPr>
            <p:ph idx="1"/>
          </p:nvPr>
        </p:nvSpPr>
        <p:spPr>
          <a:xfrm>
            <a:off x="1289050" y="1445260"/>
            <a:ext cx="10357485" cy="4574540"/>
          </a:xfrm>
          <a:solidFill>
            <a:schemeClr val="bg2"/>
          </a:solidFill>
        </p:spPr>
        <p:txBody>
          <a:bodyPr/>
          <a:lstStyle/>
          <a:p>
            <a:pPr eaLnBrk="1" hangingPunct="1"/>
            <a:endParaRPr lang="en-US" altLang="zh-CN" b="1" dirty="0" smtClean="0"/>
          </a:p>
          <a:p>
            <a:r>
              <a:rPr lang="en-US" altLang="zh-CN" sz="2800" b="1" dirty="0" smtClean="0"/>
              <a:t>1、</a:t>
            </a:r>
            <a:r>
              <a:rPr lang="zh-CN" altLang="zh-CN" sz="2800" b="1" dirty="0" smtClean="0"/>
              <a:t>本</a:t>
            </a:r>
            <a:r>
              <a:rPr lang="zh-CN" altLang="zh-CN" sz="2800" b="1" dirty="0"/>
              <a:t>表综合反映报告期我国境外经济贸易合作区建设的基本情况，</a:t>
            </a:r>
            <a:r>
              <a:rPr lang="zh-CN" altLang="zh-CN" sz="2800" b="1" dirty="0">
                <a:solidFill>
                  <a:srgbClr val="FF0000"/>
                </a:solidFill>
              </a:rPr>
              <a:t>由纳入商务部境外经贸合作区统计名录的实施企业进行填报</a:t>
            </a:r>
            <a:r>
              <a:rPr lang="zh-CN" altLang="zh-CN" sz="2800" b="1" dirty="0"/>
              <a:t>。</a:t>
            </a:r>
            <a:endParaRPr lang="zh-CN" altLang="zh-CN" sz="2800" b="1" dirty="0"/>
          </a:p>
          <a:p>
            <a:r>
              <a:rPr lang="en-US" altLang="zh-CN" sz="2800" b="1" dirty="0">
                <a:solidFill>
                  <a:srgbClr val="FF0000"/>
                </a:solidFill>
                <a:sym typeface="+mn-ea"/>
              </a:rPr>
              <a:t>2</a:t>
            </a:r>
            <a:r>
              <a:rPr lang="zh-CN" altLang="en-US" sz="2800" b="1" dirty="0">
                <a:solidFill>
                  <a:srgbClr val="FF0000"/>
                </a:solidFill>
                <a:sym typeface="+mn-ea"/>
              </a:rPr>
              <a:t>、</a:t>
            </a:r>
            <a:r>
              <a:rPr lang="zh-CN" altLang="zh-CN" sz="2800" b="1" dirty="0">
                <a:solidFill>
                  <a:srgbClr val="FF0000"/>
                </a:solidFill>
                <a:sym typeface="+mn-ea"/>
              </a:rPr>
              <a:t>境外经济贸易合作</a:t>
            </a:r>
            <a:r>
              <a:rPr lang="zh-CN" altLang="zh-CN" sz="2800" b="1" dirty="0" smtClean="0">
                <a:solidFill>
                  <a:srgbClr val="FF0000"/>
                </a:solidFill>
                <a:sym typeface="+mn-ea"/>
              </a:rPr>
              <a:t>区</a:t>
            </a:r>
            <a:r>
              <a:rPr lang="zh-CN" altLang="en-US" sz="2800" b="1" dirty="0" smtClean="0">
                <a:solidFill>
                  <a:srgbClr val="FF0000"/>
                </a:solidFill>
                <a:sym typeface="+mn-ea"/>
              </a:rPr>
              <a:t>定义</a:t>
            </a:r>
            <a:r>
              <a:rPr lang="zh-CN" altLang="zh-CN" sz="2800" b="1" dirty="0" smtClean="0">
                <a:solidFill>
                  <a:srgbClr val="FF0000"/>
                </a:solidFill>
                <a:sym typeface="+mn-ea"/>
              </a:rPr>
              <a:t>：</a:t>
            </a:r>
            <a:r>
              <a:rPr lang="zh-CN" altLang="zh-CN" sz="2800" b="1" dirty="0">
                <a:sym typeface="+mn-ea"/>
              </a:rPr>
              <a:t>指在中国内地注册、具有</a:t>
            </a:r>
            <a:r>
              <a:rPr lang="zh-CN" altLang="zh-CN" sz="2800" b="1" dirty="0">
                <a:solidFill>
                  <a:srgbClr val="FF0000"/>
                </a:solidFill>
                <a:sym typeface="+mn-ea"/>
              </a:rPr>
              <a:t>独立法人资格的中资控股企业</a:t>
            </a:r>
            <a:r>
              <a:rPr lang="zh-CN" altLang="zh-CN" sz="2800" b="1" dirty="0">
                <a:sym typeface="+mn-ea"/>
              </a:rPr>
              <a:t>，通过在境外设立的中资控股的独立法人机构，</a:t>
            </a:r>
            <a:r>
              <a:rPr lang="zh-CN" altLang="zh-CN" sz="2800" b="1" dirty="0">
                <a:solidFill>
                  <a:srgbClr val="0000CC"/>
                </a:solidFill>
                <a:sym typeface="+mn-ea"/>
              </a:rPr>
              <a:t>投资建设的基础设施完备、主导产业明确、公共服务功能健全、具有集聚和辐射效应的产业园区。</a:t>
            </a:r>
            <a:endParaRPr lang="zh-CN" altLang="en-US" sz="2800" b="1" dirty="0" smtClean="0">
              <a:solidFill>
                <a:srgbClr val="660033"/>
              </a:solidFill>
              <a:ea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endParaRPr lang="zh-CN" altLang="en-US"/>
          </a:p>
        </p:txBody>
      </p:sp>
      <p:sp>
        <p:nvSpPr>
          <p:cNvPr id="3" name="内容占位符 2"/>
          <p:cNvSpPr>
            <a:spLocks noGrp="true"/>
          </p:cNvSpPr>
          <p:nvPr>
            <p:ph idx="1"/>
          </p:nvPr>
        </p:nvSpPr>
        <p:spPr>
          <a:solidFill>
            <a:schemeClr val="bg2"/>
          </a:solidFill>
        </p:spPr>
        <p:txBody>
          <a:bodyPr/>
          <a:lstStyle/>
          <a:p>
            <a:endParaRPr lang="en-US" altLang="zh-CN" b="1" dirty="0" smtClean="0"/>
          </a:p>
          <a:p>
            <a:r>
              <a:rPr lang="zh-CN" altLang="en-US" sz="3200" b="1" dirty="0" smtClean="0">
                <a:solidFill>
                  <a:srgbClr val="FF0000"/>
                </a:solidFill>
                <a:latin typeface="黑体" panose="02010609060101010101" charset="-122"/>
                <a:ea typeface="黑体" panose="02010609060101010101" charset="-122"/>
              </a:rPr>
              <a:t>目前</a:t>
            </a:r>
            <a:r>
              <a:rPr lang="zh-CN" altLang="zh-CN" sz="3200" b="1" dirty="0" smtClean="0">
                <a:solidFill>
                  <a:srgbClr val="FF0000"/>
                </a:solidFill>
                <a:latin typeface="黑体" panose="02010609060101010101" charset="-122"/>
                <a:ea typeface="黑体" panose="02010609060101010101" charset="-122"/>
              </a:rPr>
              <a:t>纳入</a:t>
            </a:r>
            <a:r>
              <a:rPr lang="zh-CN" altLang="en-US" sz="3200" b="1" dirty="0" smtClean="0">
                <a:solidFill>
                  <a:srgbClr val="FF0000"/>
                </a:solidFill>
                <a:latin typeface="黑体" panose="02010609060101010101" charset="-122"/>
                <a:ea typeface="黑体" panose="02010609060101010101" charset="-122"/>
              </a:rPr>
              <a:t>商务</a:t>
            </a:r>
            <a:r>
              <a:rPr lang="zh-CN" altLang="zh-CN" sz="3200" b="1" dirty="0" smtClean="0">
                <a:solidFill>
                  <a:srgbClr val="FF0000"/>
                </a:solidFill>
                <a:latin typeface="黑体" panose="02010609060101010101" charset="-122"/>
                <a:ea typeface="黑体" panose="02010609060101010101" charset="-122"/>
              </a:rPr>
              <a:t>部</a:t>
            </a:r>
            <a:r>
              <a:rPr lang="zh-CN" altLang="zh-CN" sz="3200" b="1" dirty="0">
                <a:solidFill>
                  <a:srgbClr val="FF0000"/>
                </a:solidFill>
                <a:latin typeface="黑体" panose="02010609060101010101" charset="-122"/>
                <a:ea typeface="黑体" panose="02010609060101010101" charset="-122"/>
              </a:rPr>
              <a:t>合作区统计的</a:t>
            </a:r>
            <a:r>
              <a:rPr lang="zh-CN" altLang="zh-CN" sz="3200" b="1" dirty="0" smtClean="0">
                <a:solidFill>
                  <a:srgbClr val="FF0000"/>
                </a:solidFill>
                <a:latin typeface="黑体" panose="02010609060101010101" charset="-122"/>
                <a:ea typeface="黑体" panose="02010609060101010101" charset="-122"/>
              </a:rPr>
              <a:t>条件</a:t>
            </a:r>
            <a:r>
              <a:rPr lang="zh-CN" altLang="en-US" sz="3200" b="1" dirty="0" smtClean="0"/>
              <a:t>：</a:t>
            </a:r>
            <a:r>
              <a:rPr lang="zh-CN" altLang="zh-CN" sz="3200" b="1" dirty="0" smtClean="0"/>
              <a:t>现有</a:t>
            </a:r>
            <a:r>
              <a:rPr lang="zh-CN" altLang="zh-CN" sz="3200" b="1" dirty="0"/>
              <a:t>面积≥</a:t>
            </a:r>
            <a:r>
              <a:rPr lang="en-US" altLang="zh-CN" sz="3200" b="1" dirty="0"/>
              <a:t>2</a:t>
            </a:r>
            <a:r>
              <a:rPr lang="zh-CN" altLang="zh-CN" sz="3200" b="1" dirty="0"/>
              <a:t>万平方米、已累计投资超过</a:t>
            </a:r>
            <a:r>
              <a:rPr lang="en-US" altLang="zh-CN" sz="3200" b="1" dirty="0"/>
              <a:t>800</a:t>
            </a:r>
            <a:r>
              <a:rPr lang="zh-CN" altLang="zh-CN" sz="3200" b="1" dirty="0"/>
              <a:t>万美元、入区企业≥</a:t>
            </a:r>
            <a:r>
              <a:rPr lang="en-US" altLang="zh-CN" sz="3200" b="1" dirty="0" smtClean="0"/>
              <a:t>2</a:t>
            </a:r>
            <a:r>
              <a:rPr lang="zh-CN" altLang="en-US" sz="3200" b="1" dirty="0" smtClean="0"/>
              <a:t>，能够按月报送统计数据等</a:t>
            </a:r>
            <a:r>
              <a:rPr lang="zh-CN" altLang="zh-CN" sz="3200" b="1" dirty="0" smtClean="0"/>
              <a:t>。</a:t>
            </a:r>
            <a:endParaRPr lang="en-US" altLang="zh-CN" sz="3200" b="1" dirty="0" smtClean="0"/>
          </a:p>
          <a:p>
            <a:r>
              <a:rPr lang="zh-CN" altLang="en-US" sz="4400" b="1" dirty="0" smtClean="0">
                <a:solidFill>
                  <a:srgbClr val="0000CC"/>
                </a:solidFill>
                <a:latin typeface="黑体" panose="02010609060101010101" charset="-122"/>
                <a:ea typeface="黑体" panose="02010609060101010101" charset="-122"/>
              </a:rPr>
              <a:t>相关调整情况正在研究中。</a:t>
            </a:r>
            <a:endParaRPr lang="zh-CN" altLang="zh-CN" sz="4400" b="1" dirty="0">
              <a:solidFill>
                <a:srgbClr val="0000CC"/>
              </a:solidFill>
              <a:latin typeface="黑体" panose="02010609060101010101" charset="-122"/>
              <a:ea typeface="黑体" panose="02010609060101010101" charset="-122"/>
            </a:endParaRPr>
          </a:p>
          <a:p>
            <a:endParaRPr lang="zh-CN" altLang="en-US" sz="4400" b="1" dirty="0">
              <a:solidFill>
                <a:srgbClr val="0000CC"/>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981200" y="274638"/>
            <a:ext cx="8229600" cy="346050"/>
          </a:xfrm>
        </p:spPr>
        <p:txBody>
          <a:bodyPr>
            <a:normAutofit fontScale="90000"/>
          </a:bodyPr>
          <a:lstStyle/>
          <a:p>
            <a:endParaRPr lang="zh-CN" altLang="en-US" dirty="0"/>
          </a:p>
        </p:txBody>
      </p:sp>
      <p:sp>
        <p:nvSpPr>
          <p:cNvPr id="3" name="内容占位符 2"/>
          <p:cNvSpPr>
            <a:spLocks noGrp="true"/>
          </p:cNvSpPr>
          <p:nvPr>
            <p:ph idx="1"/>
          </p:nvPr>
        </p:nvSpPr>
        <p:spPr>
          <a:xfrm>
            <a:off x="986155" y="1124585"/>
            <a:ext cx="10328275" cy="5001260"/>
          </a:xfrm>
          <a:solidFill>
            <a:schemeClr val="bg2"/>
          </a:solidFill>
        </p:spPr>
        <p:txBody>
          <a:bodyPr/>
          <a:lstStyle/>
          <a:p>
            <a:endParaRPr lang="en-US" altLang="zh-CN" b="1" dirty="0">
              <a:solidFill>
                <a:srgbClr val="FF0000"/>
              </a:solidFill>
              <a:latin typeface="黑体" panose="02010609060101010101" charset="-122"/>
              <a:ea typeface="黑体" panose="02010609060101010101" charset="-122"/>
            </a:endParaRPr>
          </a:p>
          <a:p>
            <a:r>
              <a:rPr lang="en-US" altLang="zh-CN" sz="2800" b="1" dirty="0">
                <a:solidFill>
                  <a:srgbClr val="FF0000"/>
                </a:solidFill>
                <a:latin typeface="黑体" panose="02010609060101010101" charset="-122"/>
                <a:ea typeface="黑体" panose="02010609060101010101" charset="-122"/>
              </a:rPr>
              <a:t>3.</a:t>
            </a:r>
            <a:r>
              <a:rPr lang="zh-CN" altLang="zh-CN" sz="2800" b="1" dirty="0">
                <a:solidFill>
                  <a:srgbClr val="FF0000"/>
                </a:solidFill>
                <a:latin typeface="黑体" panose="02010609060101010101" charset="-122"/>
                <a:ea typeface="黑体" panose="02010609060101010101" charset="-122"/>
              </a:rPr>
              <a:t>所在国家（地区）及设立时间</a:t>
            </a:r>
            <a:r>
              <a:rPr lang="zh-CN" altLang="zh-CN" sz="2800" b="1" dirty="0"/>
              <a:t>：指合作区所在的国家（地区）以及合作区实施企业在境外设立建区企业的注册时间。</a:t>
            </a:r>
            <a:endParaRPr lang="zh-CN" altLang="zh-CN" sz="2800" dirty="0"/>
          </a:p>
          <a:p>
            <a:r>
              <a:rPr lang="en-US" altLang="zh-CN" sz="2800" b="1" dirty="0">
                <a:solidFill>
                  <a:srgbClr val="FF0000"/>
                </a:solidFill>
                <a:latin typeface="黑体" panose="02010609060101010101" charset="-122"/>
                <a:ea typeface="黑体" panose="02010609060101010101" charset="-122"/>
              </a:rPr>
              <a:t>4.</a:t>
            </a:r>
            <a:r>
              <a:rPr lang="zh-CN" altLang="zh-CN" sz="2800" b="1" dirty="0">
                <a:solidFill>
                  <a:srgbClr val="FF0000"/>
                </a:solidFill>
                <a:latin typeface="黑体" panose="02010609060101010101" charset="-122"/>
                <a:ea typeface="黑体" panose="02010609060101010101" charset="-122"/>
              </a:rPr>
              <a:t>合作区类型：</a:t>
            </a:r>
            <a:r>
              <a:rPr lang="zh-CN" altLang="zh-CN" sz="2800" b="1" dirty="0"/>
              <a:t>根据合作区内业务开展的不同，将合作区分为六大类型：加工制造型、资源利用型、农业产业型、商贸物流型、科技研发型和其他类型（详见“主要指标解释及概念界定”）。</a:t>
            </a:r>
            <a:endParaRPr lang="zh-CN" altLang="zh-CN" sz="2800" dirty="0"/>
          </a:p>
          <a:p>
            <a:endParaRPr lang="zh-CN" altLang="en-US" sz="2800"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endParaRPr lang="zh-CN" altLang="en-US" dirty="0"/>
          </a:p>
        </p:txBody>
      </p:sp>
      <p:sp>
        <p:nvSpPr>
          <p:cNvPr id="3" name="内容占位符 2"/>
          <p:cNvSpPr>
            <a:spLocks noGrp="true"/>
          </p:cNvSpPr>
          <p:nvPr>
            <p:ph idx="1"/>
          </p:nvPr>
        </p:nvSpPr>
        <p:spPr>
          <a:xfrm>
            <a:off x="673100" y="1250315"/>
            <a:ext cx="10787380" cy="4824730"/>
          </a:xfrm>
          <a:solidFill>
            <a:schemeClr val="bg2"/>
          </a:solidFill>
        </p:spPr>
        <p:txBody>
          <a:bodyPr>
            <a:normAutofit/>
          </a:bodyPr>
          <a:lstStyle/>
          <a:p>
            <a:endParaRPr lang="zh-CN" altLang="zh-CN" b="1" dirty="0" smtClean="0">
              <a:solidFill>
                <a:srgbClr val="FF0000"/>
              </a:solidFill>
              <a:latin typeface="黑体" panose="02010609060101010101" charset="-122"/>
              <a:ea typeface="黑体" panose="02010609060101010101" charset="-122"/>
            </a:endParaRPr>
          </a:p>
          <a:p>
            <a:r>
              <a:rPr lang="zh-CN" altLang="zh-CN" b="1" dirty="0" smtClean="0">
                <a:solidFill>
                  <a:srgbClr val="FF0000"/>
                </a:solidFill>
                <a:latin typeface="黑体" panose="02010609060101010101" charset="-122"/>
                <a:ea typeface="黑体" panose="02010609060101010101" charset="-122"/>
              </a:rPr>
              <a:t>加工</a:t>
            </a:r>
            <a:r>
              <a:rPr lang="zh-CN" altLang="zh-CN" b="1" dirty="0">
                <a:solidFill>
                  <a:srgbClr val="FF0000"/>
                </a:solidFill>
                <a:latin typeface="黑体" panose="02010609060101010101" charset="-122"/>
                <a:ea typeface="黑体" panose="02010609060101010101" charset="-122"/>
              </a:rPr>
              <a:t>制造型</a:t>
            </a:r>
            <a:r>
              <a:rPr lang="zh-CN" altLang="zh-CN" b="1" dirty="0">
                <a:solidFill>
                  <a:srgbClr val="FF0000"/>
                </a:solidFill>
                <a:latin typeface="+mn-ea"/>
              </a:rPr>
              <a:t>：</a:t>
            </a:r>
            <a:r>
              <a:rPr lang="zh-CN" altLang="zh-CN" b="1" dirty="0">
                <a:latin typeface="+mn-ea"/>
              </a:rPr>
              <a:t>是指以轻工、纺织、机械、电子、化工、建材等产品加工为主导的园区。</a:t>
            </a:r>
            <a:endParaRPr lang="zh-CN" altLang="zh-CN" b="1" dirty="0">
              <a:latin typeface="+mn-ea"/>
            </a:endParaRPr>
          </a:p>
          <a:p>
            <a:r>
              <a:rPr lang="zh-CN" altLang="zh-CN" b="1" dirty="0" smtClean="0">
                <a:solidFill>
                  <a:srgbClr val="FF0000"/>
                </a:solidFill>
                <a:latin typeface="黑体" panose="02010609060101010101" charset="-122"/>
                <a:ea typeface="黑体" panose="02010609060101010101" charset="-122"/>
              </a:rPr>
              <a:t>资源利用型</a:t>
            </a:r>
            <a:r>
              <a:rPr lang="zh-CN" altLang="zh-CN" b="1" dirty="0">
                <a:solidFill>
                  <a:srgbClr val="FF0000"/>
                </a:solidFill>
                <a:latin typeface="黑体" panose="02010609060101010101" charset="-122"/>
                <a:ea typeface="黑体" panose="02010609060101010101" charset="-122"/>
              </a:rPr>
              <a:t>：</a:t>
            </a:r>
            <a:r>
              <a:rPr lang="zh-CN" altLang="zh-CN" b="1" dirty="0">
                <a:latin typeface="+mn-ea"/>
              </a:rPr>
              <a:t>是指以矿产、森林、油气等资源开发、加工和综合利用等为主的园区。</a:t>
            </a:r>
            <a:endParaRPr lang="zh-CN" altLang="zh-CN" b="1" dirty="0">
              <a:latin typeface="+mn-ea"/>
            </a:endParaRPr>
          </a:p>
          <a:p>
            <a:r>
              <a:rPr lang="zh-CN" altLang="zh-CN" b="1" dirty="0" smtClean="0">
                <a:solidFill>
                  <a:srgbClr val="FF0000"/>
                </a:solidFill>
                <a:latin typeface="黑体" panose="02010609060101010101" charset="-122"/>
                <a:ea typeface="黑体" panose="02010609060101010101" charset="-122"/>
              </a:rPr>
              <a:t>农业产业型</a:t>
            </a:r>
            <a:r>
              <a:rPr lang="zh-CN" altLang="zh-CN" b="1" dirty="0">
                <a:solidFill>
                  <a:srgbClr val="FF0000"/>
                </a:solidFill>
                <a:latin typeface="黑体" panose="02010609060101010101" charset="-122"/>
                <a:ea typeface="黑体" panose="02010609060101010101" charset="-122"/>
              </a:rPr>
              <a:t>：</a:t>
            </a:r>
            <a:r>
              <a:rPr lang="zh-CN" altLang="zh-CN" b="1" dirty="0">
                <a:latin typeface="+mn-ea"/>
              </a:rPr>
              <a:t>是指以谷物和经济作物等的开发、加工、收购、仓储等为主导园区。</a:t>
            </a:r>
            <a:endParaRPr lang="zh-CN" altLang="zh-CN" b="1" dirty="0">
              <a:latin typeface="+mn-ea"/>
            </a:endParaRPr>
          </a:p>
          <a:p>
            <a:r>
              <a:rPr lang="zh-CN" altLang="zh-CN" b="1" dirty="0" smtClean="0">
                <a:solidFill>
                  <a:srgbClr val="FF0000"/>
                </a:solidFill>
                <a:latin typeface="黑体" panose="02010609060101010101" charset="-122"/>
                <a:sym typeface="+mn-ea"/>
              </a:rPr>
              <a:t>商贸</a:t>
            </a:r>
            <a:r>
              <a:rPr lang="zh-CN" altLang="zh-CN" b="1" dirty="0">
                <a:solidFill>
                  <a:srgbClr val="FF0000"/>
                </a:solidFill>
                <a:latin typeface="黑体" panose="02010609060101010101" charset="-122"/>
                <a:sym typeface="+mn-ea"/>
              </a:rPr>
              <a:t>物流型：</a:t>
            </a:r>
            <a:r>
              <a:rPr lang="zh-CN" altLang="zh-CN" b="1" dirty="0">
                <a:sym typeface="+mn-ea"/>
              </a:rPr>
              <a:t>是指以商品展示、运输、仓储、集散、配送、信息处理、流通加工等为主导的园区。</a:t>
            </a:r>
            <a:endParaRPr lang="zh-CN" altLang="zh-CN" b="1" dirty="0"/>
          </a:p>
          <a:p>
            <a:r>
              <a:rPr lang="zh-CN" altLang="zh-CN" b="1" dirty="0" smtClean="0">
                <a:solidFill>
                  <a:srgbClr val="FF0000"/>
                </a:solidFill>
                <a:latin typeface="黑体" panose="02010609060101010101" charset="-122"/>
                <a:sym typeface="+mn-ea"/>
              </a:rPr>
              <a:t>科技</a:t>
            </a:r>
            <a:r>
              <a:rPr lang="zh-CN" altLang="zh-CN" b="1" dirty="0">
                <a:solidFill>
                  <a:srgbClr val="FF0000"/>
                </a:solidFill>
                <a:latin typeface="黑体" panose="02010609060101010101" charset="-122"/>
                <a:sym typeface="+mn-ea"/>
              </a:rPr>
              <a:t>研发型</a:t>
            </a:r>
            <a:r>
              <a:rPr lang="zh-CN" altLang="zh-CN" b="1" dirty="0">
                <a:latin typeface="黑体" panose="02010609060101010101" charset="-122"/>
                <a:sym typeface="+mn-ea"/>
              </a:rPr>
              <a:t>：</a:t>
            </a:r>
            <a:r>
              <a:rPr lang="zh-CN" altLang="zh-CN" b="1" dirty="0">
                <a:sym typeface="+mn-ea"/>
              </a:rPr>
              <a:t>是指以轨道交通、汽车、通信、工程机械、航天航空、船舶和海洋工程等领域的高新技术及产品的研发、设计、实验、试制为主导的园区。</a:t>
            </a:r>
            <a:endParaRPr lang="zh-CN" altLang="zh-CN" b="1" dirty="0"/>
          </a:p>
          <a:p>
            <a:endParaRPr lang="zh-CN" altLang="en-US" dirty="0"/>
          </a:p>
          <a:p>
            <a:endParaRPr lang="zh-CN" altLang="en-US" b="1" dirty="0">
              <a:latin typeface="+mn-ea"/>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endParaRPr lang="zh-CN" altLang="en-US"/>
          </a:p>
        </p:txBody>
      </p:sp>
      <p:sp>
        <p:nvSpPr>
          <p:cNvPr id="3" name="内容占位符 2"/>
          <p:cNvSpPr>
            <a:spLocks noGrp="true"/>
          </p:cNvSpPr>
          <p:nvPr>
            <p:ph idx="1"/>
          </p:nvPr>
        </p:nvSpPr>
        <p:spPr>
          <a:solidFill>
            <a:schemeClr val="bg2"/>
          </a:solidFill>
        </p:spPr>
        <p:txBody>
          <a:bodyPr/>
          <a:lstStyle/>
          <a:p>
            <a:r>
              <a:rPr lang="en-US" altLang="zh-CN" b="1" dirty="0">
                <a:solidFill>
                  <a:srgbClr val="FF0000"/>
                </a:solidFill>
                <a:latin typeface="黑体" panose="02010609060101010101" charset="-122"/>
                <a:ea typeface="黑体" panose="02010609060101010101" charset="-122"/>
              </a:rPr>
              <a:t>5.</a:t>
            </a:r>
            <a:r>
              <a:rPr lang="zh-CN" altLang="zh-CN" b="1" dirty="0">
                <a:solidFill>
                  <a:srgbClr val="FF0000"/>
                </a:solidFill>
                <a:latin typeface="黑体" panose="02010609060101010101" charset="-122"/>
                <a:ea typeface="黑体" panose="02010609060101010101" charset="-122"/>
              </a:rPr>
              <a:t>建区企业</a:t>
            </a:r>
            <a:r>
              <a:rPr lang="zh-CN" altLang="zh-CN" b="1" dirty="0"/>
              <a:t>：指合作区实施企业在合作区所在国独资或与外方合资设立的从事合作区开发、建设和运营的企业。</a:t>
            </a:r>
            <a:endParaRPr lang="zh-CN" altLang="zh-CN" dirty="0"/>
          </a:p>
          <a:p>
            <a:r>
              <a:rPr lang="en-US" altLang="zh-CN" b="1" dirty="0">
                <a:solidFill>
                  <a:srgbClr val="FF0000"/>
                </a:solidFill>
                <a:latin typeface="黑体" panose="02010609060101010101" charset="-122"/>
                <a:ea typeface="黑体" panose="02010609060101010101" charset="-122"/>
              </a:rPr>
              <a:t>6.</a:t>
            </a:r>
            <a:r>
              <a:rPr lang="zh-CN" altLang="zh-CN" b="1" dirty="0">
                <a:solidFill>
                  <a:srgbClr val="FF0000"/>
                </a:solidFill>
                <a:latin typeface="黑体" panose="02010609060101010101" charset="-122"/>
                <a:ea typeface="黑体" panose="02010609060101010101" charset="-122"/>
              </a:rPr>
              <a:t>建区企业投资额</a:t>
            </a:r>
            <a:r>
              <a:rPr lang="zh-CN" altLang="zh-CN" b="1" dirty="0"/>
              <a:t>：指建区企业报告期（累计、当年、当月）为完成合作区建设所投入的所有资金总额，包括通过各种融资渠道（含自有资金、境内外银行贷款等）投入的资金总额。</a:t>
            </a:r>
            <a:endParaRPr lang="zh-CN" altLang="zh-CN" b="1" dirty="0"/>
          </a:p>
          <a:p>
            <a:r>
              <a:rPr lang="en-US" altLang="zh-CN" b="1" dirty="0">
                <a:solidFill>
                  <a:srgbClr val="FF0000"/>
                </a:solidFill>
                <a:latin typeface="黑体" panose="02010609060101010101" charset="-122"/>
                <a:sym typeface="+mn-ea"/>
              </a:rPr>
              <a:t>7.</a:t>
            </a:r>
            <a:r>
              <a:rPr lang="zh-CN" altLang="zh-CN" b="1" dirty="0">
                <a:solidFill>
                  <a:srgbClr val="FF0000"/>
                </a:solidFill>
                <a:latin typeface="黑体" panose="02010609060101010101" charset="-122"/>
                <a:sym typeface="+mn-ea"/>
              </a:rPr>
              <a:t>建区企业基础设施建设投资额</a:t>
            </a:r>
            <a:r>
              <a:rPr lang="zh-CN" altLang="zh-CN" b="1" dirty="0">
                <a:sym typeface="+mn-ea"/>
              </a:rPr>
              <a:t>：指建区企业报告期（累计、当年、当月）用于合作区基础设施建设的费用，包括：区内建设用地的购置费或租赁费、办公场所的购建费；区内土地平整、水、电、气、道路、通讯、热力和污水处理等基础设施建设费；为入区企业提供公共服务的配套用房建设费。该项投资额属于建区企业投资额的一部分。</a:t>
            </a:r>
            <a:endParaRPr lang="zh-CN" altLang="zh-CN" dirty="0"/>
          </a:p>
          <a:p>
            <a:endParaRPr lang="zh-CN" altLang="zh-CN" dirty="0"/>
          </a:p>
          <a:p>
            <a:endParaRPr lang="zh-CN" alt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r>
              <a:rPr lang="en-US" altLang="zh-CN" b="1" dirty="0">
                <a:solidFill>
                  <a:srgbClr val="FF0000"/>
                </a:solidFill>
                <a:latin typeface="黑体" panose="02010609060101010101" charset="-122"/>
                <a:sym typeface="+mn-ea"/>
              </a:rPr>
              <a:t>8.</a:t>
            </a:r>
            <a:r>
              <a:rPr lang="zh-CN" altLang="zh-CN" b="1" dirty="0">
                <a:solidFill>
                  <a:srgbClr val="FF0000"/>
                </a:solidFill>
                <a:latin typeface="黑体" panose="02010609060101010101" charset="-122"/>
                <a:sym typeface="+mn-ea"/>
              </a:rPr>
              <a:t>现有合作区面积：</a:t>
            </a:r>
            <a:r>
              <a:rPr lang="zh-CN" altLang="zh-CN" b="1" dirty="0">
                <a:sym typeface="+mn-ea"/>
              </a:rPr>
              <a:t>已取得完备法律手续的土地面积。</a:t>
            </a:r>
            <a:endParaRPr lang="zh-CN" altLang="zh-CN" dirty="0"/>
          </a:p>
          <a:p>
            <a:endParaRPr lang="zh-CN" altLang="en-US" dirty="0"/>
          </a:p>
          <a:p>
            <a:r>
              <a:rPr lang="en-US" altLang="zh-CN" b="1" dirty="0">
                <a:solidFill>
                  <a:srgbClr val="FF0000"/>
                </a:solidFill>
                <a:latin typeface="黑体" panose="02010609060101010101" charset="-122"/>
                <a:sym typeface="+mn-ea"/>
              </a:rPr>
              <a:t>9.</a:t>
            </a:r>
            <a:r>
              <a:rPr lang="zh-CN" altLang="zh-CN" b="1" dirty="0">
                <a:solidFill>
                  <a:srgbClr val="FF0000"/>
                </a:solidFill>
                <a:latin typeface="黑体" panose="02010609060101010101" charset="-122"/>
                <a:sym typeface="+mn-ea"/>
              </a:rPr>
              <a:t>合作区土地使用年限</a:t>
            </a:r>
            <a:r>
              <a:rPr lang="zh-CN" altLang="zh-CN" b="1" dirty="0">
                <a:sym typeface="+mn-ea"/>
              </a:rPr>
              <a:t>：已取得完备法律手续的土地使用年限。</a:t>
            </a:r>
            <a:endParaRPr lang="zh-CN" altLang="zh-CN" b="1" dirty="0">
              <a:sym typeface="+mn-ea"/>
            </a:endParaRPr>
          </a:p>
          <a:p>
            <a:endParaRPr lang="zh-CN" altLang="zh-CN" dirty="0"/>
          </a:p>
          <a:p>
            <a:r>
              <a:rPr lang="en-US" altLang="zh-CN" b="1" dirty="0">
                <a:solidFill>
                  <a:srgbClr val="FF0000"/>
                </a:solidFill>
                <a:latin typeface="黑体" panose="02010609060101010101" charset="-122"/>
                <a:sym typeface="+mn-ea"/>
              </a:rPr>
              <a:t>10.</a:t>
            </a:r>
            <a:r>
              <a:rPr lang="zh-CN" altLang="zh-CN" b="1" dirty="0">
                <a:solidFill>
                  <a:srgbClr val="FF0000"/>
                </a:solidFill>
                <a:latin typeface="黑体" panose="02010609060101010101" charset="-122"/>
                <a:sym typeface="+mn-ea"/>
              </a:rPr>
              <a:t>入区企业数量及投资额</a:t>
            </a:r>
            <a:r>
              <a:rPr lang="zh-CN" altLang="zh-CN" b="1" dirty="0">
                <a:sym typeface="+mn-ea"/>
              </a:rPr>
              <a:t>：入区企业数量是指在合作区当地完成各种登记注册手续、已与合作区建区企业签署入区协议并在合作区内已开展建设或运营的法人单位的数量；入区企业投资额指入区企业报告期（累计、当年、当月）在合作区内所投入的所有资金总额，包括通过各种融资渠道（含自有资金、境内外银行贷款等）投入的资金总额。</a:t>
            </a:r>
            <a:endParaRPr lang="zh-CN" altLang="zh-CN" dirty="0"/>
          </a:p>
          <a:p>
            <a:endParaRPr lang="zh-CN" altLang="en-US" dirty="0"/>
          </a:p>
          <a:p>
            <a:endParaRPr lang="zh-CN" altLang="en-US"/>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xfrm>
            <a:off x="838200" y="1211580"/>
            <a:ext cx="10515600" cy="4863465"/>
          </a:xfrm>
          <a:solidFill>
            <a:schemeClr val="bg2"/>
          </a:solidFill>
        </p:spPr>
        <p:txBody>
          <a:bodyPr/>
          <a:p>
            <a:endParaRPr lang="en-US" altLang="zh-CN" b="1" dirty="0">
              <a:solidFill>
                <a:srgbClr val="FF0000"/>
              </a:solidFill>
              <a:latin typeface="黑体" panose="02010609060101010101" charset="-122"/>
              <a:sym typeface="+mn-ea"/>
            </a:endParaRPr>
          </a:p>
          <a:p>
            <a:r>
              <a:rPr lang="en-US" altLang="zh-CN" b="1" dirty="0">
                <a:solidFill>
                  <a:srgbClr val="FF0000"/>
                </a:solidFill>
                <a:latin typeface="黑体" panose="02010609060101010101" charset="-122"/>
                <a:sym typeface="+mn-ea"/>
              </a:rPr>
              <a:t>11.</a:t>
            </a:r>
            <a:r>
              <a:rPr lang="zh-CN" altLang="zh-CN" b="1" dirty="0">
                <a:solidFill>
                  <a:srgbClr val="FF0000"/>
                </a:solidFill>
                <a:latin typeface="黑体" panose="02010609060101010101" charset="-122"/>
                <a:sym typeface="+mn-ea"/>
              </a:rPr>
              <a:t>中资控股企业</a:t>
            </a:r>
            <a:r>
              <a:rPr lang="zh-CN" altLang="zh-CN" b="1" dirty="0">
                <a:sym typeface="+mn-ea"/>
              </a:rPr>
              <a:t>：指中国内地投资者股份占</a:t>
            </a:r>
            <a:r>
              <a:rPr lang="en-US" altLang="zh-CN" b="1" dirty="0">
                <a:sym typeface="+mn-ea"/>
              </a:rPr>
              <a:t>51%</a:t>
            </a:r>
            <a:r>
              <a:rPr lang="zh-CN" altLang="zh-CN" b="1" dirty="0">
                <a:sym typeface="+mn-ea"/>
              </a:rPr>
              <a:t>及以上的合资企业。</a:t>
            </a:r>
            <a:endParaRPr lang="zh-CN" altLang="zh-CN" dirty="0"/>
          </a:p>
          <a:p>
            <a:r>
              <a:rPr lang="en-US" altLang="zh-CN" b="1" dirty="0">
                <a:solidFill>
                  <a:srgbClr val="FF0000"/>
                </a:solidFill>
                <a:latin typeface="黑体" panose="02010609060101010101" charset="-122"/>
                <a:sym typeface="+mn-ea"/>
              </a:rPr>
              <a:t>12.</a:t>
            </a:r>
            <a:r>
              <a:rPr lang="zh-CN" altLang="zh-CN" b="1" dirty="0">
                <a:solidFill>
                  <a:srgbClr val="FF0000"/>
                </a:solidFill>
                <a:latin typeface="黑体" panose="02010609060101010101" charset="-122"/>
                <a:sym typeface="+mn-ea"/>
              </a:rPr>
              <a:t>带动国内货物出口额</a:t>
            </a:r>
            <a:r>
              <a:rPr lang="zh-CN" altLang="zh-CN" b="1" dirty="0">
                <a:latin typeface="黑体" panose="02010609060101010101" charset="-122"/>
                <a:sym typeface="+mn-ea"/>
              </a:rPr>
              <a:t>：</a:t>
            </a:r>
            <a:r>
              <a:rPr lang="zh-CN" altLang="zh-CN" b="1" dirty="0">
                <a:sym typeface="+mn-ea"/>
              </a:rPr>
              <a:t>指合作区入区企业在生产经营活动中从中国大陆进口所有货物的总值。</a:t>
            </a:r>
            <a:endParaRPr lang="zh-CN" altLang="zh-CN" dirty="0"/>
          </a:p>
          <a:p>
            <a:r>
              <a:rPr lang="en-US" altLang="zh-CN" b="1" dirty="0">
                <a:solidFill>
                  <a:srgbClr val="FF0000"/>
                </a:solidFill>
                <a:latin typeface="黑体" panose="02010609060101010101" charset="-122"/>
                <a:sym typeface="+mn-ea"/>
              </a:rPr>
              <a:t>13.</a:t>
            </a:r>
            <a:r>
              <a:rPr lang="zh-CN" altLang="zh-CN" b="1" dirty="0">
                <a:solidFill>
                  <a:srgbClr val="FF0000"/>
                </a:solidFill>
                <a:latin typeface="黑体" panose="02010609060101010101" charset="-122"/>
                <a:sym typeface="+mn-ea"/>
              </a:rPr>
              <a:t>合作区总产值：</a:t>
            </a:r>
            <a:r>
              <a:rPr lang="zh-CN" altLang="zh-CN" b="1" dirty="0">
                <a:sym typeface="+mn-ea"/>
              </a:rPr>
              <a:t>指合作区建区企业和入区企业以货币表现的全部产品（货物和服务）总量，是反映合作区总体发展规模指标，包括生产的已出售或可供出售的工业产品产值、提供的服务业产值等。</a:t>
            </a:r>
            <a:endParaRPr lang="zh-CN" altLang="zh-CN" dirty="0"/>
          </a:p>
          <a:p>
            <a:r>
              <a:rPr lang="en-US" altLang="zh-CN" b="1" dirty="0" smtClean="0">
                <a:solidFill>
                  <a:srgbClr val="FF0000"/>
                </a:solidFill>
                <a:latin typeface="黑体" panose="02010609060101010101" charset="-122"/>
                <a:sym typeface="+mn-ea"/>
              </a:rPr>
              <a:t>14</a:t>
            </a:r>
            <a:r>
              <a:rPr lang="en-US" altLang="zh-CN" b="1" dirty="0">
                <a:solidFill>
                  <a:srgbClr val="FF0000"/>
                </a:solidFill>
                <a:latin typeface="黑体" panose="02010609060101010101" charset="-122"/>
                <a:sym typeface="+mn-ea"/>
              </a:rPr>
              <a:t>.</a:t>
            </a:r>
            <a:r>
              <a:rPr lang="zh-CN" altLang="zh-CN" b="1" dirty="0">
                <a:solidFill>
                  <a:srgbClr val="FF0000"/>
                </a:solidFill>
                <a:latin typeface="黑体" panose="02010609060101010101" charset="-122"/>
                <a:sym typeface="+mn-ea"/>
              </a:rPr>
              <a:t>上缴东道国各种税费总额</a:t>
            </a:r>
            <a:r>
              <a:rPr lang="zh-CN" altLang="zh-CN" b="1" dirty="0">
                <a:sym typeface="+mn-ea"/>
              </a:rPr>
              <a:t>：指报告期在合作区内有生产经营活动的企业（包括建区企业和入区企业）根据东道国各级政府规定所上缴的各项税金和费用总和。</a:t>
            </a:r>
            <a:endParaRPr lang="zh-CN" altLang="en-US"/>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838200" y="387985"/>
            <a:ext cx="8193405" cy="728345"/>
          </a:xfrm>
          <a:solidFill>
            <a:srgbClr val="92D050"/>
          </a:solidFill>
        </p:spPr>
        <p:txBody>
          <a:bodyPr>
            <a:noAutofit/>
          </a:bodyPr>
          <a:lstStyle/>
          <a:p>
            <a:br>
              <a:rPr lang="en-US" altLang="zh-CN" sz="3200" b="1" dirty="0" smtClean="0">
                <a:solidFill>
                  <a:srgbClr val="CC0099"/>
                </a:solidFill>
              </a:rPr>
            </a:br>
            <a:r>
              <a:rPr lang="en-US" altLang="zh-CN" sz="3200" b="1" dirty="0" smtClean="0">
                <a:solidFill>
                  <a:srgbClr val="CC0099"/>
                </a:solidFill>
              </a:rPr>
              <a:t>6、</a:t>
            </a:r>
            <a:r>
              <a:rPr lang="zh-CN" altLang="zh-CN" sz="3600" b="1" dirty="0" smtClean="0">
                <a:solidFill>
                  <a:srgbClr val="CC0099"/>
                </a:solidFill>
              </a:rPr>
              <a:t>境外</a:t>
            </a:r>
            <a:r>
              <a:rPr lang="zh-CN" altLang="zh-CN" sz="3600" b="1" dirty="0">
                <a:solidFill>
                  <a:srgbClr val="CC0099"/>
                </a:solidFill>
              </a:rPr>
              <a:t>企业再投资月度</a:t>
            </a:r>
            <a:r>
              <a:rPr lang="zh-CN" altLang="zh-CN" sz="3600" b="1" dirty="0" smtClean="0">
                <a:solidFill>
                  <a:srgbClr val="CC0099"/>
                </a:solidFill>
              </a:rPr>
              <a:t>情况</a:t>
            </a:r>
            <a:r>
              <a:rPr lang="zh-CN" altLang="en-US" sz="2400" b="1" dirty="0" smtClean="0">
                <a:solidFill>
                  <a:srgbClr val="CC0099"/>
                </a:solidFill>
              </a:rPr>
              <a:t>（</a:t>
            </a:r>
            <a:r>
              <a:rPr lang="en-US" altLang="zh-CN" sz="2400" b="1" dirty="0" smtClean="0">
                <a:solidFill>
                  <a:srgbClr val="CC0099"/>
                </a:solidFill>
              </a:rPr>
              <a:t>FDI</a:t>
            </a:r>
            <a:r>
              <a:rPr lang="" altLang="en-US" sz="2400" b="1" dirty="0" smtClean="0">
                <a:solidFill>
                  <a:srgbClr val="CC0099"/>
                </a:solidFill>
              </a:rPr>
              <a:t>Y</a:t>
            </a:r>
            <a:r>
              <a:rPr lang="en-US" altLang="zh-CN" sz="2400" b="1" dirty="0" smtClean="0">
                <a:solidFill>
                  <a:srgbClr val="CC0099"/>
                </a:solidFill>
              </a:rPr>
              <a:t>6</a:t>
            </a:r>
            <a:r>
              <a:rPr lang="zh-CN" altLang="en-US" sz="2400" b="1" dirty="0" smtClean="0">
                <a:solidFill>
                  <a:srgbClr val="CC0099"/>
                </a:solidFill>
              </a:rPr>
              <a:t>表</a:t>
            </a:r>
            <a:r>
              <a:rPr lang="en-US" altLang="zh-CN" sz="2400" b="1" dirty="0" smtClean="0">
                <a:solidFill>
                  <a:srgbClr val="CC0099"/>
                </a:solidFill>
              </a:rPr>
              <a:t>）</a:t>
            </a:r>
            <a:br>
              <a:rPr lang="zh-CN" altLang="zh-CN" sz="3200" dirty="0">
                <a:solidFill>
                  <a:srgbClr val="CC0099"/>
                </a:solidFill>
              </a:rPr>
            </a:br>
            <a:endParaRPr lang="zh-CN" altLang="en-US" sz="3200" dirty="0">
              <a:solidFill>
                <a:srgbClr val="CC0099"/>
              </a:solidFill>
            </a:endParaRPr>
          </a:p>
        </p:txBody>
      </p:sp>
      <p:graphicFrame>
        <p:nvGraphicFramePr>
          <p:cNvPr id="4" name="内容占位符 3"/>
          <p:cNvGraphicFramePr/>
          <p:nvPr>
            <p:ph idx="1"/>
          </p:nvPr>
        </p:nvGraphicFramePr>
        <p:xfrm>
          <a:off x="711835" y="1397000"/>
          <a:ext cx="10642600" cy="2099945"/>
        </p:xfrm>
        <a:graphic>
          <a:graphicData uri="http://schemas.openxmlformats.org/drawingml/2006/table">
            <a:tbl>
              <a:tblPr firstRow="true" bandRow="true">
                <a:tableStyleId>{5C22544A-7EE6-4342-B048-85BDC9FD1C3A}</a:tableStyleId>
              </a:tblPr>
              <a:tblGrid>
                <a:gridCol w="1064260"/>
                <a:gridCol w="1064260"/>
                <a:gridCol w="1230630"/>
                <a:gridCol w="1054735"/>
                <a:gridCol w="1092835"/>
                <a:gridCol w="1035050"/>
                <a:gridCol w="908050"/>
                <a:gridCol w="1064260"/>
                <a:gridCol w="1064260"/>
                <a:gridCol w="1064260"/>
              </a:tblGrid>
              <a:tr h="1337945">
                <a:tc>
                  <a:txBody>
                    <a:bodyPr/>
                    <a:p>
                      <a:pPr>
                        <a:buNone/>
                      </a:pPr>
                      <a:r>
                        <a:rPr lang="zh-CN" altLang="en-US"/>
                        <a:t>再投资企业或</a:t>
                      </a:r>
                      <a:endParaRPr lang="zh-CN" altLang="en-US"/>
                    </a:p>
                    <a:p>
                      <a:pPr>
                        <a:buNone/>
                      </a:pPr>
                      <a:r>
                        <a:rPr lang="zh-CN" altLang="en-US"/>
                        <a:t>项目名称</a:t>
                      </a:r>
                      <a:endParaRPr lang="zh-CN" altLang="en-US"/>
                    </a:p>
                    <a:p>
                      <a:pPr>
                        <a:buNone/>
                      </a:pPr>
                      <a:endParaRPr lang="zh-CN" altLang="en-US"/>
                    </a:p>
                  </a:txBody>
                  <a:tcPr/>
                </a:tc>
                <a:tc>
                  <a:txBody>
                    <a:bodyPr/>
                    <a:p>
                      <a:pPr>
                        <a:buNone/>
                      </a:pPr>
                      <a:r>
                        <a:rPr lang="zh-CN" altLang="en-US"/>
                        <a:t>再投资最终投向的国家地区</a:t>
                      </a:r>
                      <a:endParaRPr lang="zh-CN" altLang="en-US"/>
                    </a:p>
                  </a:txBody>
                  <a:tcPr/>
                </a:tc>
                <a:tc>
                  <a:txBody>
                    <a:bodyPr/>
                    <a:p>
                      <a:pPr>
                        <a:buNone/>
                      </a:pPr>
                      <a:r>
                        <a:rPr lang="zh-CN" altLang="en-US"/>
                        <a:t>再投资最终投向的企业或项目的行业类别</a:t>
                      </a:r>
                      <a:endParaRPr lang="zh-CN" altLang="en-US"/>
                    </a:p>
                  </a:txBody>
                  <a:tcPr/>
                </a:tc>
                <a:tc>
                  <a:txBody>
                    <a:bodyPr/>
                    <a:p>
                      <a:pPr algn="ctr">
                        <a:buNone/>
                      </a:pPr>
                      <a:r>
                        <a:rPr lang="zh-CN" altLang="en-US"/>
                        <a:t>中方持股比例（%）</a:t>
                      </a:r>
                      <a:endParaRPr lang="zh-CN" altLang="en-US"/>
                    </a:p>
                  </a:txBody>
                  <a:tcPr/>
                </a:tc>
                <a:tc>
                  <a:txBody>
                    <a:bodyPr/>
                    <a:p>
                      <a:pPr algn="ctr">
                        <a:buNone/>
                      </a:pPr>
                      <a:r>
                        <a:rPr lang="zh-CN" altLang="en-US"/>
                        <a:t>当月再投资额</a:t>
                      </a:r>
                      <a:endParaRPr lang="zh-CN" altLang="en-US"/>
                    </a:p>
                  </a:txBody>
                  <a:tcPr/>
                </a:tc>
                <a:tc>
                  <a:txBody>
                    <a:bodyPr/>
                    <a:p>
                      <a:pPr algn="ctr">
                        <a:buNone/>
                      </a:pPr>
                      <a:r>
                        <a:rPr lang="zh-CN" altLang="en-US"/>
                        <a:t>境内</a:t>
                      </a:r>
                      <a:endParaRPr lang="zh-CN" altLang="en-US"/>
                    </a:p>
                    <a:p>
                      <a:pPr algn="ctr">
                        <a:buNone/>
                      </a:pPr>
                      <a:r>
                        <a:rPr lang="zh-CN" altLang="en-US"/>
                        <a:t>出资</a:t>
                      </a:r>
                      <a:endParaRPr lang="zh-CN" altLang="en-US"/>
                    </a:p>
                  </a:txBody>
                  <a:tcPr/>
                </a:tc>
                <a:tc>
                  <a:txBody>
                    <a:bodyPr/>
                    <a:p>
                      <a:pPr algn="ctr">
                        <a:buNone/>
                      </a:pPr>
                      <a:r>
                        <a:rPr lang="zh-CN" altLang="en-US"/>
                        <a:t>境外</a:t>
                      </a:r>
                      <a:endParaRPr lang="zh-CN" altLang="en-US"/>
                    </a:p>
                    <a:p>
                      <a:pPr algn="ctr">
                        <a:buNone/>
                      </a:pPr>
                      <a:r>
                        <a:rPr lang="zh-CN" altLang="en-US"/>
                        <a:t>出资</a:t>
                      </a:r>
                      <a:endParaRPr lang="zh-CN" altLang="en-US"/>
                    </a:p>
                  </a:txBody>
                  <a:tcPr/>
                </a:tc>
                <a:tc>
                  <a:txBody>
                    <a:bodyPr/>
                    <a:p>
                      <a:pPr algn="ctr">
                        <a:buNone/>
                      </a:pPr>
                      <a:r>
                        <a:rPr lang="en-US" altLang="zh-CN"/>
                        <a:t>1-</a:t>
                      </a:r>
                      <a:r>
                        <a:rPr lang="zh-CN" altLang="en-US"/>
                        <a:t>月累计再投资额</a:t>
                      </a:r>
                      <a:endParaRPr lang="zh-CN" altLang="en-US"/>
                    </a:p>
                  </a:txBody>
                  <a:tcPr/>
                </a:tc>
                <a:tc>
                  <a:txBody>
                    <a:bodyPr/>
                    <a:p>
                      <a:pPr algn="ctr">
                        <a:buNone/>
                      </a:pPr>
                      <a:r>
                        <a:rPr lang="zh-CN" altLang="en-US" sz="1800">
                          <a:sym typeface="+mn-ea"/>
                        </a:rPr>
                        <a:t>境内</a:t>
                      </a:r>
                      <a:endParaRPr lang="zh-CN" altLang="en-US" sz="1800">
                        <a:sym typeface="+mn-ea"/>
                      </a:endParaRPr>
                    </a:p>
                    <a:p>
                      <a:pPr algn="ctr">
                        <a:buNone/>
                      </a:pPr>
                      <a:r>
                        <a:rPr lang="zh-CN" altLang="en-US" sz="1800">
                          <a:sym typeface="+mn-ea"/>
                        </a:rPr>
                        <a:t>出资</a:t>
                      </a:r>
                      <a:endParaRPr lang="zh-CN" altLang="en-US" sz="1800">
                        <a:sym typeface="+mn-ea"/>
                      </a:endParaRPr>
                    </a:p>
                    <a:p>
                      <a:pPr algn="ctr">
                        <a:buNone/>
                      </a:pPr>
                      <a:endParaRPr lang="zh-CN" altLang="en-US"/>
                    </a:p>
                  </a:txBody>
                  <a:tcPr/>
                </a:tc>
                <a:tc>
                  <a:txBody>
                    <a:bodyPr/>
                    <a:p>
                      <a:pPr algn="ctr">
                        <a:buNone/>
                      </a:pPr>
                      <a:r>
                        <a:rPr lang="zh-CN" altLang="en-US" sz="1800">
                          <a:sym typeface="+mn-ea"/>
                        </a:rPr>
                        <a:t>境外</a:t>
                      </a:r>
                      <a:endParaRPr lang="zh-CN" altLang="en-US" sz="1800">
                        <a:sym typeface="+mn-ea"/>
                      </a:endParaRPr>
                    </a:p>
                    <a:p>
                      <a:pPr algn="ctr">
                        <a:buNone/>
                      </a:pPr>
                      <a:r>
                        <a:rPr lang="zh-CN" altLang="en-US" sz="1800">
                          <a:sym typeface="+mn-ea"/>
                        </a:rPr>
                        <a:t>出资</a:t>
                      </a:r>
                      <a:endParaRPr lang="zh-CN" altLang="en-US"/>
                    </a:p>
                  </a:txBody>
                  <a:tcPr/>
                </a:tc>
              </a:tr>
              <a:tr h="381000">
                <a:tc>
                  <a:txBody>
                    <a:bodyPr/>
                    <a:p>
                      <a:pPr algn="ctr">
                        <a:buNone/>
                      </a:pPr>
                      <a:r>
                        <a:rPr lang="zh-CN" altLang="en-US"/>
                        <a:t>甲</a:t>
                      </a:r>
                      <a:endParaRPr lang="zh-CN" altLang="en-US"/>
                    </a:p>
                  </a:txBody>
                  <a:tcPr/>
                </a:tc>
                <a:tc>
                  <a:txBody>
                    <a:bodyPr/>
                    <a:p>
                      <a:pPr algn="ctr">
                        <a:buNone/>
                      </a:pPr>
                      <a:r>
                        <a:rPr lang="zh-CN" altLang="en-US"/>
                        <a:t>乙</a:t>
                      </a:r>
                      <a:endParaRPr lang="zh-CN" altLang="en-US"/>
                    </a:p>
                  </a:txBody>
                  <a:tcPr/>
                </a:tc>
                <a:tc>
                  <a:txBody>
                    <a:bodyPr/>
                    <a:p>
                      <a:pPr algn="ctr">
                        <a:buNone/>
                      </a:pPr>
                      <a:r>
                        <a:rPr lang="zh-CN" altLang="en-US"/>
                        <a:t>丙</a:t>
                      </a:r>
                      <a:endParaRPr lang="zh-CN" altLang="en-US"/>
                    </a:p>
                  </a:txBody>
                  <a:tcPr/>
                </a:tc>
                <a:tc>
                  <a:txBody>
                    <a:bodyPr/>
                    <a:p>
                      <a:pPr algn="ctr">
                        <a:buNone/>
                      </a:pPr>
                      <a:r>
                        <a:rPr lang="zh-CN" altLang="en-US"/>
                        <a:t>丁</a:t>
                      </a:r>
                      <a:endParaRPr lang="zh-CN" altLang="en-US"/>
                    </a:p>
                  </a:txBody>
                  <a:tcPr/>
                </a:tc>
                <a:tc>
                  <a:txBody>
                    <a:bodyPr/>
                    <a:p>
                      <a:pPr algn="ctr">
                        <a:buNone/>
                      </a:pPr>
                      <a:r>
                        <a:rPr lang="en-US" altLang="zh-CN"/>
                        <a:t>1</a:t>
                      </a:r>
                      <a:endParaRPr lang="en-US" altLang="zh-CN"/>
                    </a:p>
                  </a:txBody>
                  <a:tcPr/>
                </a:tc>
                <a:tc>
                  <a:txBody>
                    <a:bodyPr/>
                    <a:p>
                      <a:pPr algn="ctr">
                        <a:buNone/>
                      </a:pPr>
                      <a:r>
                        <a:rPr lang="en-US" altLang="zh-CN"/>
                        <a:t>2</a:t>
                      </a:r>
                      <a:endParaRPr lang="en-US" altLang="zh-CN"/>
                    </a:p>
                  </a:txBody>
                  <a:tcPr/>
                </a:tc>
                <a:tc>
                  <a:txBody>
                    <a:bodyPr/>
                    <a:p>
                      <a:pPr algn="ctr">
                        <a:buNone/>
                      </a:pPr>
                      <a:r>
                        <a:rPr lang="en-US" altLang="zh-CN"/>
                        <a:t>3</a:t>
                      </a:r>
                      <a:endParaRPr lang="en-US" altLang="zh-CN"/>
                    </a:p>
                  </a:txBody>
                  <a:tcPr/>
                </a:tc>
                <a:tc>
                  <a:txBody>
                    <a:bodyPr/>
                    <a:p>
                      <a:pPr algn="ctr">
                        <a:buNone/>
                      </a:pPr>
                      <a:r>
                        <a:rPr lang="en-US" altLang="zh-CN"/>
                        <a:t>4</a:t>
                      </a:r>
                      <a:endParaRPr lang="en-US" altLang="zh-CN"/>
                    </a:p>
                  </a:txBody>
                  <a:tcPr/>
                </a:tc>
                <a:tc>
                  <a:txBody>
                    <a:bodyPr/>
                    <a:p>
                      <a:pPr algn="ctr">
                        <a:buNone/>
                      </a:pPr>
                      <a:r>
                        <a:rPr lang="en-US" altLang="zh-CN"/>
                        <a:t>5</a:t>
                      </a:r>
                      <a:endParaRPr lang="en-US" altLang="zh-CN"/>
                    </a:p>
                  </a:txBody>
                  <a:tcPr/>
                </a:tc>
                <a:tc>
                  <a:txBody>
                    <a:bodyPr/>
                    <a:p>
                      <a:pPr algn="ctr">
                        <a:buNone/>
                      </a:pPr>
                      <a:r>
                        <a:rPr lang="en-US" altLang="zh-CN"/>
                        <a:t>6</a:t>
                      </a:r>
                      <a:endParaRPr lang="en-US" altLang="zh-CN"/>
                    </a:p>
                  </a:txBody>
                  <a:tcPr/>
                </a:tc>
              </a:tr>
              <a:tr h="381000">
                <a:tc>
                  <a:txBody>
                    <a:bodyPr/>
                    <a:p>
                      <a:pPr>
                        <a:buNone/>
                      </a:pPr>
                      <a:endParaRPr lang="zh-CN" altLang="en-US"/>
                    </a:p>
                    <a:p>
                      <a:pPr>
                        <a:buNone/>
                      </a:pPr>
                      <a:r>
                        <a:rPr lang="zh-CN" altLang="en-US"/>
                        <a:t>**再投资企业或项目</a:t>
                      </a:r>
                      <a:endParaRPr lang="zh-CN" altLang="en-US"/>
                    </a:p>
                    <a:p>
                      <a:pPr>
                        <a:buNone/>
                      </a:pPr>
                      <a:endParaRPr lang="zh-CN" altLang="en-US"/>
                    </a:p>
                    <a:p>
                      <a:pPr>
                        <a:buNone/>
                      </a:pPr>
                      <a:endParaRPr lang="zh-CN" altLang="en-US"/>
                    </a:p>
                    <a:p>
                      <a:pPr>
                        <a:buNone/>
                      </a:pPr>
                      <a:endParaRPr lang="zh-CN" altLang="en-US"/>
                    </a:p>
                    <a:p>
                      <a:pPr>
                        <a:buNone/>
                      </a:pPr>
                      <a:endParaRPr lang="zh-CN" altLang="en-US"/>
                    </a:p>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c>
                  <a:txBody>
                    <a:bodyPr/>
                    <a:p>
                      <a:pPr>
                        <a:buNone/>
                      </a:pPr>
                      <a:endParaRPr lang="zh-CN" altLang="en-US"/>
                    </a:p>
                  </a:txBody>
                  <a:tcPr/>
                </a:tc>
              </a:tr>
            </a:tbl>
          </a:graphicData>
        </a:graphic>
      </p:graphicFrame>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r>
              <a:rPr lang="en-US" altLang="zh-CN" sz="2800" b="1" dirty="0">
                <a:sym typeface="+mn-ea"/>
              </a:rPr>
              <a:t>1.</a:t>
            </a:r>
            <a:r>
              <a:rPr lang="zh-CN" altLang="zh-CN" sz="2800" b="1" dirty="0">
                <a:sym typeface="+mn-ea"/>
              </a:rPr>
              <a:t>本表综合反映报告期境内投资者</a:t>
            </a:r>
            <a:r>
              <a:rPr lang="zh-CN" altLang="zh-CN" sz="2800" b="1" dirty="0">
                <a:solidFill>
                  <a:srgbClr val="0000CC"/>
                </a:solidFill>
                <a:latin typeface="黑体" panose="02010609060101010101" charset="-122"/>
                <a:sym typeface="+mn-ea"/>
              </a:rPr>
              <a:t>通过境外企业再投资到</a:t>
            </a:r>
            <a:r>
              <a:rPr lang="zh-CN" altLang="zh-CN" sz="2800" b="1" dirty="0">
                <a:solidFill>
                  <a:srgbClr val="FF0000"/>
                </a:solidFill>
                <a:latin typeface="黑体" panose="02010609060101010101" charset="-122"/>
                <a:sym typeface="+mn-ea"/>
              </a:rPr>
              <a:t>最终目的国家</a:t>
            </a:r>
            <a:r>
              <a:rPr lang="zh-CN" altLang="zh-CN" sz="2800" b="1" dirty="0">
                <a:solidFill>
                  <a:srgbClr val="0000CC"/>
                </a:solidFill>
                <a:latin typeface="黑体" panose="02010609060101010101" charset="-122"/>
                <a:sym typeface="+mn-ea"/>
              </a:rPr>
              <a:t>（地区）实体企业和项目</a:t>
            </a:r>
            <a:r>
              <a:rPr lang="zh-CN" altLang="zh-CN" sz="2800" b="1" dirty="0">
                <a:sym typeface="+mn-ea"/>
              </a:rPr>
              <a:t>等基本情况。境外企业在本企业注册国家（地区）内进行的再投资活动不属于再投资统计范畴。境外企业再投资回中国内地的投资属返程投资，不在本表中反映。</a:t>
            </a:r>
            <a:endParaRPr lang="zh-CN" altLang="zh-CN" sz="2800" b="1" dirty="0"/>
          </a:p>
          <a:p>
            <a:r>
              <a:rPr lang="en-US" altLang="zh-CN" sz="2800" b="1" dirty="0">
                <a:solidFill>
                  <a:srgbClr val="FF0000"/>
                </a:solidFill>
                <a:latin typeface="黑体" panose="02010609060101010101" charset="-122"/>
                <a:sym typeface="+mn-ea"/>
              </a:rPr>
              <a:t>2.</a:t>
            </a:r>
            <a:r>
              <a:rPr lang="zh-CN" altLang="zh-CN" sz="2800" b="1" dirty="0">
                <a:solidFill>
                  <a:srgbClr val="FF0000"/>
                </a:solidFill>
                <a:latin typeface="黑体" panose="02010609060101010101" charset="-122"/>
                <a:sym typeface="+mn-ea"/>
              </a:rPr>
              <a:t>直接投资企业：</a:t>
            </a:r>
            <a:r>
              <a:rPr lang="zh-CN" altLang="zh-CN" sz="2800" b="1" dirty="0">
                <a:sym typeface="+mn-ea"/>
              </a:rPr>
              <a:t>指境内投资者直接拥有或控制</a:t>
            </a:r>
            <a:r>
              <a:rPr lang="en-US" altLang="zh-CN" sz="2800" b="1" dirty="0">
                <a:sym typeface="+mn-ea"/>
              </a:rPr>
              <a:t>10%</a:t>
            </a:r>
            <a:r>
              <a:rPr lang="zh-CN" altLang="zh-CN" sz="2800" b="1" dirty="0">
                <a:sym typeface="+mn-ea"/>
              </a:rPr>
              <a:t>或以上股权、投票权或其他等价利益的境外企业，</a:t>
            </a:r>
            <a:r>
              <a:rPr lang="zh-CN" altLang="zh-CN" sz="2800" b="1" dirty="0">
                <a:solidFill>
                  <a:srgbClr val="0000CC"/>
                </a:solidFill>
                <a:sym typeface="+mn-ea"/>
              </a:rPr>
              <a:t>本表指发生再投资行为的一级境外企业。</a:t>
            </a:r>
            <a:endParaRPr lang="zh-CN" altLang="zh-CN" sz="2800" b="1" dirty="0">
              <a:solidFill>
                <a:srgbClr val="0000CC"/>
              </a:solidFill>
            </a:endParaRPr>
          </a:p>
          <a:p>
            <a:r>
              <a:rPr lang="en-US" altLang="zh-CN" sz="2800" b="1" dirty="0">
                <a:solidFill>
                  <a:srgbClr val="FF0000"/>
                </a:solidFill>
                <a:latin typeface="黑体" panose="02010609060101010101" charset="-122"/>
                <a:sym typeface="+mn-ea"/>
              </a:rPr>
              <a:t>3.</a:t>
            </a:r>
            <a:r>
              <a:rPr lang="zh-CN" altLang="zh-CN" sz="2800" b="1" dirty="0">
                <a:solidFill>
                  <a:srgbClr val="FF0000"/>
                </a:solidFill>
                <a:latin typeface="黑体" panose="02010609060101010101" charset="-122"/>
                <a:sym typeface="+mn-ea"/>
              </a:rPr>
              <a:t>再投资企业和项目</a:t>
            </a:r>
            <a:r>
              <a:rPr lang="zh-CN" altLang="zh-CN" sz="2800" b="1" dirty="0">
                <a:sym typeface="+mn-ea"/>
              </a:rPr>
              <a:t>：指境内投资者通过直接投资企业</a:t>
            </a:r>
            <a:r>
              <a:rPr lang="zh-CN" sz="2800" b="1" dirty="0">
                <a:solidFill>
                  <a:srgbClr val="CC0099"/>
                </a:solidFill>
                <a:sym typeface="+mn-ea"/>
              </a:rPr>
              <a:t>再投资的</a:t>
            </a:r>
            <a:r>
              <a:rPr lang="zh-CN" altLang="zh-CN" sz="2800" b="1" dirty="0">
                <a:sym typeface="+mn-ea"/>
              </a:rPr>
              <a:t>最终实体境外企业或项目。</a:t>
            </a:r>
            <a:endParaRPr lang="zh-CN" altLang="en-US" sz="2800"/>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zh-CN" altLang="en-US" sz="3600" b="1">
              <a:solidFill>
                <a:srgbClr val="FF0000"/>
              </a:solidFill>
              <a:latin typeface="方正黑体_GBK" panose="02000000000000000000" charset="-122"/>
              <a:ea typeface="方正黑体_GBK" panose="02000000000000000000" charset="-122"/>
              <a:sym typeface="+mn-ea"/>
            </a:endParaRPr>
          </a:p>
          <a:p>
            <a:r>
              <a:rPr lang="zh-CN" altLang="en-US" sz="3600">
                <a:latin typeface="方正黑体_GBK" panose="02000000000000000000" charset="-122"/>
                <a:ea typeface="方正黑体_GBK" panose="02000000000000000000" charset="-122"/>
                <a:sym typeface="+mn-ea"/>
              </a:rPr>
              <a:t>包括调查目的、调查对象、调查范围、调查内容、调查方法、调查频率、组织方式、填报要求、质量控制、统计资料公布共享等</a:t>
            </a:r>
            <a:r>
              <a:rPr lang="zh-CN" altLang="en-US" sz="3600">
                <a:solidFill>
                  <a:srgbClr val="7030A0"/>
                </a:solidFill>
                <a:latin typeface="方正黑体_GBK" panose="02000000000000000000" charset="-122"/>
                <a:ea typeface="方正黑体_GBK" panose="02000000000000000000" charset="-122"/>
                <a:sym typeface="+mn-ea"/>
              </a:rPr>
              <a:t>十项内容</a:t>
            </a:r>
            <a:r>
              <a:rPr lang="zh-CN" altLang="en-US" sz="3600">
                <a:latin typeface="方正黑体_GBK" panose="02000000000000000000" charset="-122"/>
                <a:ea typeface="方正黑体_GBK" panose="02000000000000000000" charset="-122"/>
                <a:sym typeface="+mn-ea"/>
              </a:rPr>
              <a:t>。</a:t>
            </a:r>
            <a:endParaRPr lang="zh-CN" altLang="en-US" sz="3600">
              <a:latin typeface="方正黑体_GBK" panose="02000000000000000000" charset="-122"/>
              <a:ea typeface="方正黑体_GBK" panose="02000000000000000000" charset="-122"/>
            </a:endParaRPr>
          </a:p>
          <a:p>
            <a:endParaRPr lang="zh-CN" altLang="en-US" sz="3600"/>
          </a:p>
        </p:txBody>
      </p:sp>
      <p:sp>
        <p:nvSpPr>
          <p:cNvPr id="3" name="标题 2"/>
          <p:cNvSpPr>
            <a:spLocks noGrp="true"/>
          </p:cNvSpPr>
          <p:nvPr>
            <p:ph type="title"/>
          </p:nvPr>
        </p:nvSpPr>
        <p:spPr/>
        <p:txBody>
          <a:bodyPr/>
          <a:p>
            <a:r>
              <a:rPr lang="zh-CN" altLang="en-US"/>
              <a:t>（一）总说明</a:t>
            </a:r>
            <a:endParaRPr lang="zh-CN" alt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r>
              <a:rPr lang="en-US" altLang="zh-CN" sz="2800" b="1" dirty="0">
                <a:solidFill>
                  <a:srgbClr val="FF0000"/>
                </a:solidFill>
                <a:latin typeface="黑体" panose="02010609060101010101" charset="-122"/>
                <a:sym typeface="+mn-ea"/>
              </a:rPr>
              <a:t>4.</a:t>
            </a:r>
            <a:r>
              <a:rPr lang="zh-CN" altLang="zh-CN" sz="2800" b="1" dirty="0">
                <a:solidFill>
                  <a:srgbClr val="FF0000"/>
                </a:solidFill>
                <a:latin typeface="黑体" panose="02010609060101010101" charset="-122"/>
                <a:sym typeface="+mn-ea"/>
              </a:rPr>
              <a:t>境内出资：</a:t>
            </a:r>
            <a:r>
              <a:rPr lang="zh-CN" altLang="zh-CN" sz="2800" b="1" dirty="0">
                <a:sym typeface="+mn-ea"/>
              </a:rPr>
              <a:t>指境内投资者报告期以境内货币、实物、无形资产及其他等方式出资，再投资到最终投资目的企业或项目的金额，包括当月和本年累计。</a:t>
            </a:r>
            <a:endParaRPr lang="zh-CN" altLang="zh-CN" sz="2800" b="1" dirty="0"/>
          </a:p>
          <a:p>
            <a:r>
              <a:rPr lang="en-US" altLang="zh-CN" sz="2800" b="1" dirty="0">
                <a:solidFill>
                  <a:srgbClr val="FF0000"/>
                </a:solidFill>
                <a:latin typeface="黑体" panose="02010609060101010101" charset="-122"/>
                <a:sym typeface="+mn-ea"/>
              </a:rPr>
              <a:t>5.</a:t>
            </a:r>
            <a:r>
              <a:rPr lang="zh-CN" altLang="zh-CN" sz="2800" b="1" dirty="0">
                <a:solidFill>
                  <a:srgbClr val="FF0000"/>
                </a:solidFill>
                <a:latin typeface="黑体" panose="02010609060101010101" charset="-122"/>
                <a:sym typeface="+mn-ea"/>
              </a:rPr>
              <a:t>境外出资</a:t>
            </a:r>
            <a:r>
              <a:rPr lang="zh-CN" altLang="zh-CN" sz="2800" b="1" dirty="0">
                <a:sym typeface="+mn-ea"/>
              </a:rPr>
              <a:t>：指境内投资者报告期以境外自有资金、银行贷款（包括内保外贷、外保外贷等）等方式出资，再投资到最终投资目的企业或项目的金额，包括当月和本年累计。</a:t>
            </a:r>
            <a:endParaRPr lang="zh-CN" altLang="zh-CN" sz="2800" b="1" dirty="0">
              <a:sym typeface="+mn-ea"/>
            </a:endParaRPr>
          </a:p>
          <a:p>
            <a:r>
              <a:rPr lang="en-US" altLang="zh-CN" sz="2800" b="1" dirty="0" smtClean="0">
                <a:solidFill>
                  <a:srgbClr val="FF0000"/>
                </a:solidFill>
                <a:latin typeface="黑体" panose="02010609060101010101" charset="-122"/>
                <a:sym typeface="+mn-ea"/>
              </a:rPr>
              <a:t>6</a:t>
            </a:r>
            <a:r>
              <a:rPr lang="en-US" altLang="zh-CN" sz="2800" b="1" dirty="0">
                <a:solidFill>
                  <a:srgbClr val="FF0000"/>
                </a:solidFill>
                <a:latin typeface="黑体" panose="02010609060101010101" charset="-122"/>
                <a:sym typeface="+mn-ea"/>
              </a:rPr>
              <a:t>.</a:t>
            </a:r>
            <a:r>
              <a:rPr lang="zh-CN" altLang="zh-CN" sz="2800" b="1" dirty="0">
                <a:solidFill>
                  <a:srgbClr val="FF0000"/>
                </a:solidFill>
                <a:latin typeface="黑体" panose="02010609060101010101" charset="-122"/>
                <a:sym typeface="+mn-ea"/>
              </a:rPr>
              <a:t>再投资额</a:t>
            </a:r>
            <a:r>
              <a:rPr lang="zh-CN" altLang="zh-CN" sz="2800" b="1" dirty="0">
                <a:solidFill>
                  <a:srgbClr val="FF0000"/>
                </a:solidFill>
                <a:sym typeface="+mn-ea"/>
              </a:rPr>
              <a:t>：</a:t>
            </a:r>
            <a:r>
              <a:rPr lang="zh-CN" altLang="zh-CN" sz="2800" b="1" dirty="0">
                <a:sym typeface="+mn-ea"/>
              </a:rPr>
              <a:t>指报告期境内投资者对最终投资目的企业或项目的投资总额，是境内出资和境外出资总和，包括当月和本年累计。</a:t>
            </a:r>
            <a:r>
              <a:rPr lang="en-US" altLang="zh-CN" sz="2800" b="1" dirty="0">
                <a:sym typeface="+mn-ea"/>
              </a:rPr>
              <a:t>1</a:t>
            </a:r>
            <a:r>
              <a:rPr lang="zh-CN" altLang="zh-CN" sz="2800" b="1" dirty="0">
                <a:sym typeface="+mn-ea"/>
              </a:rPr>
              <a:t>栏</a:t>
            </a:r>
            <a:r>
              <a:rPr lang="en-US" altLang="zh-CN" sz="2800" b="1" dirty="0">
                <a:sym typeface="+mn-ea"/>
              </a:rPr>
              <a:t>=2</a:t>
            </a:r>
            <a:r>
              <a:rPr lang="zh-CN" altLang="zh-CN" sz="2800" b="1" dirty="0">
                <a:sym typeface="+mn-ea"/>
              </a:rPr>
              <a:t>栏</a:t>
            </a:r>
            <a:r>
              <a:rPr lang="en-US" altLang="zh-CN" sz="2800" b="1" dirty="0">
                <a:sym typeface="+mn-ea"/>
              </a:rPr>
              <a:t>+3</a:t>
            </a:r>
            <a:r>
              <a:rPr lang="zh-CN" altLang="zh-CN" sz="2800" b="1" dirty="0">
                <a:sym typeface="+mn-ea"/>
              </a:rPr>
              <a:t>栏；</a:t>
            </a:r>
            <a:r>
              <a:rPr lang="en-US" altLang="zh-CN" sz="2800" b="1" dirty="0">
                <a:sym typeface="+mn-ea"/>
              </a:rPr>
              <a:t>4</a:t>
            </a:r>
            <a:r>
              <a:rPr lang="zh-CN" altLang="zh-CN" sz="2800" b="1" dirty="0">
                <a:sym typeface="+mn-ea"/>
              </a:rPr>
              <a:t>栏</a:t>
            </a:r>
            <a:r>
              <a:rPr lang="en-US" altLang="zh-CN" sz="2800" b="1" dirty="0">
                <a:sym typeface="+mn-ea"/>
              </a:rPr>
              <a:t>=5</a:t>
            </a:r>
            <a:r>
              <a:rPr lang="zh-CN" altLang="zh-CN" sz="2800" b="1" dirty="0">
                <a:sym typeface="+mn-ea"/>
              </a:rPr>
              <a:t>栏</a:t>
            </a:r>
            <a:r>
              <a:rPr lang="en-US" altLang="zh-CN" sz="2800" b="1" dirty="0">
                <a:sym typeface="+mn-ea"/>
              </a:rPr>
              <a:t>+6</a:t>
            </a:r>
            <a:r>
              <a:rPr lang="zh-CN" altLang="zh-CN" sz="2800" b="1" dirty="0">
                <a:sym typeface="+mn-ea"/>
              </a:rPr>
              <a:t>栏</a:t>
            </a:r>
            <a:endParaRPr lang="zh-CN" altLang="zh-CN" sz="2800" b="1" dirty="0"/>
          </a:p>
          <a:p>
            <a:endParaRPr lang="zh-CN" altLang="en-US" sz="2800" dirty="0"/>
          </a:p>
          <a:p>
            <a:endParaRPr lang="zh-CN" altLang="en-US" sz="2800"/>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975995" y="494665"/>
            <a:ext cx="2352040" cy="902335"/>
          </a:xfrm>
          <a:solidFill>
            <a:schemeClr val="accent1">
              <a:lumMod val="40000"/>
              <a:lumOff val="60000"/>
            </a:schemeClr>
          </a:solidFill>
        </p:spPr>
        <p:txBody>
          <a:bodyPr>
            <a:normAutofit/>
          </a:bodyPr>
          <a:lstStyle/>
          <a:p>
            <a:pPr algn="l"/>
            <a:r>
              <a:rPr lang="zh-CN" altLang="en-US" sz="4800" dirty="0" smtClean="0">
                <a:solidFill>
                  <a:srgbClr val="FF0000"/>
                </a:solidFill>
              </a:rPr>
              <a:t>举例</a:t>
            </a:r>
            <a:endParaRPr lang="zh-CN" altLang="en-US" sz="4800" dirty="0">
              <a:solidFill>
                <a:srgbClr val="FF0000"/>
              </a:solidFill>
            </a:endParaRPr>
          </a:p>
        </p:txBody>
      </p:sp>
      <p:sp>
        <p:nvSpPr>
          <p:cNvPr id="3" name="内容占位符 2"/>
          <p:cNvSpPr>
            <a:spLocks noGrp="true"/>
          </p:cNvSpPr>
          <p:nvPr>
            <p:ph idx="1"/>
          </p:nvPr>
        </p:nvSpPr>
        <p:spPr>
          <a:solidFill>
            <a:schemeClr val="bg2"/>
          </a:solidFill>
        </p:spPr>
        <p:txBody>
          <a:bodyPr/>
          <a:lstStyle/>
          <a:p>
            <a:endParaRPr lang="en-US" altLang="zh-CN" b="1" dirty="0" smtClean="0"/>
          </a:p>
          <a:p>
            <a:r>
              <a:rPr lang="en-US" altLang="zh-CN" sz="3600" b="1" dirty="0" smtClean="0"/>
              <a:t>2021</a:t>
            </a:r>
            <a:r>
              <a:rPr lang="zh-CN" altLang="en-US" sz="3600" b="1" dirty="0" smtClean="0"/>
              <a:t>年</a:t>
            </a:r>
            <a:r>
              <a:rPr lang="en-US" altLang="zh-CN" sz="3600" b="1" dirty="0" smtClean="0"/>
              <a:t>3</a:t>
            </a:r>
            <a:r>
              <a:rPr lang="zh-CN" altLang="en-US" sz="3600" b="1" dirty="0" smtClean="0"/>
              <a:t>月，浙江天创公司通过香港天创投资公司以</a:t>
            </a:r>
            <a:r>
              <a:rPr lang="en-US" altLang="zh-CN" sz="3600" b="1" dirty="0" smtClean="0">
                <a:solidFill>
                  <a:srgbClr val="FF0000"/>
                </a:solidFill>
              </a:rPr>
              <a:t>2.5</a:t>
            </a:r>
            <a:r>
              <a:rPr lang="zh-CN" altLang="en-US" sz="3600" b="1" dirty="0" smtClean="0">
                <a:solidFill>
                  <a:srgbClr val="FF0000"/>
                </a:solidFill>
              </a:rPr>
              <a:t>亿美元</a:t>
            </a:r>
            <a:r>
              <a:rPr lang="zh-CN" altLang="en-US" sz="3600" b="1" dirty="0" smtClean="0"/>
              <a:t>完成收购英国创新金融公司</a:t>
            </a:r>
            <a:r>
              <a:rPr lang="en-US" altLang="zh-CN" sz="3600" b="1" dirty="0" smtClean="0">
                <a:solidFill>
                  <a:srgbClr val="FF0000"/>
                </a:solidFill>
              </a:rPr>
              <a:t>100%</a:t>
            </a:r>
            <a:r>
              <a:rPr lang="zh-CN" altLang="en-US" sz="3600" b="1" dirty="0" smtClean="0"/>
              <a:t>股份，收购款项全部来源于</a:t>
            </a:r>
            <a:r>
              <a:rPr lang="zh-CN" altLang="en-US" sz="3600" b="1" dirty="0" smtClean="0">
                <a:solidFill>
                  <a:srgbClr val="2747BE"/>
                </a:solidFill>
              </a:rPr>
              <a:t>中银香港公司的内保外贷款项</a:t>
            </a:r>
            <a:r>
              <a:rPr lang="zh-CN" altLang="en-US" sz="3600" b="1" dirty="0" smtClean="0"/>
              <a:t>，</a:t>
            </a:r>
            <a:r>
              <a:rPr lang="zh-CN" altLang="en-US" sz="3600" b="1" dirty="0"/>
              <a:t>浙江天创公司</a:t>
            </a:r>
            <a:r>
              <a:rPr lang="zh-CN" altLang="en-US" sz="3600" b="1" dirty="0" smtClean="0"/>
              <a:t>如何做</a:t>
            </a:r>
            <a:r>
              <a:rPr lang="en-US" altLang="zh-CN" sz="3600" b="1" dirty="0" smtClean="0"/>
              <a:t>3</a:t>
            </a:r>
            <a:r>
              <a:rPr lang="zh-CN" altLang="en-US" sz="3600" b="1" dirty="0" smtClean="0"/>
              <a:t>月份境外企业再投资月报。</a:t>
            </a:r>
            <a:endParaRPr lang="zh-CN" altLang="en-US" sz="3600" b="1"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581150" y="274955"/>
            <a:ext cx="9361805" cy="634365"/>
          </a:xfrm>
          <a:solidFill>
            <a:srgbClr val="FFFF00"/>
          </a:solidFill>
        </p:spPr>
        <p:txBody>
          <a:bodyPr>
            <a:normAutofit/>
          </a:bodyPr>
          <a:lstStyle/>
          <a:p>
            <a:pPr algn="l"/>
            <a:r>
              <a:rPr lang="zh-CN" altLang="en-US" sz="2400" b="1" dirty="0" smtClean="0">
                <a:solidFill>
                  <a:srgbClr val="0000CC"/>
                </a:solidFill>
                <a:latin typeface="宋体" pitchFamily="2" charset="-122"/>
                <a:ea typeface="宋体" pitchFamily="2" charset="-122"/>
              </a:rPr>
              <a:t>直接投资企业：香港天创公司</a:t>
            </a:r>
            <a:r>
              <a:rPr lang="en-US" altLang="zh-CN" sz="2400" b="1" dirty="0" smtClean="0">
                <a:solidFill>
                  <a:srgbClr val="0000CC"/>
                </a:solidFill>
                <a:latin typeface="宋体" pitchFamily="2" charset="-122"/>
                <a:ea typeface="宋体" pitchFamily="2" charset="-122"/>
              </a:rPr>
              <a:t>                                             </a:t>
            </a:r>
            <a:r>
              <a:rPr lang="zh-CN" altLang="en-US" sz="1800" b="1" dirty="0" smtClean="0">
                <a:solidFill>
                  <a:srgbClr val="7030A0"/>
                </a:solidFill>
                <a:latin typeface="宋体" pitchFamily="2" charset="-122"/>
                <a:ea typeface="宋体" pitchFamily="2" charset="-122"/>
              </a:rPr>
              <a:t>单位：万美元</a:t>
            </a:r>
            <a:endParaRPr lang="zh-CN" altLang="en-US" sz="1800" b="1" dirty="0" smtClean="0">
              <a:solidFill>
                <a:srgbClr val="7030A0"/>
              </a:solidFill>
              <a:latin typeface="宋体" pitchFamily="2" charset="-122"/>
              <a:ea typeface="宋体" pitchFamily="2" charset="-122"/>
            </a:endParaRPr>
          </a:p>
        </p:txBody>
      </p:sp>
      <p:graphicFrame>
        <p:nvGraphicFramePr>
          <p:cNvPr id="4" name="内容占位符 3"/>
          <p:cNvGraphicFramePr>
            <a:graphicFrameLocks noGrp="true"/>
          </p:cNvGraphicFramePr>
          <p:nvPr>
            <p:ph idx="1"/>
          </p:nvPr>
        </p:nvGraphicFramePr>
        <p:xfrm>
          <a:off x="1581150" y="981075"/>
          <a:ext cx="9361805" cy="4912360"/>
        </p:xfrm>
        <a:graphic>
          <a:graphicData uri="http://schemas.openxmlformats.org/drawingml/2006/table">
            <a:tbl>
              <a:tblPr firstRow="true" bandRow="true">
                <a:tableStyleId>{5C22544A-7EE6-4342-B048-85BDC9FD1C3A}</a:tableStyleId>
              </a:tblPr>
              <a:tblGrid>
                <a:gridCol w="1256030"/>
                <a:gridCol w="855980"/>
                <a:gridCol w="856615"/>
                <a:gridCol w="738505"/>
                <a:gridCol w="973455"/>
                <a:gridCol w="749300"/>
                <a:gridCol w="898525"/>
                <a:gridCol w="920750"/>
                <a:gridCol w="727710"/>
                <a:gridCol w="1384935"/>
              </a:tblGrid>
              <a:tr h="993140">
                <a:tc rowSpan="2">
                  <a:txBody>
                    <a:bodyPr/>
                    <a:lstStyle/>
                    <a:p>
                      <a:endParaRPr lang="en-US" altLang="zh-CN" dirty="0" smtClean="0"/>
                    </a:p>
                    <a:p>
                      <a:r>
                        <a:rPr lang="zh-CN" altLang="en-US" dirty="0" smtClean="0"/>
                        <a:t>再投资企业或项目名称</a:t>
                      </a:r>
                      <a:endParaRPr lang="en-US" altLang="zh-CN" dirty="0" smtClean="0"/>
                    </a:p>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en-US" altLang="zh-CN" dirty="0" smtClean="0"/>
                    </a:p>
                    <a:p>
                      <a:r>
                        <a:rPr lang="zh-CN" altLang="en-US" dirty="0" smtClean="0"/>
                        <a:t>再投资最终投向的国家地区</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defRPr/>
                      </a:pPr>
                      <a:r>
                        <a:rPr lang="zh-CN" altLang="en-US" dirty="0" smtClean="0"/>
                        <a:t>再投资最终投向的行业</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en-US" altLang="zh-CN" dirty="0" smtClean="0"/>
                    </a:p>
                    <a:p>
                      <a:r>
                        <a:rPr lang="zh-CN" altLang="en-US" dirty="0" smtClean="0"/>
                        <a:t>中方持股比例</a:t>
                      </a:r>
                      <a:endParaRPr lang="en-US" altLang="zh-CN" dirty="0" smtClean="0"/>
                    </a:p>
                    <a:p>
                      <a:r>
                        <a:rPr lang="en-US" altLang="zh-CN" dirty="0" smtClean="0"/>
                        <a:t>%</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endParaRPr lang="en-US" altLang="zh-CN" dirty="0" smtClean="0">
                        <a:solidFill>
                          <a:schemeClr val="tx1"/>
                        </a:solidFill>
                      </a:endParaRPr>
                    </a:p>
                    <a:p>
                      <a:pPr algn="ctr"/>
                      <a:r>
                        <a:rPr lang="zh-CN" altLang="en-US" dirty="0" smtClean="0">
                          <a:solidFill>
                            <a:schemeClr val="tx1"/>
                          </a:solidFill>
                        </a:rPr>
                        <a:t>当月再投资额</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true">
                  <a:tcPr>
                    <a:lnB w="12700" cap="flat" cmpd="sng" algn="ctr">
                      <a:solidFill>
                        <a:schemeClr val="tx1"/>
                      </a:solidFill>
                      <a:prstDash val="solid"/>
                      <a:round/>
                      <a:headEnd type="none" w="med" len="med"/>
                      <a:tailEnd type="none" w="med" len="med"/>
                    </a:lnB>
                  </a:tcPr>
                </a:tc>
                <a:tc hMerge="true">
                  <a:tcPr>
                    <a:lnB w="12700" cap="flat" cmpd="sng" algn="ctr">
                      <a:solidFill>
                        <a:schemeClr val="tx1"/>
                      </a:solidFill>
                      <a:prstDash val="solid"/>
                      <a:round/>
                      <a:headEnd type="none" w="med" len="med"/>
                      <a:tailEnd type="none" w="med" len="med"/>
                    </a:lnB>
                  </a:tcPr>
                </a:tc>
                <a:tc gridSpan="3">
                  <a:txBody>
                    <a:bodyPr/>
                    <a:lstStyle/>
                    <a:p>
                      <a:pPr algn="ctr"/>
                      <a:endParaRPr lang="en-US" altLang="zh-CN" dirty="0" smtClean="0">
                        <a:solidFill>
                          <a:schemeClr val="tx1"/>
                        </a:solidFill>
                      </a:endParaRPr>
                    </a:p>
                    <a:p>
                      <a:pPr algn="ctr"/>
                      <a:r>
                        <a:rPr lang="en-US" altLang="zh-CN" dirty="0" smtClean="0">
                          <a:solidFill>
                            <a:schemeClr val="tx1"/>
                          </a:solidFill>
                        </a:rPr>
                        <a:t>1-</a:t>
                      </a:r>
                      <a:r>
                        <a:rPr lang="zh-CN" altLang="en-US" dirty="0" smtClean="0">
                          <a:solidFill>
                            <a:schemeClr val="tx1"/>
                          </a:solidFill>
                        </a:rPr>
                        <a:t>本月累计再投资额</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true">
                  <a:tcPr>
                    <a:lnB w="12700" cap="flat" cmpd="sng" algn="ctr">
                      <a:solidFill>
                        <a:schemeClr val="tx1"/>
                      </a:solidFill>
                      <a:prstDash val="solid"/>
                      <a:round/>
                      <a:headEnd type="none" w="med" len="med"/>
                      <a:tailEnd type="none" w="med" len="med"/>
                    </a:lnB>
                  </a:tcPr>
                </a:tc>
                <a:tc hMerge="true">
                  <a:tcPr>
                    <a:lnB w="12700" cap="flat" cmpd="sng" algn="ctr">
                      <a:solidFill>
                        <a:schemeClr val="tx1"/>
                      </a:solidFill>
                      <a:prstDash val="solid"/>
                      <a:round/>
                      <a:headEnd type="none" w="med" len="med"/>
                      <a:tailEnd type="none" w="med" len="med"/>
                    </a:lnB>
                  </a:tcPr>
                </a:tc>
              </a:tr>
              <a:tr h="1306195">
                <a:tc vMerge="true">
                  <a:tcPr/>
                </a:tc>
                <a:tc vMerge="true">
                  <a:tcPr/>
                </a:tc>
                <a:tc vMerge="true">
                  <a:tcPr/>
                </a:tc>
                <a:tc vMerge="true">
                  <a:tcPr/>
                </a:tc>
                <a:tc>
                  <a:txBody>
                    <a:bodyPr/>
                    <a:lstStyle/>
                    <a:p>
                      <a:endParaRPr lang="en-US" altLang="zh-CN" dirty="0" smtClean="0"/>
                    </a:p>
                    <a:p>
                      <a:r>
                        <a:rPr lang="zh-CN" altLang="en-US" dirty="0" smtClean="0"/>
                        <a:t>合计</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tLang="zh-CN" dirty="0" smtClean="0"/>
                    </a:p>
                    <a:p>
                      <a:r>
                        <a:rPr lang="zh-CN" altLang="en-US" dirty="0" smtClean="0"/>
                        <a:t>境内出资</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tLang="zh-CN" dirty="0" smtClean="0"/>
                    </a:p>
                    <a:p>
                      <a:r>
                        <a:rPr lang="zh-CN" altLang="en-US" dirty="0" smtClean="0"/>
                        <a:t>境外出资</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tLang="zh-CN" dirty="0" smtClean="0"/>
                    </a:p>
                    <a:p>
                      <a:r>
                        <a:rPr lang="zh-CN" altLang="en-US" dirty="0" smtClean="0"/>
                        <a:t>合计</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tLang="zh-CN" dirty="0" smtClean="0"/>
                    </a:p>
                    <a:p>
                      <a:r>
                        <a:rPr lang="zh-CN" altLang="en-US" dirty="0" smtClean="0"/>
                        <a:t>境内出资</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ltLang="zh-CN" dirty="0" smtClean="0"/>
                    </a:p>
                    <a:p>
                      <a:r>
                        <a:rPr lang="zh-CN" altLang="en-US" dirty="0" smtClean="0"/>
                        <a:t>境外出资</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613025">
                <a:tc>
                  <a:txBody>
                    <a:bodyPr/>
                    <a:lstStyle/>
                    <a:p>
                      <a:endParaRPr lang="en-US" altLang="zh-CN" b="1" dirty="0" smtClean="0">
                        <a:solidFill>
                          <a:schemeClr val="bg2">
                            <a:lumMod val="10000"/>
                          </a:schemeClr>
                        </a:solidFill>
                      </a:endParaRPr>
                    </a:p>
                    <a:p>
                      <a:r>
                        <a:rPr lang="zh-CN" altLang="en-US" b="1" dirty="0" smtClean="0">
                          <a:solidFill>
                            <a:schemeClr val="bg2">
                              <a:lumMod val="10000"/>
                            </a:schemeClr>
                          </a:solidFill>
                        </a:rPr>
                        <a:t>英国创新金融公司</a:t>
                      </a:r>
                      <a:endParaRPr lang="en-US" altLang="zh-CN" b="1" dirty="0" smtClean="0">
                        <a:solidFill>
                          <a:schemeClr val="bg2">
                            <a:lumMod val="10000"/>
                          </a:schemeClr>
                        </a:solidFill>
                      </a:endParaRPr>
                    </a:p>
                    <a:p>
                      <a:endParaRPr lang="en-US" altLang="zh-CN" b="1" dirty="0" smtClean="0">
                        <a:solidFill>
                          <a:schemeClr val="bg2">
                            <a:lumMod val="10000"/>
                          </a:schemeClr>
                        </a:solidFill>
                      </a:endParaRPr>
                    </a:p>
                    <a:p>
                      <a:endParaRPr lang="en-US" altLang="zh-CN" b="1" dirty="0" smtClean="0">
                        <a:solidFill>
                          <a:schemeClr val="bg2">
                            <a:lumMod val="10000"/>
                          </a:schemeClr>
                        </a:solidFill>
                      </a:endParaRPr>
                    </a:p>
                    <a:p>
                      <a:endParaRPr lang="zh-CN" altLang="en-US"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US" altLang="zh-CN" b="1" dirty="0" smtClean="0">
                        <a:solidFill>
                          <a:schemeClr val="bg2">
                            <a:lumMod val="10000"/>
                          </a:schemeClr>
                        </a:solidFill>
                      </a:endParaRPr>
                    </a:p>
                    <a:p>
                      <a:r>
                        <a:rPr lang="zh-CN" altLang="en-US" b="1" dirty="0" smtClean="0">
                          <a:solidFill>
                            <a:schemeClr val="bg2">
                              <a:lumMod val="10000"/>
                            </a:schemeClr>
                          </a:solidFill>
                        </a:rPr>
                        <a:t>英国</a:t>
                      </a:r>
                      <a:endParaRPr lang="en-US" altLang="zh-CN" b="1" dirty="0" smtClean="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endParaRPr lang="en-US" altLang="zh-CN" b="1" dirty="0" smtClean="0">
                        <a:solidFill>
                          <a:schemeClr val="bg2">
                            <a:lumMod val="10000"/>
                          </a:schemeClr>
                        </a:solidFill>
                      </a:endParaRPr>
                    </a:p>
                    <a:p>
                      <a:r>
                        <a:rPr lang="zh-CN" altLang="en-US" b="1" dirty="0" smtClean="0">
                          <a:solidFill>
                            <a:schemeClr val="bg2">
                              <a:lumMod val="10000"/>
                            </a:schemeClr>
                          </a:solidFill>
                        </a:rPr>
                        <a:t>其他金融业</a:t>
                      </a:r>
                      <a:endParaRPr lang="zh-CN" altLang="en-US"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a:endParaRPr lang="en-US" altLang="zh-CN" b="1" dirty="0" smtClean="0">
                        <a:solidFill>
                          <a:schemeClr val="bg2">
                            <a:lumMod val="10000"/>
                          </a:schemeClr>
                        </a:solidFill>
                      </a:endParaRPr>
                    </a:p>
                    <a:p>
                      <a:pPr algn="r"/>
                      <a:r>
                        <a:rPr lang="en-US" altLang="zh-CN" b="1" dirty="0" smtClean="0">
                          <a:solidFill>
                            <a:schemeClr val="bg2">
                              <a:lumMod val="10000"/>
                            </a:schemeClr>
                          </a:solidFill>
                        </a:rPr>
                        <a:t>100</a:t>
                      </a:r>
                      <a:endParaRPr lang="zh-CN" altLang="en-US"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a:endParaRPr lang="en-US" altLang="zh-CN" b="1" dirty="0" smtClean="0">
                        <a:solidFill>
                          <a:schemeClr val="bg2">
                            <a:lumMod val="10000"/>
                          </a:schemeClr>
                        </a:solidFill>
                      </a:endParaRPr>
                    </a:p>
                    <a:p>
                      <a:pPr algn="r"/>
                      <a:r>
                        <a:rPr lang="en-US" altLang="zh-CN" b="1" dirty="0" smtClean="0">
                          <a:solidFill>
                            <a:schemeClr val="bg2">
                              <a:lumMod val="10000"/>
                            </a:schemeClr>
                          </a:solidFill>
                        </a:rPr>
                        <a:t>25000</a:t>
                      </a:r>
                      <a:endParaRPr lang="zh-CN" altLang="en-US"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a:endParaRPr lang="en-US" altLang="zh-CN" b="1" dirty="0" smtClean="0">
                        <a:solidFill>
                          <a:schemeClr val="bg2">
                            <a:lumMod val="10000"/>
                          </a:schemeClr>
                        </a:solidFill>
                      </a:endParaRPr>
                    </a:p>
                    <a:p>
                      <a:pPr algn="r"/>
                      <a:r>
                        <a:rPr lang="en-US" altLang="zh-CN" b="1" dirty="0" smtClean="0">
                          <a:solidFill>
                            <a:schemeClr val="bg2">
                              <a:lumMod val="10000"/>
                            </a:schemeClr>
                          </a:solidFill>
                        </a:rPr>
                        <a:t>0</a:t>
                      </a:r>
                      <a:endParaRPr lang="zh-CN" altLang="en-US"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a:endParaRPr lang="en-US" altLang="zh-CN" b="1" dirty="0" smtClean="0">
                        <a:solidFill>
                          <a:schemeClr val="bg2">
                            <a:lumMod val="10000"/>
                          </a:schemeClr>
                        </a:solidFill>
                      </a:endParaRPr>
                    </a:p>
                    <a:p>
                      <a:pPr algn="r"/>
                      <a:r>
                        <a:rPr lang="en-US" altLang="zh-CN" b="1" dirty="0" smtClean="0">
                          <a:solidFill>
                            <a:schemeClr val="bg2">
                              <a:lumMod val="10000"/>
                            </a:schemeClr>
                          </a:solidFill>
                        </a:rPr>
                        <a:t>25000</a:t>
                      </a:r>
                      <a:endParaRPr lang="zh-CN" altLang="en-US"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a:endParaRPr lang="en-US" altLang="zh-CN" b="1" dirty="0" smtClean="0">
                        <a:solidFill>
                          <a:schemeClr val="bg2">
                            <a:lumMod val="10000"/>
                          </a:schemeClr>
                        </a:solidFill>
                      </a:endParaRPr>
                    </a:p>
                    <a:p>
                      <a:pPr algn="r"/>
                      <a:r>
                        <a:rPr lang="en-US" altLang="zh-CN" b="1" dirty="0" smtClean="0">
                          <a:solidFill>
                            <a:schemeClr val="bg2">
                              <a:lumMod val="10000"/>
                            </a:schemeClr>
                          </a:solidFill>
                        </a:rPr>
                        <a:t>25000</a:t>
                      </a:r>
                      <a:endParaRPr lang="zh-CN" altLang="en-US"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a:endParaRPr lang="en-US" altLang="zh-CN" b="1" dirty="0" smtClean="0">
                        <a:solidFill>
                          <a:schemeClr val="bg2">
                            <a:lumMod val="10000"/>
                          </a:schemeClr>
                        </a:solidFill>
                      </a:endParaRPr>
                    </a:p>
                    <a:p>
                      <a:pPr algn="r"/>
                      <a:r>
                        <a:rPr lang="en-US" altLang="zh-CN" b="1" dirty="0" smtClean="0">
                          <a:solidFill>
                            <a:schemeClr val="bg2">
                              <a:lumMod val="10000"/>
                            </a:schemeClr>
                          </a:solidFill>
                        </a:rPr>
                        <a:t>0</a:t>
                      </a:r>
                      <a:endParaRPr lang="zh-CN" altLang="en-US"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a:endParaRPr lang="en-US" altLang="zh-CN" b="1" dirty="0" smtClean="0">
                        <a:solidFill>
                          <a:schemeClr val="bg2">
                            <a:lumMod val="10000"/>
                          </a:schemeClr>
                        </a:solidFill>
                      </a:endParaRPr>
                    </a:p>
                    <a:p>
                      <a:pPr algn="r"/>
                      <a:r>
                        <a:rPr lang="en-US" altLang="zh-CN" b="1" dirty="0" smtClean="0">
                          <a:solidFill>
                            <a:schemeClr val="bg2">
                              <a:lumMod val="10000"/>
                            </a:schemeClr>
                          </a:solidFill>
                        </a:rPr>
                        <a:t>25000</a:t>
                      </a:r>
                      <a:endParaRPr lang="zh-CN" altLang="en-US" b="1" dirty="0">
                        <a:solidFill>
                          <a:schemeClr val="bg2">
                            <a:lumMod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837565" y="494665"/>
            <a:ext cx="10246360" cy="902335"/>
          </a:xfrm>
          <a:solidFill>
            <a:srgbClr val="92D050"/>
          </a:solidFill>
        </p:spPr>
        <p:txBody>
          <a:bodyPr>
            <a:normAutofit fontScale="90000"/>
          </a:bodyPr>
          <a:lstStyle/>
          <a:p>
            <a:br>
              <a:rPr lang="en-US" altLang="zh-CN" b="1" dirty="0" smtClean="0">
                <a:solidFill>
                  <a:srgbClr val="CC0099"/>
                </a:solidFill>
              </a:rPr>
            </a:br>
            <a:r>
              <a:rPr lang="en-US" altLang="zh-CN" b="1" dirty="0" smtClean="0">
                <a:solidFill>
                  <a:srgbClr val="CC0099"/>
                </a:solidFill>
              </a:rPr>
              <a:t>7、</a:t>
            </a:r>
            <a:r>
              <a:rPr lang="zh-CN" altLang="zh-CN" b="1" dirty="0" smtClean="0">
                <a:solidFill>
                  <a:srgbClr val="CC0099"/>
                </a:solidFill>
              </a:rPr>
              <a:t>对外</a:t>
            </a:r>
            <a:r>
              <a:rPr lang="zh-CN" altLang="zh-CN" b="1" dirty="0">
                <a:solidFill>
                  <a:srgbClr val="CC0099"/>
                </a:solidFill>
              </a:rPr>
              <a:t>投资带动货物进出口</a:t>
            </a:r>
            <a:r>
              <a:rPr lang="zh-CN" altLang="zh-CN" b="1" dirty="0" smtClean="0">
                <a:solidFill>
                  <a:srgbClr val="CC0099"/>
                </a:solidFill>
              </a:rPr>
              <a:t>情况</a:t>
            </a:r>
            <a:r>
              <a:rPr lang="zh-CN" altLang="en-US" b="1" dirty="0" smtClean="0">
                <a:solidFill>
                  <a:srgbClr val="CC0099"/>
                </a:solidFill>
              </a:rPr>
              <a:t>（</a:t>
            </a:r>
            <a:r>
              <a:rPr lang="en-US" altLang="zh-CN" b="1" dirty="0" smtClean="0">
                <a:solidFill>
                  <a:srgbClr val="CC0099"/>
                </a:solidFill>
              </a:rPr>
              <a:t>FDIY7</a:t>
            </a:r>
            <a:r>
              <a:rPr lang="zh-CN" altLang="en-US" b="1" dirty="0" smtClean="0">
                <a:solidFill>
                  <a:srgbClr val="CC0099"/>
                </a:solidFill>
              </a:rPr>
              <a:t>表</a:t>
            </a:r>
            <a:r>
              <a:rPr lang="en-US" altLang="zh-CN" b="1" dirty="0" smtClean="0">
                <a:solidFill>
                  <a:srgbClr val="CC0099"/>
                </a:solidFill>
              </a:rPr>
              <a:t>）</a:t>
            </a:r>
            <a:br>
              <a:rPr lang="zh-CN" altLang="zh-CN" b="1" dirty="0">
                <a:solidFill>
                  <a:srgbClr val="CC0099"/>
                </a:solidFill>
              </a:rPr>
            </a:br>
            <a:endParaRPr lang="zh-CN" altLang="en-US" dirty="0">
              <a:solidFill>
                <a:srgbClr val="CC0099"/>
              </a:solidFill>
            </a:endParaRPr>
          </a:p>
        </p:txBody>
      </p:sp>
      <p:sp>
        <p:nvSpPr>
          <p:cNvPr id="3" name="内容占位符 2"/>
          <p:cNvSpPr>
            <a:spLocks noGrp="true"/>
          </p:cNvSpPr>
          <p:nvPr>
            <p:ph idx="1"/>
          </p:nvPr>
        </p:nvSpPr>
        <p:spPr>
          <a:solidFill>
            <a:schemeClr val="bg2"/>
          </a:solidFill>
        </p:spPr>
        <p:txBody>
          <a:bodyPr/>
          <a:lstStyle/>
          <a:p>
            <a:endParaRPr lang="en-US" altLang="zh-CN" b="1" dirty="0" smtClean="0"/>
          </a:p>
          <a:p>
            <a:r>
              <a:rPr lang="en-US" altLang="zh-CN" sz="2800" b="1" dirty="0" smtClean="0"/>
              <a:t>1</a:t>
            </a:r>
            <a:r>
              <a:rPr lang="zh-CN" altLang="zh-CN" sz="2800" b="1" dirty="0"/>
              <a:t>、本表综合反映报告期境内投资者</a:t>
            </a:r>
            <a:r>
              <a:rPr lang="zh-CN" altLang="zh-CN" sz="2800" b="1" dirty="0">
                <a:solidFill>
                  <a:srgbClr val="CC0099"/>
                </a:solidFill>
              </a:rPr>
              <a:t>通过境外企业带动中国大陆货物进出口的</a:t>
            </a:r>
            <a:r>
              <a:rPr lang="zh-CN" altLang="zh-CN" sz="2800" b="1" dirty="0"/>
              <a:t>基本情况。</a:t>
            </a:r>
            <a:endParaRPr lang="zh-CN" altLang="zh-CN" sz="2800" b="1" dirty="0"/>
          </a:p>
          <a:p>
            <a:r>
              <a:rPr lang="en-US" altLang="zh-CN" sz="2800" b="1" dirty="0">
                <a:solidFill>
                  <a:srgbClr val="CC0099"/>
                </a:solidFill>
                <a:latin typeface="黑体" panose="02010609060101010101" charset="-122"/>
                <a:sym typeface="+mn-ea"/>
              </a:rPr>
              <a:t>2</a:t>
            </a:r>
            <a:r>
              <a:rPr lang="zh-CN" altLang="zh-CN" sz="2800" b="1" dirty="0">
                <a:solidFill>
                  <a:srgbClr val="CC0099"/>
                </a:solidFill>
                <a:latin typeface="黑体" panose="02010609060101010101" charset="-122"/>
                <a:sym typeface="+mn-ea"/>
              </a:rPr>
              <a:t>、带动货物出口总额包括</a:t>
            </a:r>
            <a:r>
              <a:rPr lang="zh-CN" altLang="zh-CN" sz="2800" b="1" dirty="0">
                <a:sym typeface="+mn-ea"/>
              </a:rPr>
              <a:t>：（</a:t>
            </a:r>
            <a:r>
              <a:rPr lang="en-US" altLang="zh-CN" sz="2800" b="1" dirty="0">
                <a:sym typeface="+mn-ea"/>
              </a:rPr>
              <a:t>1</a:t>
            </a:r>
            <a:r>
              <a:rPr lang="zh-CN" altLang="zh-CN" sz="2800" b="1" dirty="0">
                <a:sym typeface="+mn-ea"/>
              </a:rPr>
              <a:t>）境内投资者以</a:t>
            </a:r>
            <a:r>
              <a:rPr lang="zh-CN" altLang="zh-CN" sz="2800" b="1" dirty="0">
                <a:solidFill>
                  <a:srgbClr val="0000CC"/>
                </a:solidFill>
                <a:sym typeface="+mn-ea"/>
              </a:rPr>
              <a:t>实物形式出资</a:t>
            </a:r>
            <a:r>
              <a:rPr lang="zh-CN" altLang="zh-CN" sz="2800" b="1" dirty="0">
                <a:sym typeface="+mn-ea"/>
              </a:rPr>
              <a:t>（即形成对境外企业的股权或债务工具投资）的货物出口；（</a:t>
            </a:r>
            <a:r>
              <a:rPr lang="en-US" altLang="zh-CN" sz="2800" b="1" dirty="0">
                <a:sym typeface="+mn-ea"/>
              </a:rPr>
              <a:t>2</a:t>
            </a:r>
            <a:r>
              <a:rPr lang="zh-CN" altLang="zh-CN" sz="2800" b="1" dirty="0">
                <a:sym typeface="+mn-ea"/>
              </a:rPr>
              <a:t>）境外企业（含投资链条所有境外企业）</a:t>
            </a:r>
            <a:r>
              <a:rPr lang="zh-CN" altLang="zh-CN" sz="2800" b="1" dirty="0">
                <a:solidFill>
                  <a:srgbClr val="0000CC"/>
                </a:solidFill>
                <a:sym typeface="+mn-ea"/>
              </a:rPr>
              <a:t>在生产经营活动中从中国大陆进口的所有货物总值</a:t>
            </a:r>
            <a:r>
              <a:rPr lang="zh-CN" altLang="zh-CN" sz="2800" b="1" dirty="0">
                <a:sym typeface="+mn-ea"/>
              </a:rPr>
              <a:t>。（</a:t>
            </a:r>
            <a:r>
              <a:rPr lang="en-US" altLang="zh-CN" sz="2800" b="1" dirty="0">
                <a:sym typeface="+mn-ea"/>
              </a:rPr>
              <a:t>3</a:t>
            </a:r>
            <a:r>
              <a:rPr lang="zh-CN" altLang="zh-CN" sz="2800" b="1" dirty="0">
                <a:sym typeface="+mn-ea"/>
              </a:rPr>
              <a:t>）境外企业如为</a:t>
            </a:r>
            <a:r>
              <a:rPr lang="zh-CN" altLang="zh-CN" sz="2800" b="1" dirty="0">
                <a:solidFill>
                  <a:srgbClr val="0000CC"/>
                </a:solidFill>
                <a:sym typeface="+mn-ea"/>
              </a:rPr>
              <a:t>境外销售平台</a:t>
            </a:r>
            <a:r>
              <a:rPr lang="zh-CN" altLang="zh-CN" sz="2800" b="1" dirty="0">
                <a:sym typeface="+mn-ea"/>
              </a:rPr>
              <a:t>，则平台涉及来自中国大陆的货物进口交易视同带动货物出口。</a:t>
            </a:r>
            <a:endParaRPr lang="zh-CN" altLang="zh-CN" sz="2800" b="1" dirty="0"/>
          </a:p>
          <a:p>
            <a:endParaRPr lang="zh-CN" altLang="en-US" sz="28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endParaRPr lang="en-US" altLang="zh-CN" sz="3200" b="1" dirty="0">
              <a:solidFill>
                <a:srgbClr val="CC0099"/>
              </a:solidFill>
              <a:latin typeface="黑体" panose="02010609060101010101" charset="-122"/>
              <a:sym typeface="+mn-ea"/>
            </a:endParaRPr>
          </a:p>
          <a:p>
            <a:r>
              <a:rPr lang="en-US" altLang="zh-CN" sz="3200" b="1" dirty="0">
                <a:solidFill>
                  <a:srgbClr val="CC0099"/>
                </a:solidFill>
                <a:latin typeface="黑体" panose="02010609060101010101" charset="-122"/>
                <a:sym typeface="+mn-ea"/>
              </a:rPr>
              <a:t>3</a:t>
            </a:r>
            <a:r>
              <a:rPr lang="zh-CN" altLang="zh-CN" sz="3200" b="1" dirty="0">
                <a:solidFill>
                  <a:srgbClr val="CC0099"/>
                </a:solidFill>
                <a:latin typeface="黑体" panose="02010609060101010101" charset="-122"/>
                <a:sym typeface="+mn-ea"/>
              </a:rPr>
              <a:t>、带动货物进口总额包括</a:t>
            </a:r>
            <a:r>
              <a:rPr lang="zh-CN" altLang="zh-CN" sz="3200" b="1" dirty="0">
                <a:sym typeface="+mn-ea"/>
              </a:rPr>
              <a:t>：（</a:t>
            </a:r>
            <a:r>
              <a:rPr lang="en-US" altLang="zh-CN" sz="3200" b="1" dirty="0">
                <a:sym typeface="+mn-ea"/>
              </a:rPr>
              <a:t>1</a:t>
            </a:r>
            <a:r>
              <a:rPr lang="zh-CN" altLang="zh-CN" sz="3200" b="1" dirty="0">
                <a:sym typeface="+mn-ea"/>
              </a:rPr>
              <a:t>）境内投资者通过对外投资获得的</a:t>
            </a:r>
            <a:r>
              <a:rPr lang="zh-CN" altLang="zh-CN" sz="3200" b="1" dirty="0">
                <a:solidFill>
                  <a:srgbClr val="0000CC"/>
                </a:solidFill>
                <a:sym typeface="+mn-ea"/>
              </a:rPr>
              <a:t>权益产品进口</a:t>
            </a:r>
            <a:r>
              <a:rPr lang="zh-CN" altLang="zh-CN" sz="3200" b="1" dirty="0">
                <a:sym typeface="+mn-ea"/>
              </a:rPr>
              <a:t>；（</a:t>
            </a:r>
            <a:r>
              <a:rPr lang="en-US" altLang="zh-CN" sz="3200" b="1" dirty="0">
                <a:sym typeface="+mn-ea"/>
              </a:rPr>
              <a:t>2</a:t>
            </a:r>
            <a:r>
              <a:rPr lang="zh-CN" altLang="zh-CN" sz="3200" b="1" dirty="0">
                <a:sym typeface="+mn-ea"/>
              </a:rPr>
              <a:t>）境外企业（含投资链条所有境外企业）</a:t>
            </a:r>
            <a:r>
              <a:rPr lang="zh-CN" altLang="zh-CN" sz="3200" b="1" dirty="0">
                <a:solidFill>
                  <a:srgbClr val="0000CC"/>
                </a:solidFill>
                <a:sym typeface="+mn-ea"/>
              </a:rPr>
              <a:t>在生产经营活动中出口到中国大陆的所有货物总值</a:t>
            </a:r>
            <a:r>
              <a:rPr lang="zh-CN" altLang="zh-CN" sz="3200" b="1" dirty="0">
                <a:sym typeface="+mn-ea"/>
              </a:rPr>
              <a:t>。（</a:t>
            </a:r>
            <a:r>
              <a:rPr lang="en-US" altLang="zh-CN" sz="3200" b="1" dirty="0">
                <a:sym typeface="+mn-ea"/>
              </a:rPr>
              <a:t>3</a:t>
            </a:r>
            <a:r>
              <a:rPr lang="zh-CN" altLang="zh-CN" sz="3200" b="1" dirty="0">
                <a:sym typeface="+mn-ea"/>
              </a:rPr>
              <a:t>）境外企业如为境外销售平台，则平台涉及流向中国大陆的货物出口交易视同带动货物进口。</a:t>
            </a:r>
            <a:endParaRPr lang="zh-CN" altLang="zh-CN" sz="3200" b="1" dirty="0"/>
          </a:p>
          <a:p>
            <a:endParaRPr lang="zh-CN" altLang="en-US" sz="3200"/>
          </a:p>
        </p:txBody>
      </p:sp>
      <p:sp>
        <p:nvSpPr>
          <p:cNvPr id="3" name="标题 2"/>
          <p:cNvSpPr>
            <a:spLocks noGrp="true"/>
          </p:cNvSpPr>
          <p:nvPr>
            <p:ph type="title"/>
          </p:nvPr>
        </p:nvSpPr>
        <p:spPr/>
        <p:txBody>
          <a:bodyPr/>
          <a:p>
            <a:endParaRPr lang="zh-CN" alt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433070" y="3664585"/>
            <a:ext cx="9462135" cy="7239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内容占位符 1"/>
          <p:cNvSpPr>
            <a:spLocks noGrp="true"/>
          </p:cNvSpPr>
          <p:nvPr>
            <p:ph idx="1"/>
          </p:nvPr>
        </p:nvSpPr>
        <p:spPr>
          <a:xfrm>
            <a:off x="760095" y="1661160"/>
            <a:ext cx="10593705" cy="3808730"/>
          </a:xfrm>
          <a:noFill/>
          <a:extLst>
            <a:ext uri="{909E8E84-426E-40DD-AFC4-6F175D3DCCD1}">
              <a14:hiddenFill xmlns:a14="http://schemas.microsoft.com/office/drawing/2010/main">
                <a:solidFill>
                  <a:schemeClr val="bg2"/>
                </a:solidFill>
              </a14:hiddenFill>
            </a:ext>
          </a:extLst>
        </p:spPr>
        <p:txBody>
          <a:bodyPr/>
          <a:p>
            <a:pPr eaLnBrk="1" latinLnBrk="0" hangingPunct="1">
              <a:spcAft>
                <a:spcPts val="1200"/>
              </a:spcAft>
            </a:pPr>
            <a:r>
              <a:rPr lang="zh-CN" altLang="en-US" sz="3200" b="1" dirty="0" smtClean="0">
                <a:solidFill>
                  <a:srgbClr val="660033"/>
                </a:solidFill>
                <a:sym typeface="+mn-ea"/>
              </a:rPr>
              <a:t>（一）总</a:t>
            </a:r>
            <a:r>
              <a:rPr lang="zh-CN" sz="3200" b="1" dirty="0" smtClean="0">
                <a:solidFill>
                  <a:srgbClr val="660033"/>
                </a:solidFill>
                <a:sym typeface="+mn-ea"/>
              </a:rPr>
              <a:t>说明</a:t>
            </a:r>
            <a:endParaRPr lang="zh-CN" sz="3200" b="1" dirty="0" smtClean="0">
              <a:solidFill>
                <a:srgbClr val="660033"/>
              </a:solidFill>
              <a:sym typeface="+mn-ea"/>
            </a:endParaRPr>
          </a:p>
          <a:p>
            <a:pPr eaLnBrk="1" latinLnBrk="0" hangingPunct="1">
              <a:spcAft>
                <a:spcPts val="1200"/>
              </a:spcAft>
            </a:pPr>
            <a:r>
              <a:rPr lang="zh-CN" altLang="en-US" sz="3200" b="1" dirty="0" smtClean="0">
                <a:solidFill>
                  <a:srgbClr val="660033"/>
                </a:solidFill>
                <a:sym typeface="+mn-ea"/>
              </a:rPr>
              <a:t>（二）报表目录</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（三）调查表式</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（四）主要指标解释及概念界定</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（五）附录</a:t>
            </a:r>
            <a:endParaRPr lang="zh-CN" altLang="en-US" sz="3200" b="1" dirty="0">
              <a:solidFill>
                <a:srgbClr val="660033"/>
              </a:solidFill>
            </a:endParaRPr>
          </a:p>
          <a:p>
            <a:endParaRPr lang="zh-CN" altLang="en-US" sz="3200">
              <a:latin typeface="方正黑体_GBK" panose="02000000000000000000" charset="-122"/>
              <a:ea typeface="方正黑体_GBK" panose="02000000000000000000" charset="-122"/>
            </a:endParaRPr>
          </a:p>
        </p:txBody>
      </p:sp>
      <p:sp>
        <p:nvSpPr>
          <p:cNvPr id="3" name="标题 2"/>
          <p:cNvSpPr>
            <a:spLocks noGrp="true"/>
          </p:cNvSpPr>
          <p:nvPr>
            <p:ph type="title"/>
          </p:nvPr>
        </p:nvSpPr>
        <p:spPr>
          <a:xfrm>
            <a:off x="507365" y="347980"/>
            <a:ext cx="7792720" cy="1049020"/>
          </a:xfrm>
          <a:solidFill>
            <a:srgbClr val="002060"/>
          </a:solidFill>
        </p:spPr>
        <p:txBody>
          <a:bodyPr/>
          <a:p>
            <a:r>
              <a:rPr lang="zh-CN" altLang="en-US">
                <a:solidFill>
                  <a:srgbClr val="FFFF00"/>
                </a:solidFill>
              </a:rPr>
              <a:t>二、《</a:t>
            </a:r>
            <a:r>
              <a:rPr lang="zh-CN" altLang="en-US">
                <a:solidFill>
                  <a:srgbClr val="FFFF00"/>
                </a:solidFill>
                <a:sym typeface="+mn-ea"/>
              </a:rPr>
              <a:t>对外直接投资统计制度</a:t>
            </a:r>
            <a:r>
              <a:rPr lang="zh-CN" altLang="en-US">
                <a:solidFill>
                  <a:srgbClr val="FFFF00"/>
                </a:solidFill>
              </a:rPr>
              <a:t>》重点解读</a:t>
            </a:r>
            <a:endParaRPr lang="zh-CN" altLang="en-US">
              <a:solidFill>
                <a:srgbClr val="FFFF00"/>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838200" y="494665"/>
            <a:ext cx="5664200" cy="902335"/>
          </a:xfrm>
          <a:solidFill>
            <a:srgbClr val="92D050"/>
          </a:solidFill>
        </p:spPr>
        <p:txBody>
          <a:bodyPr>
            <a:normAutofit fontScale="90000"/>
          </a:bodyPr>
          <a:lstStyle/>
          <a:p>
            <a:br>
              <a:rPr lang="en-US" altLang="zh-CN" dirty="0" smtClean="0"/>
            </a:br>
            <a:r>
              <a:rPr lang="en-US" altLang="zh-CN" dirty="0" smtClean="0"/>
              <a:t>（</a:t>
            </a:r>
            <a:r>
              <a:rPr lang="zh-CN" altLang="zh-CN" dirty="0" smtClean="0"/>
              <a:t>四</a:t>
            </a:r>
            <a:r>
              <a:rPr lang="zh-CN" altLang="en-US" dirty="0" smtClean="0"/>
              <a:t>）</a:t>
            </a:r>
            <a:r>
              <a:rPr lang="zh-CN" altLang="zh-CN" dirty="0" smtClean="0"/>
              <a:t>主要</a:t>
            </a:r>
            <a:r>
              <a:rPr lang="zh-CN" altLang="zh-CN" dirty="0"/>
              <a:t>指标解释及概念界定</a:t>
            </a:r>
            <a:br>
              <a:rPr lang="zh-CN" altLang="zh-CN" dirty="0"/>
            </a:br>
            <a:endParaRPr lang="zh-CN" altLang="en-US" dirty="0"/>
          </a:p>
        </p:txBody>
      </p:sp>
      <p:sp>
        <p:nvSpPr>
          <p:cNvPr id="3" name="内容占位符 2"/>
          <p:cNvSpPr>
            <a:spLocks noGrp="true"/>
          </p:cNvSpPr>
          <p:nvPr>
            <p:ph idx="1"/>
          </p:nvPr>
        </p:nvSpPr>
        <p:spPr>
          <a:solidFill>
            <a:schemeClr val="bg2"/>
          </a:solidFill>
        </p:spPr>
        <p:txBody>
          <a:bodyPr>
            <a:normAutofit/>
          </a:bodyPr>
          <a:lstStyle/>
          <a:p>
            <a:endParaRPr lang="zh-CN" altLang="en-US" dirty="0"/>
          </a:p>
          <a:p>
            <a:r>
              <a:rPr lang="en-US" altLang="zh-CN" sz="3200" b="1" dirty="0" smtClean="0">
                <a:solidFill>
                  <a:srgbClr val="C00000"/>
                </a:solidFill>
              </a:rPr>
              <a:t>1、</a:t>
            </a:r>
            <a:r>
              <a:rPr lang="zh-CN" altLang="en-US" sz="3200" b="1" dirty="0">
                <a:solidFill>
                  <a:srgbClr val="C00000"/>
                </a:solidFill>
              </a:rPr>
              <a:t>装备制造业的界定：</a:t>
            </a:r>
            <a:r>
              <a:rPr lang="zh-CN" altLang="en-US" sz="3200" b="1" dirty="0">
                <a:solidFill>
                  <a:schemeClr val="tx2">
                    <a:lumMod val="50000"/>
                  </a:schemeClr>
                </a:solidFill>
              </a:rPr>
              <a:t>从统计上界定为制造业下属</a:t>
            </a:r>
            <a:r>
              <a:rPr lang="zh-CN" altLang="en-US" sz="3200" b="1" dirty="0">
                <a:solidFill>
                  <a:srgbClr val="C00000"/>
                </a:solidFill>
              </a:rPr>
              <a:t>（</a:t>
            </a:r>
            <a:r>
              <a:rPr lang="en-US" altLang="zh-CN" sz="3200" b="1" dirty="0">
                <a:solidFill>
                  <a:srgbClr val="C00000"/>
                </a:solidFill>
              </a:rPr>
              <a:t>33-40）</a:t>
            </a:r>
            <a:r>
              <a:rPr lang="zh-CN" altLang="en-US" sz="3200" b="1" dirty="0">
                <a:solidFill>
                  <a:schemeClr val="tx2">
                    <a:lumMod val="50000"/>
                  </a:schemeClr>
                </a:solidFill>
              </a:rPr>
              <a:t>：金属制品、通用设备制造、专用设备制造、汽车制造、铁路</a:t>
            </a:r>
            <a:r>
              <a:rPr lang="en-US" altLang="zh-CN" sz="3200" b="1" dirty="0">
                <a:solidFill>
                  <a:schemeClr val="tx2">
                    <a:lumMod val="50000"/>
                  </a:schemeClr>
                </a:solidFill>
              </a:rPr>
              <a:t>/</a:t>
            </a:r>
            <a:r>
              <a:rPr lang="zh-CN" altLang="en-US" sz="3200" b="1" dirty="0">
                <a:solidFill>
                  <a:schemeClr val="tx2">
                    <a:lumMod val="50000"/>
                  </a:schemeClr>
                </a:solidFill>
              </a:rPr>
              <a:t>船舶</a:t>
            </a:r>
            <a:r>
              <a:rPr lang="en-US" altLang="zh-CN" sz="3200" b="1" dirty="0">
                <a:solidFill>
                  <a:schemeClr val="tx2">
                    <a:lumMod val="50000"/>
                  </a:schemeClr>
                </a:solidFill>
              </a:rPr>
              <a:t>/</a:t>
            </a:r>
            <a:r>
              <a:rPr lang="zh-CN" altLang="en-US" sz="3200" b="1" dirty="0">
                <a:solidFill>
                  <a:schemeClr val="tx2">
                    <a:lumMod val="50000"/>
                  </a:schemeClr>
                </a:solidFill>
              </a:rPr>
              <a:t>航空航天和其他运输设备制造、电气机械和器材制造、计算机</a:t>
            </a:r>
            <a:r>
              <a:rPr lang="en-US" altLang="zh-CN" sz="3200" b="1" dirty="0">
                <a:solidFill>
                  <a:schemeClr val="tx2">
                    <a:lumMod val="50000"/>
                  </a:schemeClr>
                </a:solidFill>
              </a:rPr>
              <a:t>/</a:t>
            </a:r>
            <a:r>
              <a:rPr lang="zh-CN" altLang="en-US" sz="3200" b="1" dirty="0">
                <a:solidFill>
                  <a:schemeClr val="tx2">
                    <a:lumMod val="50000"/>
                  </a:schemeClr>
                </a:solidFill>
              </a:rPr>
              <a:t>通信和其他电子设备制造、仪器仪表制造。</a:t>
            </a:r>
            <a:endParaRPr lang="en-US" altLang="zh-CN" sz="3200" b="1" dirty="0">
              <a:solidFill>
                <a:schemeClr val="tx2">
                  <a:lumMod val="50000"/>
                </a:schemeClr>
              </a:solidFill>
            </a:endParaRPr>
          </a:p>
          <a:p>
            <a:endParaRPr lang="zh-CN" altLang="en-US" sz="3200"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981200" y="274638"/>
            <a:ext cx="8229600" cy="346050"/>
          </a:xfrm>
        </p:spPr>
        <p:txBody>
          <a:bodyPr>
            <a:normAutofit fontScale="90000"/>
          </a:bodyPr>
          <a:lstStyle/>
          <a:p>
            <a:endParaRPr lang="zh-CN" altLang="en-US" dirty="0"/>
          </a:p>
        </p:txBody>
      </p:sp>
      <p:sp>
        <p:nvSpPr>
          <p:cNvPr id="3" name="内容占位符 2"/>
          <p:cNvSpPr>
            <a:spLocks noGrp="true"/>
          </p:cNvSpPr>
          <p:nvPr>
            <p:ph idx="1"/>
          </p:nvPr>
        </p:nvSpPr>
        <p:spPr>
          <a:xfrm>
            <a:off x="1053465" y="1052830"/>
            <a:ext cx="10084435" cy="5073650"/>
          </a:xfrm>
          <a:solidFill>
            <a:schemeClr val="bg2"/>
          </a:solidFill>
        </p:spPr>
        <p:txBody>
          <a:bodyPr>
            <a:normAutofit/>
          </a:bodyPr>
          <a:lstStyle/>
          <a:p>
            <a:r>
              <a:rPr lang="en-US" altLang="zh-CN" sz="3200" b="1" dirty="0" smtClean="0">
                <a:solidFill>
                  <a:srgbClr val="FF0000"/>
                </a:solidFill>
              </a:rPr>
              <a:t>2</a:t>
            </a:r>
            <a:r>
              <a:rPr lang="zh-CN" altLang="zh-CN" sz="3200" b="1" dirty="0" smtClean="0">
                <a:solidFill>
                  <a:srgbClr val="FF0000"/>
                </a:solidFill>
              </a:rPr>
              <a:t>、</a:t>
            </a:r>
            <a:r>
              <a:rPr lang="zh-CN" altLang="zh-CN" sz="3200" b="1" dirty="0">
                <a:solidFill>
                  <a:srgbClr val="FF0000"/>
                </a:solidFill>
              </a:rPr>
              <a:t>统计原则的界定</a:t>
            </a:r>
            <a:endParaRPr lang="zh-CN" altLang="zh-CN" b="1" dirty="0">
              <a:solidFill>
                <a:srgbClr val="FF0000"/>
              </a:solidFill>
            </a:endParaRPr>
          </a:p>
          <a:p>
            <a:endParaRPr lang="zh-CN" altLang="zh-CN" b="1" dirty="0" smtClean="0">
              <a:solidFill>
                <a:srgbClr val="0000CC"/>
              </a:solidFill>
            </a:endParaRPr>
          </a:p>
          <a:p>
            <a:r>
              <a:rPr lang="zh-CN" altLang="zh-CN" b="1" dirty="0" smtClean="0">
                <a:solidFill>
                  <a:srgbClr val="0000CC"/>
                </a:solidFill>
              </a:rPr>
              <a:t>（</a:t>
            </a:r>
            <a:r>
              <a:rPr lang="en-US" altLang="zh-CN" b="1" dirty="0">
                <a:solidFill>
                  <a:srgbClr val="0000CC"/>
                </a:solidFill>
              </a:rPr>
              <a:t>1</a:t>
            </a:r>
            <a:r>
              <a:rPr lang="zh-CN" altLang="zh-CN" b="1" dirty="0">
                <a:solidFill>
                  <a:srgbClr val="0000CC"/>
                </a:solidFill>
              </a:rPr>
              <a:t>）</a:t>
            </a:r>
            <a:r>
              <a:rPr lang="zh-CN" altLang="zh-CN" b="1" dirty="0" smtClean="0">
                <a:solidFill>
                  <a:srgbClr val="0000CC"/>
                </a:solidFill>
              </a:rPr>
              <a:t>国家</a:t>
            </a:r>
            <a:r>
              <a:rPr lang="zh-CN" altLang="en-US" b="1" dirty="0">
                <a:solidFill>
                  <a:srgbClr val="0000CC"/>
                </a:solidFill>
              </a:rPr>
              <a:t>（</a:t>
            </a:r>
            <a:r>
              <a:rPr lang="zh-CN" altLang="zh-CN" b="1" dirty="0" smtClean="0">
                <a:solidFill>
                  <a:srgbClr val="0000CC"/>
                </a:solidFill>
              </a:rPr>
              <a:t>地区</a:t>
            </a:r>
            <a:r>
              <a:rPr lang="en-US" altLang="zh-CN" b="1" dirty="0" smtClean="0">
                <a:solidFill>
                  <a:srgbClr val="0000CC"/>
                </a:solidFill>
              </a:rPr>
              <a:t>）</a:t>
            </a:r>
            <a:r>
              <a:rPr lang="zh-CN" altLang="zh-CN" b="1" dirty="0" smtClean="0">
                <a:solidFill>
                  <a:srgbClr val="0000CC"/>
                </a:solidFill>
              </a:rPr>
              <a:t>的</a:t>
            </a:r>
            <a:r>
              <a:rPr lang="zh-CN" altLang="zh-CN" b="1" dirty="0">
                <a:solidFill>
                  <a:srgbClr val="0000CC"/>
                </a:solidFill>
              </a:rPr>
              <a:t>统计界定</a:t>
            </a:r>
            <a:endParaRPr lang="zh-CN" altLang="zh-CN" b="1" dirty="0">
              <a:solidFill>
                <a:srgbClr val="0000CC"/>
              </a:solidFill>
            </a:endParaRPr>
          </a:p>
          <a:p>
            <a:r>
              <a:rPr lang="zh-CN" altLang="zh-CN" b="1" dirty="0"/>
              <a:t>对外直接投资的</a:t>
            </a:r>
            <a:r>
              <a:rPr lang="zh-CN" altLang="zh-CN" b="1" dirty="0" smtClean="0"/>
              <a:t>国家</a:t>
            </a:r>
            <a:r>
              <a:rPr lang="zh-CN" altLang="en-US" b="1" dirty="0"/>
              <a:t>（</a:t>
            </a:r>
            <a:r>
              <a:rPr lang="zh-CN" altLang="zh-CN" b="1" dirty="0" smtClean="0"/>
              <a:t>地区</a:t>
            </a:r>
            <a:r>
              <a:rPr lang="zh-CN" altLang="en-US" b="1" dirty="0"/>
              <a:t>）</a:t>
            </a:r>
            <a:r>
              <a:rPr lang="zh-CN" altLang="zh-CN" b="1" dirty="0" smtClean="0"/>
              <a:t>按</a:t>
            </a:r>
            <a:r>
              <a:rPr lang="zh-CN" altLang="zh-CN" b="1" dirty="0"/>
              <a:t>首个投资目的国家（</a:t>
            </a:r>
            <a:r>
              <a:rPr lang="zh-CN" altLang="zh-CN" b="1" dirty="0" smtClean="0"/>
              <a:t>地区</a:t>
            </a:r>
            <a:r>
              <a:rPr lang="zh-CN" altLang="en-US" b="1" dirty="0"/>
              <a:t>）</a:t>
            </a:r>
            <a:r>
              <a:rPr lang="zh-CN" altLang="zh-CN" b="1" dirty="0" smtClean="0"/>
              <a:t>进行</a:t>
            </a:r>
            <a:r>
              <a:rPr lang="zh-CN" altLang="zh-CN" b="1" dirty="0"/>
              <a:t>统计。</a:t>
            </a:r>
            <a:endParaRPr lang="zh-CN" altLang="zh-CN" b="1" dirty="0"/>
          </a:p>
          <a:p>
            <a:r>
              <a:rPr lang="zh-CN" altLang="zh-CN" b="1" dirty="0">
                <a:solidFill>
                  <a:srgbClr val="0000CC"/>
                </a:solidFill>
              </a:rPr>
              <a:t>（</a:t>
            </a:r>
            <a:r>
              <a:rPr lang="en-US" altLang="zh-CN" b="1" dirty="0">
                <a:solidFill>
                  <a:srgbClr val="0000CC"/>
                </a:solidFill>
              </a:rPr>
              <a:t>2</a:t>
            </a:r>
            <a:r>
              <a:rPr lang="zh-CN" altLang="zh-CN" b="1" dirty="0">
                <a:solidFill>
                  <a:srgbClr val="0000CC"/>
                </a:solidFill>
              </a:rPr>
              <a:t>）境内投资者与境外企业的</a:t>
            </a:r>
            <a:r>
              <a:rPr lang="zh-CN" altLang="zh-CN" b="1" dirty="0" smtClean="0">
                <a:solidFill>
                  <a:srgbClr val="0000CC"/>
                </a:solidFill>
              </a:rPr>
              <a:t>行业界定</a:t>
            </a:r>
            <a:endParaRPr lang="zh-CN" altLang="zh-CN" b="1" dirty="0">
              <a:solidFill>
                <a:srgbClr val="0000CC"/>
              </a:solidFill>
            </a:endParaRPr>
          </a:p>
          <a:p>
            <a:r>
              <a:rPr lang="zh-CN" altLang="zh-CN" b="1" dirty="0"/>
              <a:t>境内投资者根据中华人民共和国</a:t>
            </a:r>
            <a:r>
              <a:rPr lang="zh-CN" altLang="zh-CN" b="1" dirty="0" smtClean="0"/>
              <a:t>《国民经济行业分类》</a:t>
            </a:r>
            <a:r>
              <a:rPr lang="zh-CN" altLang="en-US" b="1" dirty="0"/>
              <a:t>（</a:t>
            </a:r>
            <a:r>
              <a:rPr lang="en-US" altLang="zh-CN" b="1" dirty="0" smtClean="0"/>
              <a:t>GB/T </a:t>
            </a:r>
            <a:r>
              <a:rPr lang="en-US" altLang="zh-CN" b="1" dirty="0"/>
              <a:t>4754-2017</a:t>
            </a:r>
            <a:r>
              <a:rPr lang="zh-CN" altLang="zh-CN" b="1" dirty="0"/>
              <a:t>，见附录</a:t>
            </a:r>
            <a:r>
              <a:rPr lang="zh-CN" altLang="zh-CN" b="1" dirty="0" smtClean="0"/>
              <a:t>一</a:t>
            </a:r>
            <a:r>
              <a:rPr lang="en-US" altLang="zh-CN" b="1" dirty="0" smtClean="0"/>
              <a:t>）</a:t>
            </a:r>
            <a:r>
              <a:rPr lang="zh-CN" altLang="zh-CN" b="1" dirty="0" smtClean="0"/>
              <a:t>，</a:t>
            </a:r>
            <a:r>
              <a:rPr lang="zh-CN" altLang="zh-CN" b="1" dirty="0"/>
              <a:t>按销售收入份额最大的产品的所属行业确定其行业类别。</a:t>
            </a:r>
            <a:endParaRPr lang="zh-CN" altLang="zh-CN" b="1" dirty="0"/>
          </a:p>
          <a:p>
            <a:r>
              <a:rPr lang="zh-CN" altLang="zh-CN" b="1" dirty="0"/>
              <a:t>境外企业分类参照中华人民共和国</a:t>
            </a:r>
            <a:r>
              <a:rPr lang="zh-CN" altLang="zh-CN" b="1" dirty="0" smtClean="0"/>
              <a:t>《国民经济行业分类》</a:t>
            </a:r>
            <a:r>
              <a:rPr lang="zh-CN" altLang="en-US" b="1" dirty="0"/>
              <a:t>（</a:t>
            </a:r>
            <a:r>
              <a:rPr lang="en-US" altLang="zh-CN" b="1" dirty="0" smtClean="0"/>
              <a:t>GB/T 4754-2017）</a:t>
            </a:r>
            <a:r>
              <a:rPr lang="zh-CN" altLang="zh-CN" b="1" dirty="0" smtClean="0"/>
              <a:t>执行</a:t>
            </a:r>
            <a:r>
              <a:rPr lang="zh-CN" altLang="zh-CN" b="1" dirty="0"/>
              <a:t>。</a:t>
            </a:r>
            <a:endParaRPr lang="zh-CN" altLang="zh-CN" b="1" dirty="0"/>
          </a:p>
          <a:p>
            <a:endParaRPr lang="zh-CN" altLang="en-US" b="1"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981200" y="274638"/>
            <a:ext cx="8229600" cy="418058"/>
          </a:xfrm>
        </p:spPr>
        <p:txBody>
          <a:bodyPr>
            <a:normAutofit fontScale="90000"/>
          </a:bodyPr>
          <a:lstStyle/>
          <a:p>
            <a:endParaRPr lang="zh-CN" altLang="en-US" dirty="0"/>
          </a:p>
        </p:txBody>
      </p:sp>
      <p:sp>
        <p:nvSpPr>
          <p:cNvPr id="3" name="内容占位符 2"/>
          <p:cNvSpPr>
            <a:spLocks noGrp="true"/>
          </p:cNvSpPr>
          <p:nvPr>
            <p:ph idx="1"/>
          </p:nvPr>
        </p:nvSpPr>
        <p:spPr>
          <a:xfrm>
            <a:off x="1113155" y="1052830"/>
            <a:ext cx="9849485" cy="5073650"/>
          </a:xfrm>
          <a:solidFill>
            <a:schemeClr val="bg2"/>
          </a:solidFill>
        </p:spPr>
        <p:txBody>
          <a:bodyPr>
            <a:normAutofit lnSpcReduction="10000"/>
          </a:bodyPr>
          <a:lstStyle/>
          <a:p>
            <a:endParaRPr lang="zh-CN" altLang="zh-CN" b="1" dirty="0">
              <a:solidFill>
                <a:srgbClr val="FF0000"/>
              </a:solidFill>
            </a:endParaRPr>
          </a:p>
          <a:p>
            <a:r>
              <a:rPr lang="zh-CN" altLang="zh-CN" sz="3200" b="1" dirty="0">
                <a:solidFill>
                  <a:srgbClr val="FF0000"/>
                </a:solidFill>
              </a:rPr>
              <a:t>（</a:t>
            </a:r>
            <a:r>
              <a:rPr lang="en-US" altLang="zh-CN" sz="3200" b="1" dirty="0">
                <a:solidFill>
                  <a:srgbClr val="FF0000"/>
                </a:solidFill>
              </a:rPr>
              <a:t>3</a:t>
            </a:r>
            <a:r>
              <a:rPr lang="zh-CN" altLang="zh-CN" sz="3200" b="1" dirty="0">
                <a:solidFill>
                  <a:srgbClr val="FF0000"/>
                </a:solidFill>
              </a:rPr>
              <a:t>）货币转换和计价原则</a:t>
            </a:r>
            <a:endParaRPr lang="zh-CN" altLang="zh-CN" sz="3200" b="1" dirty="0">
              <a:solidFill>
                <a:srgbClr val="FF0000"/>
              </a:solidFill>
            </a:endParaRPr>
          </a:p>
          <a:p>
            <a:endParaRPr lang="zh-CN" altLang="zh-CN" b="1" dirty="0">
              <a:solidFill>
                <a:srgbClr val="FF0000"/>
              </a:solidFill>
            </a:endParaRPr>
          </a:p>
          <a:p>
            <a:r>
              <a:rPr lang="zh-CN" altLang="zh-CN" sz="2800" dirty="0"/>
              <a:t>境内投资者</a:t>
            </a:r>
            <a:r>
              <a:rPr lang="zh-CN" altLang="zh-CN" sz="2800" dirty="0" smtClean="0"/>
              <a:t>调查表</a:t>
            </a:r>
            <a:r>
              <a:rPr lang="zh-CN" altLang="en-US" sz="2800" dirty="0"/>
              <a:t>（</a:t>
            </a:r>
            <a:r>
              <a:rPr lang="en-US" altLang="zh-CN" sz="2800" dirty="0" smtClean="0"/>
              <a:t>FDIN1</a:t>
            </a:r>
            <a:r>
              <a:rPr lang="zh-CN" altLang="zh-CN" sz="2800" dirty="0" smtClean="0"/>
              <a:t>表</a:t>
            </a:r>
            <a:r>
              <a:rPr lang="zh-CN" altLang="en-US" sz="2800" dirty="0"/>
              <a:t>）</a:t>
            </a:r>
            <a:r>
              <a:rPr lang="zh-CN" altLang="zh-CN" sz="2800" dirty="0" smtClean="0"/>
              <a:t>，</a:t>
            </a:r>
            <a:r>
              <a:rPr lang="zh-CN" altLang="zh-CN" sz="2800" dirty="0"/>
              <a:t>填报的内容以人民币为货币单位；其余报表的金额单位均以美元作为统一货币单位。</a:t>
            </a:r>
            <a:r>
              <a:rPr lang="zh-CN" altLang="zh-CN" sz="2800" dirty="0">
                <a:solidFill>
                  <a:srgbClr val="0000CC"/>
                </a:solidFill>
              </a:rPr>
              <a:t>以非美元计价的，</a:t>
            </a:r>
            <a:r>
              <a:rPr lang="zh-CN" altLang="zh-CN" sz="2800" dirty="0"/>
              <a:t>须按照国家外汇管理局制定的《</a:t>
            </a:r>
            <a:r>
              <a:rPr lang="zh-CN" altLang="zh-CN" sz="2800" dirty="0">
                <a:solidFill>
                  <a:srgbClr val="FF0000"/>
                </a:solidFill>
              </a:rPr>
              <a:t>各种货币对美元内部统一折算率表》规定的折算率折合为美元</a:t>
            </a:r>
            <a:r>
              <a:rPr lang="zh-CN" altLang="zh-CN" sz="2800" dirty="0"/>
              <a:t>，</a:t>
            </a:r>
            <a:r>
              <a:rPr lang="zh-CN" altLang="zh-CN" sz="2800" dirty="0">
                <a:solidFill>
                  <a:srgbClr val="FF0000"/>
                </a:solidFill>
                <a:latin typeface="黑体" panose="02010609060101010101" charset="-122"/>
                <a:ea typeface="黑体" panose="02010609060101010101" charset="-122"/>
              </a:rPr>
              <a:t>年度数据</a:t>
            </a:r>
            <a:r>
              <a:rPr lang="zh-CN" altLang="zh-CN" sz="2800" dirty="0">
                <a:solidFill>
                  <a:srgbClr val="0000CC"/>
                </a:solidFill>
                <a:latin typeface="黑体" panose="02010609060101010101" charset="-122"/>
                <a:ea typeface="黑体" panose="02010609060101010101" charset="-122"/>
              </a:rPr>
              <a:t>以报告期最后一个交易日汇率计算，</a:t>
            </a:r>
            <a:r>
              <a:rPr lang="zh-CN" altLang="zh-CN" sz="2800" dirty="0">
                <a:solidFill>
                  <a:srgbClr val="FF0000"/>
                </a:solidFill>
                <a:latin typeface="黑体" panose="02010609060101010101" charset="-122"/>
                <a:ea typeface="黑体" panose="02010609060101010101" charset="-122"/>
              </a:rPr>
              <a:t>月度数据</a:t>
            </a:r>
            <a:r>
              <a:rPr lang="zh-CN" altLang="zh-CN" sz="2800" dirty="0">
                <a:solidFill>
                  <a:srgbClr val="0000CC"/>
                </a:solidFill>
                <a:latin typeface="黑体" panose="02010609060101010101" charset="-122"/>
                <a:ea typeface="黑体" panose="02010609060101010101" charset="-122"/>
              </a:rPr>
              <a:t>按交易当日汇率计算。</a:t>
            </a:r>
            <a:endParaRPr lang="zh-CN" altLang="zh-CN" sz="2800" dirty="0">
              <a:solidFill>
                <a:srgbClr val="0000CC"/>
              </a:solidFill>
              <a:latin typeface="黑体" panose="02010609060101010101" charset="-122"/>
              <a:ea typeface="黑体" panose="02010609060101010101" charset="-122"/>
            </a:endParaRPr>
          </a:p>
          <a:p>
            <a:r>
              <a:rPr lang="zh-CN" altLang="zh-CN" sz="2800" dirty="0"/>
              <a:t>经营活动有关</a:t>
            </a:r>
            <a:r>
              <a:rPr lang="zh-CN" altLang="zh-CN" sz="2800" dirty="0" smtClean="0"/>
              <a:t>指标</a:t>
            </a:r>
            <a:r>
              <a:rPr lang="zh-CN" altLang="en-US" sz="2800" dirty="0"/>
              <a:t>（</a:t>
            </a:r>
            <a:r>
              <a:rPr lang="zh-CN" altLang="zh-CN" sz="2800" dirty="0" smtClean="0"/>
              <a:t>如：</a:t>
            </a:r>
            <a:r>
              <a:rPr lang="zh-CN" altLang="en-US" sz="2800" dirty="0" smtClean="0"/>
              <a:t>销售</a:t>
            </a:r>
            <a:r>
              <a:rPr lang="zh-CN" altLang="zh-CN" sz="2800" dirty="0" smtClean="0"/>
              <a:t>收入</a:t>
            </a:r>
            <a:r>
              <a:rPr lang="zh-CN" altLang="zh-CN" sz="2800" dirty="0"/>
              <a:t>、出口总值、进口总值</a:t>
            </a:r>
            <a:r>
              <a:rPr lang="zh-CN" altLang="zh-CN" sz="2800" dirty="0" smtClean="0"/>
              <a:t>等</a:t>
            </a:r>
            <a:r>
              <a:rPr lang="en-US" altLang="zh-CN" sz="2800" dirty="0" smtClean="0"/>
              <a:t>）</a:t>
            </a:r>
            <a:r>
              <a:rPr lang="zh-CN" altLang="zh-CN" sz="2800" dirty="0" smtClean="0"/>
              <a:t>按</a:t>
            </a:r>
            <a:r>
              <a:rPr lang="zh-CN" altLang="zh-CN" sz="2800" dirty="0"/>
              <a:t>实际交易价即以市场价值作为计价基础；资产、负债、权益等存量指标按帐面价值计算。</a:t>
            </a:r>
            <a:endParaRPr lang="zh-CN" altLang="zh-CN" sz="2800" dirty="0"/>
          </a:p>
          <a:p>
            <a:endParaRPr lang="zh-CN" altLang="en-US" sz="28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p:txBody>
          <a:bodyPr/>
          <a:lstStyle/>
          <a:p>
            <a:endParaRPr lang="zh-CN" altLang="en-US"/>
          </a:p>
        </p:txBody>
      </p:sp>
      <p:sp>
        <p:nvSpPr>
          <p:cNvPr id="3" name="内容占位符 2"/>
          <p:cNvSpPr>
            <a:spLocks noGrp="true"/>
          </p:cNvSpPr>
          <p:nvPr>
            <p:ph idx="1"/>
          </p:nvPr>
        </p:nvSpPr>
        <p:spPr>
          <a:solidFill>
            <a:schemeClr val="bg2"/>
          </a:solidFill>
        </p:spPr>
        <p:txBody>
          <a:bodyPr>
            <a:normAutofit/>
          </a:bodyPr>
          <a:lstStyle/>
          <a:p>
            <a:endParaRPr lang="zh-CN" altLang="zh-CN" b="1" dirty="0" smtClean="0">
              <a:solidFill>
                <a:srgbClr val="FF0000"/>
              </a:solidFill>
              <a:latin typeface="黑体" panose="02010609060101010101" charset="-122"/>
              <a:ea typeface="黑体" panose="02010609060101010101" charset="-122"/>
            </a:endParaRPr>
          </a:p>
          <a:p>
            <a:r>
              <a:rPr lang="zh-CN" altLang="zh-CN" sz="3600" b="1" dirty="0" smtClean="0">
                <a:solidFill>
                  <a:srgbClr val="FF0000"/>
                </a:solidFill>
                <a:latin typeface="黑体" panose="02010609060101010101" charset="-122"/>
                <a:ea typeface="黑体" panose="02010609060101010101" charset="-122"/>
              </a:rPr>
              <a:t>（</a:t>
            </a:r>
            <a:r>
              <a:rPr lang="en-US" altLang="zh-CN" sz="3600" b="1" dirty="0">
                <a:solidFill>
                  <a:srgbClr val="FF0000"/>
                </a:solidFill>
                <a:latin typeface="黑体" panose="02010609060101010101" charset="-122"/>
                <a:ea typeface="黑体" panose="02010609060101010101" charset="-122"/>
              </a:rPr>
              <a:t>4</a:t>
            </a:r>
            <a:r>
              <a:rPr lang="zh-CN" altLang="zh-CN" sz="3600" b="1" dirty="0">
                <a:solidFill>
                  <a:srgbClr val="FF0000"/>
                </a:solidFill>
                <a:latin typeface="黑体" panose="02010609060101010101" charset="-122"/>
                <a:ea typeface="黑体" panose="02010609060101010101" charset="-122"/>
              </a:rPr>
              <a:t>）报告年份的界定</a:t>
            </a:r>
            <a:endParaRPr lang="zh-CN" altLang="zh-CN" sz="2800" b="1" dirty="0">
              <a:solidFill>
                <a:srgbClr val="FF0000"/>
              </a:solidFill>
              <a:latin typeface="黑体" panose="02010609060101010101" charset="-122"/>
              <a:ea typeface="黑体" panose="02010609060101010101" charset="-122"/>
            </a:endParaRPr>
          </a:p>
          <a:p>
            <a:r>
              <a:rPr lang="zh-CN" altLang="zh-CN" sz="2800" b="1" dirty="0"/>
              <a:t>本制度各项统计报表数据均</a:t>
            </a:r>
            <a:r>
              <a:rPr lang="zh-CN" altLang="zh-CN" sz="2800" b="1" dirty="0">
                <a:solidFill>
                  <a:srgbClr val="FF0000"/>
                </a:solidFill>
              </a:rPr>
              <a:t>按日历年度</a:t>
            </a:r>
            <a:r>
              <a:rPr lang="zh-CN" altLang="zh-CN" sz="2800" b="1" dirty="0"/>
              <a:t>上报；以财政年度反映的境外企业的数据须调整为日历年度或按</a:t>
            </a:r>
            <a:r>
              <a:rPr lang="zh-CN" altLang="zh-CN" sz="2800" b="1" dirty="0">
                <a:solidFill>
                  <a:srgbClr val="FF0000"/>
                </a:solidFill>
              </a:rPr>
              <a:t>最近一期财政年度</a:t>
            </a:r>
            <a:r>
              <a:rPr lang="zh-CN" altLang="zh-CN" sz="2800" b="1" dirty="0"/>
              <a:t>报表的数据填报，并在报表中加以说明。</a:t>
            </a:r>
            <a:endParaRPr lang="zh-CN" altLang="zh-CN" sz="2800" b="1" dirty="0"/>
          </a:p>
          <a:p>
            <a:endParaRPr lang="zh-CN" altLang="en-US"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true"/>
          </p:cNvSpPr>
          <p:nvPr>
            <p:ph idx="1"/>
          </p:nvPr>
        </p:nvSpPr>
        <p:spPr>
          <a:solidFill>
            <a:schemeClr val="bg2"/>
          </a:solidFill>
        </p:spPr>
        <p:txBody>
          <a:bodyPr/>
          <a:p>
            <a:r>
              <a:rPr lang="en-US" altLang="zh-CN" sz="2800" b="1">
                <a:solidFill>
                  <a:srgbClr val="FF0000"/>
                </a:solidFill>
              </a:rPr>
              <a:t>1</a:t>
            </a:r>
            <a:r>
              <a:rPr lang="zh-CN" altLang="en-US" sz="2800" b="1">
                <a:solidFill>
                  <a:srgbClr val="FF0000"/>
                </a:solidFill>
              </a:rPr>
              <a:t>、调查对象：</a:t>
            </a:r>
            <a:endParaRPr lang="zh-CN" altLang="en-US" b="1">
              <a:solidFill>
                <a:srgbClr val="FF0000"/>
              </a:solidFill>
            </a:endParaRPr>
          </a:p>
          <a:p>
            <a:r>
              <a:rPr lang="zh-CN" altLang="en-US" sz="2800" b="1"/>
              <a:t>所有发生对外直接投资活动的中国境内机构和个人。</a:t>
            </a:r>
            <a:endParaRPr lang="zh-CN" altLang="en-US" sz="2800" b="1"/>
          </a:p>
          <a:p>
            <a:endParaRPr lang="en-US" altLang="zh-CN" sz="2800" b="1"/>
          </a:p>
          <a:p>
            <a:r>
              <a:rPr lang="en-US" altLang="zh-CN" sz="2800" b="1">
                <a:solidFill>
                  <a:srgbClr val="FF0000"/>
                </a:solidFill>
              </a:rPr>
              <a:t>2</a:t>
            </a:r>
            <a:r>
              <a:rPr lang="zh-CN" altLang="en-US" sz="2800" b="1">
                <a:solidFill>
                  <a:srgbClr val="FF0000"/>
                </a:solidFill>
              </a:rPr>
              <a:t>、调查范围</a:t>
            </a:r>
            <a:endParaRPr lang="zh-CN" altLang="en-US" b="1">
              <a:solidFill>
                <a:srgbClr val="FF0000"/>
              </a:solidFill>
            </a:endParaRPr>
          </a:p>
          <a:p>
            <a:r>
              <a:rPr lang="zh-CN" altLang="en-US"/>
              <a:t>（</a:t>
            </a:r>
            <a:r>
              <a:rPr lang="en-US" altLang="zh-CN"/>
              <a:t>1</a:t>
            </a:r>
            <a:r>
              <a:rPr lang="zh-CN" altLang="en-US"/>
              <a:t>）</a:t>
            </a:r>
            <a:r>
              <a:rPr lang="zh-CN" altLang="en-US" b="1">
                <a:solidFill>
                  <a:srgbClr val="FF0000"/>
                </a:solidFill>
              </a:rPr>
              <a:t>对外直接投资是指</a:t>
            </a:r>
            <a:r>
              <a:rPr lang="zh-CN" altLang="en-US"/>
              <a:t>我国境内投资者以现金、实物、无形资产等方式在国外及港澳台地区设立、参股、兼并、收购国（境）外企业，</a:t>
            </a:r>
            <a:r>
              <a:rPr lang="zh-CN" altLang="en-US" b="1">
                <a:solidFill>
                  <a:srgbClr val="002060"/>
                </a:solidFill>
              </a:rPr>
              <a:t>并拥有该企业10% 或以上的股权、投票权或其他等价利益的经济活动。</a:t>
            </a:r>
            <a:endParaRPr lang="zh-CN" altLang="en-US" b="1">
              <a:solidFill>
                <a:srgbClr val="002060"/>
              </a:solidFill>
            </a:endParaRPr>
          </a:p>
          <a:p>
            <a:r>
              <a:rPr lang="en-US" altLang="zh-CN"/>
              <a:t>  (2)</a:t>
            </a:r>
            <a:r>
              <a:rPr lang="zh-CN" altLang="en-US" b="1">
                <a:solidFill>
                  <a:srgbClr val="FF0000"/>
                </a:solidFill>
              </a:rPr>
              <a:t>对外直接投资统计的范围</a:t>
            </a:r>
            <a:r>
              <a:rPr lang="zh-CN" altLang="en-US"/>
              <a:t>主要包括境内投资者通过直接投资方式在境外拥有或控制10％或以上股权、投票权或其他等价利益的</a:t>
            </a:r>
            <a:r>
              <a:rPr lang="zh-CN" altLang="en-US" b="1">
                <a:solidFill>
                  <a:srgbClr val="002060"/>
                </a:solidFill>
              </a:rPr>
              <a:t>各类公司型和非公司型的境外直接投资企业(以下简称境外企业)。</a:t>
            </a:r>
            <a:endParaRPr lang="zh-CN" altLang="en-US" b="1">
              <a:solidFill>
                <a:srgbClr val="002060"/>
              </a:solidFill>
            </a:endParaRPr>
          </a:p>
        </p:txBody>
      </p:sp>
      <p:sp>
        <p:nvSpPr>
          <p:cNvPr id="3" name="标题 2"/>
          <p:cNvSpPr>
            <a:spLocks noGrp="true"/>
          </p:cNvSpPr>
          <p:nvPr>
            <p:ph type="title"/>
          </p:nvPr>
        </p:nvSpPr>
        <p:spPr>
          <a:xfrm>
            <a:off x="838835" y="494665"/>
            <a:ext cx="3378200" cy="816610"/>
          </a:xfrm>
          <a:solidFill>
            <a:srgbClr val="0070C0"/>
          </a:solidFill>
        </p:spPr>
        <p:txBody>
          <a:bodyPr>
            <a:normAutofit/>
          </a:bodyPr>
          <a:p>
            <a:r>
              <a:rPr lang="en-US" altLang="zh-CN"/>
              <a:t> </a:t>
            </a:r>
            <a:r>
              <a:rPr lang="zh-CN" altLang="en-US" sz="4400">
                <a:solidFill>
                  <a:schemeClr val="bg1"/>
                </a:solidFill>
                <a:latin typeface="方正小标宋简体" panose="02000000000000000000" charset="-122"/>
                <a:ea typeface="方正小标宋简体" panose="02000000000000000000" charset="-122"/>
              </a:rPr>
              <a:t>重点理解</a:t>
            </a:r>
            <a:endParaRPr lang="zh-CN" altLang="en-US" sz="4400">
              <a:solidFill>
                <a:schemeClr val="bg1"/>
              </a:solidFill>
              <a:latin typeface="方正小标宋简体" panose="02000000000000000000" charset="-122"/>
              <a:ea typeface="方正小标宋简体" panose="02000000000000000000" charset="-122"/>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981200" y="274955"/>
            <a:ext cx="8229600" cy="256540"/>
          </a:xfrm>
        </p:spPr>
        <p:txBody>
          <a:bodyPr>
            <a:normAutofit fontScale="90000"/>
          </a:bodyPr>
          <a:lstStyle/>
          <a:p>
            <a:endParaRPr lang="zh-CN" altLang="en-US" dirty="0"/>
          </a:p>
        </p:txBody>
      </p:sp>
      <p:sp>
        <p:nvSpPr>
          <p:cNvPr id="3" name="内容占位符 2"/>
          <p:cNvSpPr>
            <a:spLocks noGrp="true"/>
          </p:cNvSpPr>
          <p:nvPr>
            <p:ph idx="1"/>
          </p:nvPr>
        </p:nvSpPr>
        <p:spPr>
          <a:xfrm>
            <a:off x="1277620" y="531495"/>
            <a:ext cx="9860280" cy="5945505"/>
          </a:xfrm>
          <a:solidFill>
            <a:schemeClr val="bg2"/>
          </a:solidFill>
        </p:spPr>
        <p:txBody>
          <a:bodyPr>
            <a:normAutofit/>
          </a:bodyPr>
          <a:lstStyle/>
          <a:p>
            <a:r>
              <a:rPr lang="en-US" altLang="zh-CN" sz="2800" b="1" dirty="0" smtClean="0">
                <a:solidFill>
                  <a:srgbClr val="C00000"/>
                </a:solidFill>
              </a:rPr>
              <a:t>5、</a:t>
            </a:r>
            <a:r>
              <a:rPr lang="zh-CN" altLang="zh-CN" sz="2800" b="1" dirty="0" smtClean="0">
                <a:solidFill>
                  <a:srgbClr val="C00000"/>
                </a:solidFill>
              </a:rPr>
              <a:t>分支</a:t>
            </a:r>
            <a:r>
              <a:rPr lang="zh-CN" altLang="zh-CN" sz="2800" b="1" dirty="0">
                <a:solidFill>
                  <a:srgbClr val="C00000"/>
                </a:solidFill>
              </a:rPr>
              <a:t>机构的统计界定</a:t>
            </a:r>
            <a:endParaRPr lang="zh-CN" altLang="zh-CN" b="1" dirty="0">
              <a:solidFill>
                <a:srgbClr val="C00000"/>
              </a:solidFill>
            </a:endParaRPr>
          </a:p>
          <a:p>
            <a:r>
              <a:rPr lang="zh-CN" altLang="zh-CN" b="1" dirty="0"/>
              <a:t>境内投资者在国（境）外设立的机构有下列情形之一的，纳入对外直接投资分支机构统计范畴：</a:t>
            </a:r>
            <a:endParaRPr lang="zh-CN" altLang="zh-CN" b="1" dirty="0"/>
          </a:p>
          <a:p>
            <a:r>
              <a:rPr lang="en-US" altLang="zh-CN" b="1" dirty="0"/>
              <a:t>A:</a:t>
            </a:r>
            <a:r>
              <a:rPr lang="zh-CN" altLang="zh-CN" b="1" dirty="0">
                <a:solidFill>
                  <a:srgbClr val="C00000"/>
                </a:solidFill>
              </a:rPr>
              <a:t>有独立财务帐户</a:t>
            </a:r>
            <a:r>
              <a:rPr lang="zh-CN" altLang="zh-CN" b="1" dirty="0"/>
              <a:t>并在当地有登记。</a:t>
            </a:r>
            <a:r>
              <a:rPr lang="en-US" altLang="zh-CN" b="1" dirty="0"/>
              <a:t> </a:t>
            </a:r>
            <a:endParaRPr lang="zh-CN" altLang="zh-CN" b="1" dirty="0"/>
          </a:p>
          <a:p>
            <a:r>
              <a:rPr lang="en-US" altLang="zh-CN" b="1" dirty="0"/>
              <a:t>B:</a:t>
            </a:r>
            <a:r>
              <a:rPr lang="zh-CN" altLang="zh-CN" b="1" dirty="0"/>
              <a:t>在当地</a:t>
            </a:r>
            <a:r>
              <a:rPr lang="zh-CN" altLang="zh-CN" b="1" dirty="0">
                <a:solidFill>
                  <a:srgbClr val="C00000"/>
                </a:solidFill>
              </a:rPr>
              <a:t>拥有土地、建筑物</a:t>
            </a:r>
            <a:r>
              <a:rPr lang="zh-CN" altLang="zh-CN" b="1" dirty="0"/>
              <a:t>等不可移动资产所有权（不包括本国政府在当地拥有的土地和建筑如大使馆、领事馆、军事基地、科研设施、信息或移民部门、援助机构等）。</a:t>
            </a:r>
            <a:endParaRPr lang="zh-CN" altLang="zh-CN" b="1" dirty="0"/>
          </a:p>
          <a:p>
            <a:r>
              <a:rPr lang="en-US" altLang="zh-CN" b="1" dirty="0" smtClean="0">
                <a:sym typeface="+mn-ea"/>
              </a:rPr>
              <a:t>C</a:t>
            </a:r>
            <a:r>
              <a:rPr lang="en-US" altLang="zh-CN" b="1" dirty="0">
                <a:sym typeface="+mn-ea"/>
              </a:rPr>
              <a:t>:</a:t>
            </a:r>
            <a:r>
              <a:rPr lang="zh-CN" altLang="zh-CN" b="1" dirty="0">
                <a:sym typeface="+mn-ea"/>
              </a:rPr>
              <a:t>境内投资者直接</a:t>
            </a:r>
            <a:r>
              <a:rPr lang="zh-CN" altLang="zh-CN" b="1" dirty="0">
                <a:solidFill>
                  <a:srgbClr val="C00000"/>
                </a:solidFill>
                <a:sym typeface="+mn-ea"/>
              </a:rPr>
              <a:t>承担国（境）外工程项目建设</a:t>
            </a:r>
            <a:r>
              <a:rPr lang="zh-CN" altLang="zh-CN" b="1" dirty="0">
                <a:sym typeface="+mn-ea"/>
              </a:rPr>
              <a:t>，在</a:t>
            </a:r>
            <a:r>
              <a:rPr lang="zh-CN" altLang="zh-CN" b="1" dirty="0">
                <a:solidFill>
                  <a:srgbClr val="C00000"/>
                </a:solidFill>
                <a:sym typeface="+mn-ea"/>
              </a:rPr>
              <a:t>项目所在国设立一年以上的办公室</a:t>
            </a:r>
            <a:r>
              <a:rPr lang="zh-CN" altLang="zh-CN" b="1" dirty="0">
                <a:sym typeface="+mn-ea"/>
              </a:rPr>
              <a:t>（注册或非注册）并存在完整、独立的活动帐户。</a:t>
            </a:r>
            <a:endParaRPr lang="zh-CN" altLang="zh-CN" b="1" dirty="0"/>
          </a:p>
          <a:p>
            <a:r>
              <a:rPr lang="zh-CN" altLang="zh-CN" b="1" dirty="0">
                <a:sym typeface="+mn-ea"/>
              </a:rPr>
              <a:t>如境内投资者在国</a:t>
            </a:r>
            <a:r>
              <a:rPr lang="en-US" altLang="zh-CN" b="1" dirty="0">
                <a:sym typeface="+mn-ea"/>
              </a:rPr>
              <a:t>(</a:t>
            </a:r>
            <a:r>
              <a:rPr lang="zh-CN" altLang="zh-CN" b="1" dirty="0">
                <a:sym typeface="+mn-ea"/>
              </a:rPr>
              <a:t>境</a:t>
            </a:r>
            <a:r>
              <a:rPr lang="en-US" altLang="zh-CN" b="1" dirty="0">
                <a:sym typeface="+mn-ea"/>
              </a:rPr>
              <a:t>)</a:t>
            </a:r>
            <a:r>
              <a:rPr lang="zh-CN" altLang="zh-CN" b="1" dirty="0">
                <a:sym typeface="+mn-ea"/>
              </a:rPr>
              <a:t>外承担的水坝、电站、桥梁等大型工程建设项目，大多数情况下，由未在当地登记的办公室（经理办、代表处、项目部）实施和管理项目，</a:t>
            </a:r>
            <a:r>
              <a:rPr lang="zh-CN" altLang="zh-CN" b="1" dirty="0">
                <a:solidFill>
                  <a:srgbClr val="C00000"/>
                </a:solidFill>
                <a:sym typeface="+mn-ea"/>
              </a:rPr>
              <a:t>已构成生产经营属性，属于国际标准意义的直接投资活动。</a:t>
            </a:r>
            <a:endParaRPr lang="zh-CN" altLang="zh-CN" b="1" dirty="0">
              <a:solidFill>
                <a:srgbClr val="C00000"/>
              </a:solidFill>
            </a:endParaRPr>
          </a:p>
          <a:p>
            <a:r>
              <a:rPr lang="en-US" altLang="zh-CN" b="1" dirty="0">
                <a:sym typeface="+mn-ea"/>
              </a:rPr>
              <a:t>D</a:t>
            </a:r>
            <a:r>
              <a:rPr lang="zh-CN" altLang="zh-CN" b="1" dirty="0">
                <a:sym typeface="+mn-ea"/>
              </a:rPr>
              <a:t>：</a:t>
            </a:r>
            <a:r>
              <a:rPr lang="zh-CN" altLang="zh-CN" b="1" dirty="0">
                <a:solidFill>
                  <a:srgbClr val="C00000"/>
                </a:solidFill>
                <a:sym typeface="+mn-ea"/>
              </a:rPr>
              <a:t>拥有移动设备</a:t>
            </a:r>
            <a:r>
              <a:rPr lang="zh-CN" altLang="zh-CN" b="1" dirty="0">
                <a:sym typeface="+mn-ea"/>
              </a:rPr>
              <a:t>（如船舶、航空器、天然气和石油钻探设备、铁路车辆等）并经营至少一年</a:t>
            </a:r>
            <a:r>
              <a:rPr lang="zh-CN" altLang="zh-CN" dirty="0">
                <a:sym typeface="+mn-ea"/>
              </a:rPr>
              <a:t>。</a:t>
            </a:r>
            <a:endParaRPr lang="zh-CN" altLang="zh-CN" dirty="0"/>
          </a:p>
          <a:p>
            <a:endParaRPr lang="zh-CN" altLang="zh-CN" b="1" dirty="0"/>
          </a:p>
          <a:p>
            <a:endParaRPr lang="zh-CN" altLang="en-US" b="1"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981200" y="274638"/>
            <a:ext cx="8229600" cy="418058"/>
          </a:xfrm>
        </p:spPr>
        <p:txBody>
          <a:bodyPr>
            <a:normAutofit fontScale="90000"/>
          </a:bodyPr>
          <a:lstStyle/>
          <a:p>
            <a:endParaRPr lang="zh-CN" altLang="en-US" dirty="0"/>
          </a:p>
        </p:txBody>
      </p:sp>
      <p:sp>
        <p:nvSpPr>
          <p:cNvPr id="3" name="内容占位符 2"/>
          <p:cNvSpPr>
            <a:spLocks noGrp="true"/>
          </p:cNvSpPr>
          <p:nvPr>
            <p:ph idx="1"/>
          </p:nvPr>
        </p:nvSpPr>
        <p:spPr>
          <a:xfrm>
            <a:off x="1278255" y="836930"/>
            <a:ext cx="9723120" cy="5621020"/>
          </a:xfrm>
          <a:solidFill>
            <a:schemeClr val="bg2"/>
          </a:solidFill>
        </p:spPr>
        <p:txBody>
          <a:bodyPr>
            <a:normAutofit lnSpcReduction="10000"/>
          </a:bodyPr>
          <a:lstStyle/>
          <a:p>
            <a:pPr lvl="1"/>
            <a:endParaRPr lang="en-US" altLang="zh-CN" sz="2800" b="1" dirty="0" smtClean="0">
              <a:solidFill>
                <a:srgbClr val="C00000"/>
              </a:solidFill>
            </a:endParaRPr>
          </a:p>
          <a:p>
            <a:pPr lvl="1"/>
            <a:r>
              <a:rPr lang="en-US" altLang="zh-CN" sz="2800" b="1" dirty="0" smtClean="0">
                <a:solidFill>
                  <a:srgbClr val="C00000"/>
                </a:solidFill>
              </a:rPr>
              <a:t>6、</a:t>
            </a:r>
            <a:r>
              <a:rPr lang="zh-CN" altLang="zh-CN" sz="2800" b="1" dirty="0" smtClean="0">
                <a:solidFill>
                  <a:srgbClr val="C00000"/>
                </a:solidFill>
              </a:rPr>
              <a:t>其他</a:t>
            </a:r>
            <a:r>
              <a:rPr lang="zh-CN" altLang="zh-CN" sz="2800" b="1" dirty="0">
                <a:solidFill>
                  <a:srgbClr val="C00000"/>
                </a:solidFill>
              </a:rPr>
              <a:t>统计界定</a:t>
            </a:r>
            <a:endParaRPr lang="zh-CN" altLang="zh-CN" sz="3900" b="1" dirty="0">
              <a:solidFill>
                <a:srgbClr val="C00000"/>
              </a:solidFill>
            </a:endParaRPr>
          </a:p>
          <a:p>
            <a:r>
              <a:rPr lang="en-US" altLang="zh-CN" b="1" dirty="0" smtClean="0"/>
              <a:t>A。</a:t>
            </a:r>
            <a:r>
              <a:rPr lang="zh-CN" altLang="zh-CN" b="1" dirty="0" smtClean="0"/>
              <a:t>凡</a:t>
            </a:r>
            <a:r>
              <a:rPr lang="zh-CN" altLang="zh-CN" b="1" dirty="0"/>
              <a:t>境内投资者在境外企业中</a:t>
            </a:r>
            <a:r>
              <a:rPr lang="zh-CN" altLang="zh-CN" b="1" dirty="0">
                <a:solidFill>
                  <a:srgbClr val="C00000"/>
                </a:solidFill>
              </a:rPr>
              <a:t>拥有或控制</a:t>
            </a:r>
            <a:r>
              <a:rPr lang="en-US" altLang="zh-CN" b="1" dirty="0">
                <a:solidFill>
                  <a:srgbClr val="C00000"/>
                </a:solidFill>
              </a:rPr>
              <a:t>10%</a:t>
            </a:r>
            <a:r>
              <a:rPr lang="zh-CN" altLang="zh-CN" b="1" dirty="0">
                <a:solidFill>
                  <a:srgbClr val="C00000"/>
                </a:solidFill>
              </a:rPr>
              <a:t>或以上</a:t>
            </a:r>
            <a:r>
              <a:rPr lang="zh-CN" altLang="zh-CN" b="1" dirty="0"/>
              <a:t>的投票权</a:t>
            </a:r>
            <a:r>
              <a:rPr lang="en-US" altLang="zh-CN" b="1" dirty="0"/>
              <a:t>(</a:t>
            </a:r>
            <a:r>
              <a:rPr lang="zh-CN" altLang="zh-CN" b="1" dirty="0"/>
              <a:t>对公司型企业</a:t>
            </a:r>
            <a:r>
              <a:rPr lang="en-US" altLang="zh-CN" b="1" dirty="0"/>
              <a:t>)</a:t>
            </a:r>
            <a:r>
              <a:rPr lang="zh-CN" altLang="zh-CN" b="1" dirty="0"/>
              <a:t>或其他等价利益</a:t>
            </a:r>
            <a:r>
              <a:rPr lang="en-US" altLang="zh-CN" b="1" dirty="0"/>
              <a:t>(</a:t>
            </a:r>
            <a:r>
              <a:rPr lang="zh-CN" altLang="zh-CN" b="1" dirty="0"/>
              <a:t>对非公司型企业</a:t>
            </a:r>
            <a:r>
              <a:rPr lang="en-US" altLang="zh-CN" b="1" dirty="0"/>
              <a:t>)</a:t>
            </a:r>
            <a:r>
              <a:rPr lang="zh-CN" altLang="zh-CN" b="1" dirty="0"/>
              <a:t>的投资，</a:t>
            </a:r>
            <a:r>
              <a:rPr lang="zh-CN" altLang="zh-CN" b="1" dirty="0">
                <a:solidFill>
                  <a:srgbClr val="C00000"/>
                </a:solidFill>
              </a:rPr>
              <a:t>均计入对外直接投资统计</a:t>
            </a:r>
            <a:r>
              <a:rPr lang="zh-CN" altLang="zh-CN" b="1" dirty="0"/>
              <a:t>。</a:t>
            </a:r>
            <a:endParaRPr lang="zh-CN" altLang="zh-CN" b="1" dirty="0"/>
          </a:p>
          <a:p>
            <a:r>
              <a:rPr lang="en-US" altLang="zh-CN" b="1" dirty="0"/>
              <a:t>B.</a:t>
            </a:r>
            <a:r>
              <a:rPr lang="zh-CN" altLang="zh-CN" b="1" dirty="0"/>
              <a:t>子公司获得由境内直接投资者</a:t>
            </a:r>
            <a:r>
              <a:rPr lang="zh-CN" altLang="zh-CN" b="1" dirty="0">
                <a:solidFill>
                  <a:srgbClr val="C00000"/>
                </a:solidFill>
              </a:rPr>
              <a:t>担保的借款，不计入对外直接投资统计。</a:t>
            </a:r>
            <a:endParaRPr lang="zh-CN" altLang="zh-CN" b="1" dirty="0">
              <a:solidFill>
                <a:srgbClr val="C00000"/>
              </a:solidFill>
            </a:endParaRPr>
          </a:p>
          <a:p>
            <a:r>
              <a:rPr lang="en-US" altLang="zh-CN" b="1" dirty="0"/>
              <a:t>C.</a:t>
            </a:r>
            <a:r>
              <a:rPr lang="zh-CN" altLang="zh-CN" b="1" dirty="0">
                <a:solidFill>
                  <a:srgbClr val="C00000"/>
                </a:solidFill>
              </a:rPr>
              <a:t>参加国际组织</a:t>
            </a:r>
            <a:r>
              <a:rPr lang="zh-CN" altLang="zh-CN" b="1" dirty="0"/>
              <a:t>的投资</a:t>
            </a:r>
            <a:r>
              <a:rPr lang="zh-CN" altLang="zh-CN" b="1" dirty="0">
                <a:solidFill>
                  <a:srgbClr val="C00000"/>
                </a:solidFill>
              </a:rPr>
              <a:t>不计</a:t>
            </a:r>
            <a:r>
              <a:rPr lang="zh-CN" altLang="zh-CN" b="1" dirty="0"/>
              <a:t>入对外直接投资统计。</a:t>
            </a:r>
            <a:endParaRPr lang="zh-CN" altLang="zh-CN" b="1" dirty="0"/>
          </a:p>
          <a:p>
            <a:r>
              <a:rPr lang="en-US" altLang="zh-CN" b="1" dirty="0"/>
              <a:t>D.</a:t>
            </a:r>
            <a:r>
              <a:rPr lang="zh-CN" altLang="zh-CN" b="1" dirty="0"/>
              <a:t>以提供技术并收取管理费的</a:t>
            </a:r>
            <a:r>
              <a:rPr lang="zh-CN" altLang="zh-CN" b="1" dirty="0">
                <a:solidFill>
                  <a:srgbClr val="C00000"/>
                </a:solidFill>
              </a:rPr>
              <a:t>跨境服务不计</a:t>
            </a:r>
            <a:r>
              <a:rPr lang="zh-CN" altLang="zh-CN" b="1" dirty="0"/>
              <a:t>入对外直接投资统计</a:t>
            </a:r>
            <a:r>
              <a:rPr lang="zh-CN" altLang="zh-CN" b="1" dirty="0" smtClean="0"/>
              <a:t>。</a:t>
            </a:r>
            <a:endParaRPr lang="zh-CN" altLang="zh-CN" b="1" dirty="0" smtClean="0"/>
          </a:p>
          <a:p>
            <a:r>
              <a:rPr lang="en-US" altLang="zh-CN" b="1" dirty="0">
                <a:sym typeface="+mn-ea"/>
              </a:rPr>
              <a:t>E.</a:t>
            </a:r>
            <a:r>
              <a:rPr lang="zh-CN" altLang="zh-CN" b="1" dirty="0">
                <a:sym typeface="+mn-ea"/>
              </a:rPr>
              <a:t>境外企业若被其他国家企业收（并）购，记作境内投资者对外直接投资的减少。</a:t>
            </a:r>
            <a:endParaRPr lang="zh-CN" altLang="zh-CN" b="1" dirty="0"/>
          </a:p>
          <a:p>
            <a:r>
              <a:rPr lang="en-US" altLang="zh-CN" b="1" dirty="0">
                <a:sym typeface="+mn-ea"/>
              </a:rPr>
              <a:t>F. </a:t>
            </a:r>
            <a:r>
              <a:rPr lang="zh-CN" altLang="zh-CN" b="1" dirty="0">
                <a:sym typeface="+mn-ea"/>
              </a:rPr>
              <a:t>若境外企业中有</a:t>
            </a:r>
            <a:r>
              <a:rPr lang="zh-CN" altLang="zh-CN" b="1" dirty="0">
                <a:solidFill>
                  <a:srgbClr val="C00000"/>
                </a:solidFill>
                <a:sym typeface="+mn-ea"/>
              </a:rPr>
              <a:t>多家境内投资者</a:t>
            </a:r>
            <a:r>
              <a:rPr lang="zh-CN" altLang="zh-CN" b="1" dirty="0">
                <a:sym typeface="+mn-ea"/>
              </a:rPr>
              <a:t>，且均拥有</a:t>
            </a:r>
            <a:r>
              <a:rPr lang="en-US" altLang="zh-CN" b="1" dirty="0">
                <a:sym typeface="+mn-ea"/>
              </a:rPr>
              <a:t>10%</a:t>
            </a:r>
            <a:r>
              <a:rPr lang="zh-CN" altLang="zh-CN" b="1" dirty="0">
                <a:sym typeface="+mn-ea"/>
              </a:rPr>
              <a:t>以上的股份，可</a:t>
            </a:r>
            <a:r>
              <a:rPr lang="zh-CN" altLang="zh-CN" b="1" dirty="0">
                <a:solidFill>
                  <a:srgbClr val="C00000"/>
                </a:solidFill>
                <a:sym typeface="+mn-ea"/>
              </a:rPr>
              <a:t>作为上报单位分别报送按股权比例计算的相应指标。</a:t>
            </a:r>
            <a:endParaRPr lang="zh-CN" altLang="zh-CN" b="1" dirty="0">
              <a:solidFill>
                <a:srgbClr val="C00000"/>
              </a:solidFill>
            </a:endParaRPr>
          </a:p>
          <a:p>
            <a:endParaRPr lang="zh-CN" altLang="en-US" b="1" dirty="0"/>
          </a:p>
          <a:p>
            <a:endParaRPr lang="zh-CN" altLang="zh-CN" b="1"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981200" y="274638"/>
            <a:ext cx="8229600" cy="706090"/>
          </a:xfrm>
        </p:spPr>
        <p:txBody>
          <a:bodyPr>
            <a:normAutofit/>
          </a:bodyPr>
          <a:lstStyle/>
          <a:p>
            <a:endParaRPr lang="zh-CN" altLang="en-US" dirty="0"/>
          </a:p>
        </p:txBody>
      </p:sp>
      <p:sp>
        <p:nvSpPr>
          <p:cNvPr id="3" name="内容占位符 2"/>
          <p:cNvSpPr>
            <a:spLocks noGrp="true"/>
          </p:cNvSpPr>
          <p:nvPr>
            <p:ph idx="1"/>
          </p:nvPr>
        </p:nvSpPr>
        <p:spPr>
          <a:xfrm>
            <a:off x="1004570" y="1268730"/>
            <a:ext cx="10543540" cy="4857115"/>
          </a:xfrm>
          <a:solidFill>
            <a:schemeClr val="bg2"/>
          </a:solidFill>
        </p:spPr>
        <p:txBody>
          <a:bodyPr>
            <a:normAutofit/>
          </a:bodyPr>
          <a:lstStyle/>
          <a:p>
            <a:endParaRPr lang="en-US" altLang="zh-CN" b="1" dirty="0"/>
          </a:p>
          <a:p>
            <a:r>
              <a:rPr lang="en-US" altLang="zh-CN" sz="2800" b="1" dirty="0"/>
              <a:t>G</a:t>
            </a:r>
            <a:r>
              <a:rPr lang="zh-CN" altLang="zh-CN" sz="2800" b="1" dirty="0"/>
              <a:t>．境外企业对境内投资者投资控股比例大于或等于</a:t>
            </a:r>
            <a:r>
              <a:rPr lang="en-US" altLang="zh-CN" sz="2800" b="1" dirty="0"/>
              <a:t>10%</a:t>
            </a:r>
            <a:r>
              <a:rPr lang="zh-CN" altLang="zh-CN" sz="2800" b="1" dirty="0"/>
              <a:t>不计入反向投资。</a:t>
            </a:r>
            <a:endParaRPr lang="zh-CN" altLang="zh-CN" sz="2800" b="1" dirty="0"/>
          </a:p>
          <a:p>
            <a:r>
              <a:rPr lang="en-US" altLang="zh-CN" sz="2800" b="1" dirty="0"/>
              <a:t>H.</a:t>
            </a:r>
            <a:r>
              <a:rPr lang="zh-CN" altLang="zh-CN" sz="2800" b="1" dirty="0"/>
              <a:t>报告年度通过</a:t>
            </a:r>
            <a:r>
              <a:rPr lang="zh-CN" altLang="zh-CN" sz="2800" b="1" dirty="0">
                <a:solidFill>
                  <a:srgbClr val="C00000"/>
                </a:solidFill>
              </a:rPr>
              <a:t>追加投资</a:t>
            </a:r>
            <a:r>
              <a:rPr lang="zh-CN" altLang="zh-CN" sz="2800" b="1" dirty="0"/>
              <a:t>等方式达到</a:t>
            </a:r>
            <a:r>
              <a:rPr lang="zh-CN" altLang="zh-CN" sz="2800" b="1" dirty="0">
                <a:solidFill>
                  <a:srgbClr val="C00000"/>
                </a:solidFill>
              </a:rPr>
              <a:t>控制企业</a:t>
            </a:r>
            <a:r>
              <a:rPr lang="en-US" altLang="zh-CN" sz="2800" b="1" dirty="0">
                <a:solidFill>
                  <a:srgbClr val="C00000"/>
                </a:solidFill>
              </a:rPr>
              <a:t>10%</a:t>
            </a:r>
            <a:r>
              <a:rPr lang="zh-CN" altLang="zh-CN" sz="2800" b="1" dirty="0">
                <a:solidFill>
                  <a:srgbClr val="C00000"/>
                </a:solidFill>
              </a:rPr>
              <a:t>或以上</a:t>
            </a:r>
            <a:r>
              <a:rPr lang="zh-CN" altLang="zh-CN" sz="2800" b="1" dirty="0"/>
              <a:t>的投票权的境外企业</a:t>
            </a:r>
            <a:r>
              <a:rPr lang="zh-CN" altLang="zh-CN" sz="2800" b="1" dirty="0">
                <a:solidFill>
                  <a:srgbClr val="C00000"/>
                </a:solidFill>
              </a:rPr>
              <a:t>纳入报告年度的对外直接投资统计，</a:t>
            </a:r>
            <a:r>
              <a:rPr lang="zh-CN" altLang="zh-CN" sz="2800" b="1" dirty="0"/>
              <a:t>追加投资金额记作当期的对外直接投资的增加，期末对外直接投资存量按其持股比例计算的所有者权益部分计算。</a:t>
            </a:r>
            <a:endParaRPr lang="zh-CN" altLang="zh-CN" sz="2800" b="1" dirty="0"/>
          </a:p>
          <a:p>
            <a:r>
              <a:rPr lang="en-US" altLang="zh-CN" sz="2800" b="1" dirty="0">
                <a:sym typeface="+mn-ea"/>
              </a:rPr>
              <a:t>I.</a:t>
            </a:r>
            <a:r>
              <a:rPr lang="zh-CN" altLang="zh-CN" sz="2800" b="1" dirty="0">
                <a:sym typeface="+mn-ea"/>
              </a:rPr>
              <a:t>境内投资者之间以</a:t>
            </a:r>
            <a:r>
              <a:rPr lang="zh-CN" altLang="zh-CN" sz="2800" b="1" dirty="0">
                <a:solidFill>
                  <a:srgbClr val="FF0000"/>
                </a:solidFill>
                <a:sym typeface="+mn-ea"/>
              </a:rPr>
              <a:t>股权置换的方式获得境外企业</a:t>
            </a:r>
            <a:r>
              <a:rPr lang="en-US" altLang="zh-CN" sz="2800" b="1" dirty="0">
                <a:solidFill>
                  <a:srgbClr val="FF0000"/>
                </a:solidFill>
                <a:sym typeface="+mn-ea"/>
              </a:rPr>
              <a:t>10%</a:t>
            </a:r>
            <a:r>
              <a:rPr lang="zh-CN" altLang="zh-CN" sz="2800" b="1" dirty="0">
                <a:solidFill>
                  <a:srgbClr val="FF0000"/>
                </a:solidFill>
                <a:sym typeface="+mn-ea"/>
              </a:rPr>
              <a:t>以上股权记入当期对外直接投资的增加</a:t>
            </a:r>
            <a:r>
              <a:rPr lang="zh-CN" altLang="zh-CN" sz="2800" b="1" dirty="0">
                <a:sym typeface="+mn-ea"/>
              </a:rPr>
              <a:t>，由于股权置换而丧失或减少境外企业股权，记入当期对外直接投资的减少。</a:t>
            </a:r>
            <a:endParaRPr lang="zh-CN" altLang="zh-CN" sz="2800" b="1" dirty="0"/>
          </a:p>
          <a:p>
            <a:endParaRPr lang="zh-CN" altLang="zh-CN" sz="2800" b="1" dirty="0"/>
          </a:p>
          <a:p>
            <a:endParaRPr lang="zh-CN" altLang="en-US" sz="2800"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矩形 4"/>
          <p:cNvSpPr/>
          <p:nvPr/>
        </p:nvSpPr>
        <p:spPr>
          <a:xfrm>
            <a:off x="442595" y="4437380"/>
            <a:ext cx="9462135" cy="7239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内容占位符 1"/>
          <p:cNvSpPr>
            <a:spLocks noGrp="true"/>
          </p:cNvSpPr>
          <p:nvPr>
            <p:ph idx="1"/>
          </p:nvPr>
        </p:nvSpPr>
        <p:spPr>
          <a:xfrm>
            <a:off x="760095" y="1661160"/>
            <a:ext cx="10593705" cy="3808730"/>
          </a:xfrm>
          <a:noFill/>
          <a:extLst>
            <a:ext uri="{909E8E84-426E-40DD-AFC4-6F175D3DCCD1}">
              <a14:hiddenFill xmlns:a14="http://schemas.microsoft.com/office/drawing/2010/main">
                <a:solidFill>
                  <a:schemeClr val="bg2"/>
                </a:solidFill>
              </a14:hiddenFill>
            </a:ext>
          </a:extLst>
        </p:spPr>
        <p:txBody>
          <a:bodyPr/>
          <a:p>
            <a:pPr eaLnBrk="1" latinLnBrk="0" hangingPunct="1">
              <a:spcAft>
                <a:spcPts val="1200"/>
              </a:spcAft>
            </a:pPr>
            <a:r>
              <a:rPr lang="zh-CN" altLang="en-US" sz="3200" b="1" dirty="0" smtClean="0">
                <a:solidFill>
                  <a:srgbClr val="660033"/>
                </a:solidFill>
                <a:sym typeface="+mn-ea"/>
              </a:rPr>
              <a:t>（一）总</a:t>
            </a:r>
            <a:r>
              <a:rPr lang="zh-CN" sz="3200" b="1" dirty="0" smtClean="0">
                <a:solidFill>
                  <a:srgbClr val="660033"/>
                </a:solidFill>
                <a:sym typeface="+mn-ea"/>
              </a:rPr>
              <a:t>说明</a:t>
            </a:r>
            <a:endParaRPr lang="zh-CN" sz="3200" b="1" dirty="0" smtClean="0">
              <a:solidFill>
                <a:srgbClr val="660033"/>
              </a:solidFill>
              <a:sym typeface="+mn-ea"/>
            </a:endParaRPr>
          </a:p>
          <a:p>
            <a:pPr eaLnBrk="1" latinLnBrk="0" hangingPunct="1">
              <a:spcAft>
                <a:spcPts val="1200"/>
              </a:spcAft>
            </a:pPr>
            <a:r>
              <a:rPr lang="zh-CN" altLang="en-US" sz="3200" b="1" dirty="0" smtClean="0">
                <a:solidFill>
                  <a:srgbClr val="660033"/>
                </a:solidFill>
                <a:sym typeface="+mn-ea"/>
              </a:rPr>
              <a:t>（二）报表目录</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（三）调查表式</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（四）主要指标解释及概念界定</a:t>
            </a:r>
            <a:endParaRPr lang="en-US" altLang="zh-CN" sz="3200" b="1" dirty="0" smtClean="0">
              <a:solidFill>
                <a:srgbClr val="660033"/>
              </a:solidFill>
            </a:endParaRPr>
          </a:p>
          <a:p>
            <a:pPr eaLnBrk="1" latinLnBrk="0" hangingPunct="1">
              <a:spcAft>
                <a:spcPts val="1200"/>
              </a:spcAft>
            </a:pPr>
            <a:r>
              <a:rPr lang="zh-CN" altLang="en-US" sz="3200" b="1" dirty="0" smtClean="0">
                <a:solidFill>
                  <a:srgbClr val="660033"/>
                </a:solidFill>
                <a:sym typeface="+mn-ea"/>
              </a:rPr>
              <a:t>（五）附录</a:t>
            </a:r>
            <a:endParaRPr lang="zh-CN" altLang="en-US" sz="3200" b="1" dirty="0">
              <a:solidFill>
                <a:srgbClr val="660033"/>
              </a:solidFill>
            </a:endParaRPr>
          </a:p>
          <a:p>
            <a:endParaRPr lang="zh-CN" altLang="en-US" sz="3200">
              <a:latin typeface="方正黑体_GBK" panose="02000000000000000000" charset="-122"/>
              <a:ea typeface="方正黑体_GBK" panose="02000000000000000000" charset="-122"/>
            </a:endParaRPr>
          </a:p>
        </p:txBody>
      </p:sp>
      <p:sp>
        <p:nvSpPr>
          <p:cNvPr id="3" name="标题 2"/>
          <p:cNvSpPr>
            <a:spLocks noGrp="true"/>
          </p:cNvSpPr>
          <p:nvPr>
            <p:ph type="title"/>
          </p:nvPr>
        </p:nvSpPr>
        <p:spPr>
          <a:xfrm>
            <a:off x="507365" y="347980"/>
            <a:ext cx="7792720" cy="1049020"/>
          </a:xfrm>
          <a:solidFill>
            <a:srgbClr val="002060"/>
          </a:solidFill>
        </p:spPr>
        <p:txBody>
          <a:bodyPr/>
          <a:p>
            <a:r>
              <a:rPr lang="zh-CN" altLang="en-US">
                <a:solidFill>
                  <a:srgbClr val="FFFF00"/>
                </a:solidFill>
              </a:rPr>
              <a:t>二、《</a:t>
            </a:r>
            <a:r>
              <a:rPr lang="zh-CN" altLang="en-US">
                <a:solidFill>
                  <a:srgbClr val="FFFF00"/>
                </a:solidFill>
                <a:sym typeface="+mn-ea"/>
              </a:rPr>
              <a:t>对外直接投资统计制度</a:t>
            </a:r>
            <a:r>
              <a:rPr lang="zh-CN" altLang="en-US">
                <a:solidFill>
                  <a:srgbClr val="FFFF00"/>
                </a:solidFill>
              </a:rPr>
              <a:t>》重点解读</a:t>
            </a:r>
            <a:endParaRPr lang="zh-CN" altLang="en-US">
              <a:solidFill>
                <a:srgbClr val="FFFF00"/>
              </a:solidFill>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1981200" y="274638"/>
            <a:ext cx="8229600" cy="418058"/>
          </a:xfrm>
        </p:spPr>
        <p:txBody>
          <a:bodyPr>
            <a:normAutofit fontScale="90000"/>
          </a:bodyPr>
          <a:lstStyle/>
          <a:p>
            <a:endParaRPr lang="zh-CN" altLang="en-US" dirty="0"/>
          </a:p>
        </p:txBody>
      </p:sp>
      <p:sp>
        <p:nvSpPr>
          <p:cNvPr id="3" name="内容占位符 2"/>
          <p:cNvSpPr>
            <a:spLocks noGrp="true"/>
          </p:cNvSpPr>
          <p:nvPr>
            <p:ph idx="1"/>
          </p:nvPr>
        </p:nvSpPr>
        <p:spPr>
          <a:xfrm>
            <a:off x="1190625" y="980440"/>
            <a:ext cx="10074910" cy="5145405"/>
          </a:xfrm>
          <a:solidFill>
            <a:schemeClr val="bg2"/>
          </a:solidFill>
        </p:spPr>
        <p:txBody>
          <a:bodyPr>
            <a:normAutofit/>
          </a:bodyPr>
          <a:lstStyle/>
          <a:p>
            <a:r>
              <a:rPr lang="zh-CN" altLang="en-US" sz="3200" b="1" dirty="0" smtClean="0">
                <a:solidFill>
                  <a:srgbClr val="FF0000"/>
                </a:solidFill>
              </a:rPr>
              <a:t>（五）附录</a:t>
            </a:r>
            <a:endParaRPr lang="en-US" altLang="zh-CN" b="1" dirty="0" smtClean="0">
              <a:solidFill>
                <a:srgbClr val="FF0000"/>
              </a:solidFill>
            </a:endParaRPr>
          </a:p>
          <a:p>
            <a:pPr lvl="0"/>
            <a:r>
              <a:rPr lang="en-US" altLang="zh-CN" sz="2400" b="1" dirty="0" smtClean="0">
                <a:solidFill>
                  <a:schemeClr val="tx2">
                    <a:lumMod val="50000"/>
                  </a:schemeClr>
                </a:solidFill>
                <a:latin typeface="+mn-ea"/>
              </a:rPr>
              <a:t>1、</a:t>
            </a:r>
            <a:r>
              <a:rPr lang="zh-CN" altLang="zh-CN" sz="2400" b="1" dirty="0" smtClean="0">
                <a:solidFill>
                  <a:schemeClr val="tx2">
                    <a:lumMod val="50000"/>
                  </a:schemeClr>
                </a:solidFill>
                <a:latin typeface="+mn-ea"/>
              </a:rPr>
              <a:t>国民经济</a:t>
            </a:r>
            <a:r>
              <a:rPr lang="zh-CN" altLang="zh-CN" sz="2400" b="1" dirty="0">
                <a:solidFill>
                  <a:schemeClr val="tx2">
                    <a:lumMod val="50000"/>
                  </a:schemeClr>
                </a:solidFill>
                <a:latin typeface="+mn-ea"/>
              </a:rPr>
              <a:t>行业分类</a:t>
            </a:r>
            <a:r>
              <a:rPr lang="zh-CN" altLang="zh-CN" sz="2400" b="1" dirty="0" smtClean="0">
                <a:solidFill>
                  <a:schemeClr val="tx2">
                    <a:lumMod val="50000"/>
                  </a:schemeClr>
                </a:solidFill>
                <a:latin typeface="+mn-ea"/>
              </a:rPr>
              <a:t>目录</a:t>
            </a:r>
            <a:endParaRPr lang="zh-CN" altLang="zh-CN" sz="2400" b="1" dirty="0">
              <a:solidFill>
                <a:schemeClr val="tx2">
                  <a:lumMod val="50000"/>
                </a:schemeClr>
              </a:solidFill>
              <a:latin typeface="+mn-ea"/>
            </a:endParaRPr>
          </a:p>
          <a:p>
            <a:pPr lvl="0"/>
            <a:r>
              <a:rPr lang="en-US" altLang="zh-CN" sz="2400" b="1" dirty="0" smtClean="0">
                <a:solidFill>
                  <a:schemeClr val="tx2">
                    <a:lumMod val="50000"/>
                  </a:schemeClr>
                </a:solidFill>
                <a:latin typeface="+mn-ea"/>
              </a:rPr>
              <a:t>2、</a:t>
            </a:r>
            <a:r>
              <a:rPr lang="zh-CN" altLang="zh-CN" sz="2400" b="1" dirty="0" smtClean="0">
                <a:solidFill>
                  <a:schemeClr val="tx2">
                    <a:lumMod val="50000"/>
                  </a:schemeClr>
                </a:solidFill>
                <a:latin typeface="+mn-ea"/>
              </a:rPr>
              <a:t>关于</a:t>
            </a:r>
            <a:r>
              <a:rPr lang="zh-CN" altLang="zh-CN" sz="2400" b="1" dirty="0">
                <a:solidFill>
                  <a:schemeClr val="tx2">
                    <a:lumMod val="50000"/>
                  </a:schemeClr>
                </a:solidFill>
                <a:latin typeface="+mn-ea"/>
              </a:rPr>
              <a:t>划分企业登记注册类型的</a:t>
            </a:r>
            <a:r>
              <a:rPr lang="zh-CN" altLang="zh-CN" sz="2400" b="1" dirty="0" smtClean="0">
                <a:solidFill>
                  <a:schemeClr val="tx2">
                    <a:lumMod val="50000"/>
                  </a:schemeClr>
                </a:solidFill>
                <a:latin typeface="+mn-ea"/>
              </a:rPr>
              <a:t>规定</a:t>
            </a:r>
            <a:endParaRPr lang="en-US" altLang="zh-CN" sz="2400" b="1" dirty="0" smtClean="0">
              <a:solidFill>
                <a:schemeClr val="tx2">
                  <a:lumMod val="50000"/>
                </a:schemeClr>
              </a:solidFill>
              <a:latin typeface="+mn-ea"/>
            </a:endParaRPr>
          </a:p>
          <a:p>
            <a:pPr lvl="0"/>
            <a:r>
              <a:rPr lang="en-US" altLang="zh-CN" sz="2400" b="1" dirty="0" smtClean="0">
                <a:solidFill>
                  <a:schemeClr val="tx2">
                    <a:lumMod val="50000"/>
                  </a:schemeClr>
                </a:solidFill>
                <a:latin typeface="+mn-ea"/>
              </a:rPr>
              <a:t>3、</a:t>
            </a:r>
            <a:r>
              <a:rPr lang="zh-CN" altLang="zh-CN" sz="2400" b="1" dirty="0" smtClean="0">
                <a:solidFill>
                  <a:schemeClr val="tx2">
                    <a:lumMod val="50000"/>
                  </a:schemeClr>
                </a:solidFill>
                <a:latin typeface="+mn-ea"/>
              </a:rPr>
              <a:t>关于</a:t>
            </a:r>
            <a:r>
              <a:rPr lang="zh-CN" altLang="zh-CN" sz="2400" b="1" dirty="0">
                <a:solidFill>
                  <a:schemeClr val="tx2">
                    <a:lumMod val="50000"/>
                  </a:schemeClr>
                </a:solidFill>
                <a:latin typeface="+mn-ea"/>
              </a:rPr>
              <a:t>统计上对公有和非公有控股经济的分类</a:t>
            </a:r>
            <a:r>
              <a:rPr lang="zh-CN" altLang="zh-CN" sz="2400" b="1" dirty="0" smtClean="0">
                <a:solidFill>
                  <a:schemeClr val="tx2">
                    <a:lumMod val="50000"/>
                  </a:schemeClr>
                </a:solidFill>
                <a:latin typeface="+mn-ea"/>
              </a:rPr>
              <a:t>办法</a:t>
            </a:r>
            <a:endParaRPr lang="en-US" altLang="zh-CN" sz="2400" b="1" dirty="0" smtClean="0">
              <a:solidFill>
                <a:schemeClr val="tx2">
                  <a:lumMod val="50000"/>
                </a:schemeClr>
              </a:solidFill>
              <a:latin typeface="+mn-ea"/>
            </a:endParaRPr>
          </a:p>
          <a:p>
            <a:pPr lvl="0"/>
            <a:r>
              <a:rPr lang="en-US" altLang="zh-CN" sz="2400" b="1" dirty="0" smtClean="0">
                <a:solidFill>
                  <a:schemeClr val="tx2">
                    <a:lumMod val="50000"/>
                  </a:schemeClr>
                </a:solidFill>
                <a:latin typeface="+mn-ea"/>
              </a:rPr>
              <a:t>4、</a:t>
            </a:r>
            <a:r>
              <a:rPr lang="zh-CN" altLang="zh-CN" sz="2400" b="1" dirty="0" smtClean="0">
                <a:solidFill>
                  <a:schemeClr val="tx2">
                    <a:lumMod val="50000"/>
                  </a:schemeClr>
                </a:solidFill>
                <a:latin typeface="+mn-ea"/>
              </a:rPr>
              <a:t>国别</a:t>
            </a:r>
            <a:r>
              <a:rPr lang="zh-CN" altLang="zh-CN" sz="2400" b="1" dirty="0">
                <a:solidFill>
                  <a:schemeClr val="tx2">
                    <a:lumMod val="50000"/>
                  </a:schemeClr>
                </a:solidFill>
                <a:latin typeface="+mn-ea"/>
              </a:rPr>
              <a:t>（地区）统计</a:t>
            </a:r>
            <a:r>
              <a:rPr lang="zh-CN" altLang="zh-CN" sz="2400" b="1" dirty="0" smtClean="0">
                <a:solidFill>
                  <a:schemeClr val="tx2">
                    <a:lumMod val="50000"/>
                  </a:schemeClr>
                </a:solidFill>
                <a:latin typeface="+mn-ea"/>
              </a:rPr>
              <a:t>代码</a:t>
            </a:r>
            <a:r>
              <a:rPr lang="zh-CN" altLang="en-US" sz="2400" b="1" dirty="0" smtClean="0">
                <a:solidFill>
                  <a:schemeClr val="tx2">
                    <a:lumMod val="50000"/>
                  </a:schemeClr>
                </a:solidFill>
                <a:latin typeface="+mn-ea"/>
              </a:rPr>
              <a:t>表</a:t>
            </a:r>
            <a:endParaRPr lang="en-US" altLang="zh-CN" sz="2400" b="1" dirty="0" smtClean="0">
              <a:solidFill>
                <a:schemeClr val="tx2">
                  <a:lumMod val="50000"/>
                </a:schemeClr>
              </a:solidFill>
              <a:latin typeface="+mn-ea"/>
            </a:endParaRPr>
          </a:p>
          <a:p>
            <a:r>
              <a:rPr lang="en-US" altLang="zh-CN" sz="2400" b="1" dirty="0" smtClean="0">
                <a:solidFill>
                  <a:schemeClr val="tx2">
                    <a:lumMod val="50000"/>
                  </a:schemeClr>
                </a:solidFill>
                <a:latin typeface="+mn-ea"/>
              </a:rPr>
              <a:t>5、</a:t>
            </a:r>
            <a:r>
              <a:rPr lang="zh-CN" altLang="zh-CN" sz="2400" b="1" dirty="0" smtClean="0">
                <a:solidFill>
                  <a:srgbClr val="FF0000"/>
                </a:solidFill>
                <a:latin typeface="+mn-ea"/>
              </a:rPr>
              <a:t>数据</a:t>
            </a:r>
            <a:r>
              <a:rPr lang="zh-CN" altLang="zh-CN" sz="2400" b="1" dirty="0">
                <a:solidFill>
                  <a:srgbClr val="FF0000"/>
                </a:solidFill>
                <a:latin typeface="+mn-ea"/>
              </a:rPr>
              <a:t>来源参考表式：境外企业基本信息采集</a:t>
            </a:r>
            <a:r>
              <a:rPr lang="zh-CN" altLang="zh-CN" sz="2400" b="1" dirty="0" smtClean="0">
                <a:solidFill>
                  <a:srgbClr val="FF0000"/>
                </a:solidFill>
                <a:latin typeface="+mn-ea"/>
              </a:rPr>
              <a:t>表</a:t>
            </a:r>
            <a:endParaRPr lang="en-US" altLang="zh-CN" sz="2400" b="1" dirty="0" smtClean="0">
              <a:solidFill>
                <a:srgbClr val="FF0000"/>
              </a:solidFill>
              <a:latin typeface="+mn-ea"/>
            </a:endParaRPr>
          </a:p>
          <a:p>
            <a:pPr lvl="0"/>
            <a:r>
              <a:rPr lang="en-US" altLang="zh-CN" sz="2400" b="1" dirty="0" smtClean="0">
                <a:solidFill>
                  <a:schemeClr val="tx2">
                    <a:lumMod val="50000"/>
                  </a:schemeClr>
                </a:solidFill>
                <a:latin typeface="+mn-ea"/>
              </a:rPr>
              <a:t>6、</a:t>
            </a:r>
            <a:r>
              <a:rPr lang="zh-CN" altLang="zh-CN" sz="2400" b="1" dirty="0" smtClean="0">
                <a:solidFill>
                  <a:schemeClr val="tx2">
                    <a:lumMod val="50000"/>
                  </a:schemeClr>
                </a:solidFill>
                <a:latin typeface="+mn-ea"/>
              </a:rPr>
              <a:t>文化</a:t>
            </a:r>
            <a:r>
              <a:rPr lang="zh-CN" altLang="zh-CN" sz="2400" b="1" dirty="0">
                <a:solidFill>
                  <a:schemeClr val="tx2">
                    <a:lumMod val="50000"/>
                  </a:schemeClr>
                </a:solidFill>
                <a:latin typeface="+mn-ea"/>
              </a:rPr>
              <a:t>及相关产业</a:t>
            </a:r>
            <a:r>
              <a:rPr lang="zh-CN" altLang="zh-CN" sz="2400" b="1" dirty="0" smtClean="0">
                <a:solidFill>
                  <a:schemeClr val="tx2">
                    <a:lumMod val="50000"/>
                  </a:schemeClr>
                </a:solidFill>
                <a:latin typeface="+mn-ea"/>
              </a:rPr>
              <a:t>分类</a:t>
            </a:r>
            <a:endParaRPr lang="en-US" altLang="zh-CN" sz="2400" b="1" dirty="0" smtClean="0">
              <a:solidFill>
                <a:schemeClr val="tx2">
                  <a:lumMod val="50000"/>
                </a:schemeClr>
              </a:solidFill>
              <a:latin typeface="+mn-ea"/>
            </a:endParaRPr>
          </a:p>
          <a:p>
            <a:pPr lvl="0"/>
            <a:r>
              <a:rPr lang="en-US" altLang="zh-CN" sz="2400" b="1" dirty="0" smtClean="0">
                <a:solidFill>
                  <a:schemeClr val="tx2">
                    <a:lumMod val="50000"/>
                  </a:schemeClr>
                </a:solidFill>
                <a:latin typeface="+mn-ea"/>
              </a:rPr>
              <a:t>7、</a:t>
            </a:r>
            <a:r>
              <a:rPr lang="zh-CN" altLang="en-US" sz="2400" b="1" dirty="0" smtClean="0">
                <a:solidFill>
                  <a:srgbClr val="0000CC"/>
                </a:solidFill>
                <a:latin typeface="+mn-ea"/>
              </a:rPr>
              <a:t>向国家统计局报送的统计资料清单</a:t>
            </a:r>
            <a:endParaRPr lang="zh-CN" altLang="en-US" sz="2400" b="1" dirty="0" smtClean="0">
              <a:solidFill>
                <a:srgbClr val="0000CC"/>
              </a:solidFill>
              <a:latin typeface="+mn-ea"/>
            </a:endParaRPr>
          </a:p>
          <a:p>
            <a:pPr lvl="0"/>
            <a:r>
              <a:rPr lang="en-US" altLang="zh-CN" sz="2400" b="1" dirty="0" smtClean="0">
                <a:solidFill>
                  <a:srgbClr val="0000CC"/>
                </a:solidFill>
                <a:latin typeface="+mn-ea"/>
              </a:rPr>
              <a:t>8、《</a:t>
            </a:r>
            <a:r>
              <a:rPr lang="zh-CN" altLang="en-US" sz="2400" b="1" dirty="0" smtClean="0">
                <a:solidFill>
                  <a:srgbClr val="0000CC"/>
                </a:solidFill>
                <a:latin typeface="+mn-ea"/>
              </a:rPr>
              <a:t>关于防范商务领域统计造假弄虚作假有关责任的规定</a:t>
            </a:r>
            <a:r>
              <a:rPr lang="en-US" altLang="zh-CN" sz="2400" b="1" dirty="0" smtClean="0">
                <a:solidFill>
                  <a:srgbClr val="0000CC"/>
                </a:solidFill>
                <a:latin typeface="+mn-ea"/>
              </a:rPr>
              <a:t>》</a:t>
            </a:r>
            <a:endParaRPr lang="en-US" altLang="zh-CN" sz="2400" b="1" dirty="0">
              <a:solidFill>
                <a:srgbClr val="0000CC"/>
              </a:solidFill>
              <a:latin typeface="+mn-ea"/>
            </a:endParaRPr>
          </a:p>
          <a:p>
            <a:pPr lvl="0"/>
            <a:endParaRPr lang="zh-CN" altLang="en-US" sz="2400" b="1" dirty="0">
              <a:solidFill>
                <a:srgbClr val="0000CC"/>
              </a:solidFill>
              <a:latin typeface="+mn-ea"/>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2" name="Picture 5" descr="MC900429001[1]"/>
          <p:cNvPicPr>
            <a:picLocks noChangeAspect="true" noChangeArrowheads="true"/>
          </p:cNvPicPr>
          <p:nvPr/>
        </p:nvPicPr>
        <p:blipFill>
          <a:blip r:embed="rId1" cstate="print">
            <a:extLst>
              <a:ext uri="{28A0092B-C50C-407E-A947-70E740481C1C}">
                <a14:useLocalDpi xmlns:a14="http://schemas.microsoft.com/office/drawing/2010/main" val="false"/>
              </a:ext>
            </a:extLst>
          </a:blip>
          <a:srcRect/>
          <a:stretch>
            <a:fillRect/>
          </a:stretch>
        </p:blipFill>
        <p:spPr bwMode="auto">
          <a:xfrm>
            <a:off x="8041005" y="189230"/>
            <a:ext cx="207772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内容占位符 2"/>
          <p:cNvPicPr>
            <a:picLocks noChangeAspect="true"/>
          </p:cNvPicPr>
          <p:nvPr>
            <p:ph idx="1"/>
          </p:nvPr>
        </p:nvPicPr>
        <p:blipFill>
          <a:blip r:embed="rId2"/>
          <a:srcRect/>
          <a:stretch>
            <a:fillRect/>
          </a:stretch>
        </p:blipFill>
        <p:spPr>
          <a:xfrm>
            <a:off x="507365" y="1231265"/>
            <a:ext cx="10442575" cy="5345430"/>
          </a:xfrm>
          <a:prstGeom prst="rect">
            <a:avLst/>
          </a:prstGeom>
        </p:spPr>
      </p:pic>
      <p:sp>
        <p:nvSpPr>
          <p:cNvPr id="4" name="标题 3"/>
          <p:cNvSpPr/>
          <p:nvPr>
            <p:ph type="title"/>
          </p:nvPr>
        </p:nvSpPr>
        <p:spPr/>
        <p:txBody>
          <a:bodyPr/>
          <a:p>
            <a:r>
              <a:rPr lang="zh-CN" altLang="en-US"/>
              <a:t>数据填报指南查询</a:t>
            </a:r>
            <a:endParaRPr lang="zh-CN" altLang="en-US"/>
          </a:p>
        </p:txBody>
      </p:sp>
      <p:sp>
        <p:nvSpPr>
          <p:cNvPr id="5" name="矩形 4"/>
          <p:cNvSpPr/>
          <p:nvPr/>
        </p:nvSpPr>
        <p:spPr>
          <a:xfrm>
            <a:off x="3613150" y="4097020"/>
            <a:ext cx="5876925" cy="600710"/>
          </a:xfrm>
          <a:prstGeom prst="rect">
            <a:avLst/>
          </a:prstGeom>
          <a:noFill/>
          <a:ln w="28575">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true" noRot="true" noChangeArrowheads="true"/>
          </p:cNvSpPr>
          <p:nvPr>
            <p:ph type="title"/>
          </p:nvPr>
        </p:nvSpPr>
        <p:spPr>
          <a:xfrm>
            <a:off x="1025525" y="494665"/>
            <a:ext cx="5467350" cy="822325"/>
          </a:xfrm>
          <a:solidFill>
            <a:srgbClr val="00FF00"/>
          </a:solidFill>
        </p:spPr>
        <p:txBody>
          <a:bodyPr/>
          <a:lstStyle/>
          <a:p>
            <a:pPr algn="l" eaLnBrk="1" hangingPunct="1">
              <a:defRPr/>
            </a:pPr>
            <a:r>
              <a:rPr lang="en-US" altLang="zh-CN" b="1" smtClean="0">
                <a:solidFill>
                  <a:srgbClr val="FF0000"/>
                </a:solidFill>
                <a:effectLst>
                  <a:outerShdw blurRad="38100" dist="38100" dir="2700000" algn="tl">
                    <a:srgbClr val="000000"/>
                  </a:outerShdw>
                </a:effectLst>
                <a:ea typeface="黑体" panose="02010609060101010101" charset="-122"/>
              </a:rPr>
              <a:t>        </a:t>
            </a:r>
            <a:r>
              <a:rPr lang="zh-CN" altLang="en-US" sz="4000" b="1" smtClean="0">
                <a:solidFill>
                  <a:srgbClr val="FF0000"/>
                </a:solidFill>
                <a:effectLst>
                  <a:outerShdw blurRad="38100" dist="38100" dir="2700000" algn="tl">
                    <a:srgbClr val="000000"/>
                  </a:outerShdw>
                </a:effectLst>
                <a:ea typeface="黑体" panose="02010609060101010101" charset="-122"/>
              </a:rPr>
              <a:t>热线电话</a:t>
            </a:r>
            <a:endParaRPr lang="zh-CN" altLang="en-US" sz="4000" b="1" smtClean="0">
              <a:solidFill>
                <a:srgbClr val="FF0000"/>
              </a:solidFill>
              <a:effectLst>
                <a:outerShdw blurRad="38100" dist="38100" dir="2700000" algn="tl">
                  <a:srgbClr val="000000"/>
                </a:outerShdw>
              </a:effectLst>
              <a:ea typeface="黑体" panose="02010609060101010101" charset="-122"/>
            </a:endParaRPr>
          </a:p>
        </p:txBody>
      </p:sp>
      <p:sp>
        <p:nvSpPr>
          <p:cNvPr id="119811" name="Rectangle 3"/>
          <p:cNvSpPr>
            <a:spLocks noGrp="true" noRot="true" noChangeArrowheads="true"/>
          </p:cNvSpPr>
          <p:nvPr>
            <p:ph idx="1"/>
          </p:nvPr>
        </p:nvSpPr>
        <p:spPr>
          <a:xfrm>
            <a:off x="960120" y="1422400"/>
            <a:ext cx="10151745" cy="4686300"/>
          </a:xfrm>
          <a:gradFill flip="none" rotWithShape="true">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b="100000"/>
            </a:path>
            <a:tileRect t="-100000" r="-100000"/>
          </a:gradFill>
        </p:spPr>
        <p:txBody>
          <a:bodyPr/>
          <a:lstStyle/>
          <a:p>
            <a:pPr eaLnBrk="1" hangingPunct="1"/>
            <a:r>
              <a:rPr lang="en-US" altLang="zh-CN" sz="3200" b="1" dirty="0" smtClean="0">
                <a:solidFill>
                  <a:srgbClr val="0000FF"/>
                </a:solidFill>
                <a:ea typeface="黑体" panose="02010609060101010101" charset="-122"/>
              </a:rPr>
              <a:t>1</a:t>
            </a:r>
            <a:r>
              <a:rPr lang="zh-CN" altLang="en-US" sz="3200" b="1" dirty="0" smtClean="0">
                <a:solidFill>
                  <a:srgbClr val="0000FF"/>
                </a:solidFill>
                <a:ea typeface="黑体" panose="02010609060101010101" charset="-122"/>
              </a:rPr>
              <a:t>、统计制度方面：商务部合作司统计处</a:t>
            </a:r>
            <a:endParaRPr lang="zh-CN" altLang="en-US" sz="3200" b="1" dirty="0" smtClean="0">
              <a:solidFill>
                <a:srgbClr val="0000FF"/>
              </a:solidFill>
              <a:ea typeface="黑体" panose="02010609060101010101" charset="-122"/>
            </a:endParaRPr>
          </a:p>
          <a:p>
            <a:pPr eaLnBrk="1" hangingPunct="1"/>
            <a:r>
              <a:rPr lang="zh-CN" altLang="en-US" sz="3200" b="1" dirty="0" smtClean="0">
                <a:solidFill>
                  <a:srgbClr val="0000FF"/>
                </a:solidFill>
                <a:ea typeface="黑体" panose="02010609060101010101" charset="-122"/>
              </a:rPr>
              <a:t>联系电话：</a:t>
            </a:r>
            <a:r>
              <a:rPr lang="en-US" altLang="zh-CN" sz="3200" b="1" dirty="0" smtClean="0">
                <a:solidFill>
                  <a:srgbClr val="0000FF"/>
                </a:solidFill>
                <a:ea typeface="黑体" panose="02010609060101010101" charset="-122"/>
              </a:rPr>
              <a:t>010-6517179、7933</a:t>
            </a:r>
            <a:endParaRPr lang="en-US" altLang="zh-CN" sz="3200" b="1" dirty="0" smtClean="0">
              <a:solidFill>
                <a:srgbClr val="0000FF"/>
              </a:solidFill>
              <a:ea typeface="黑体" panose="02010609060101010101" charset="-122"/>
            </a:endParaRPr>
          </a:p>
          <a:p>
            <a:pPr eaLnBrk="1" hangingPunct="1"/>
            <a:r>
              <a:rPr lang="zh-CN" altLang="en-US" sz="3200" b="1" dirty="0" smtClean="0">
                <a:solidFill>
                  <a:srgbClr val="0000FF"/>
                </a:solidFill>
                <a:ea typeface="黑体" panose="02010609060101010101" charset="-122"/>
              </a:rPr>
              <a:t>联系人：杨法皓、郭智广</a:t>
            </a:r>
            <a:endParaRPr lang="en-US" altLang="zh-CN" sz="3200" b="1" dirty="0" smtClean="0">
              <a:solidFill>
                <a:srgbClr val="0000FF"/>
              </a:solidFill>
              <a:ea typeface="黑体" panose="02010609060101010101" charset="-122"/>
            </a:endParaRPr>
          </a:p>
          <a:p>
            <a:r>
              <a:rPr lang="zh-CN" altLang="en-US" sz="3200" b="1" dirty="0">
                <a:solidFill>
                  <a:srgbClr val="6600CC"/>
                </a:solidFill>
              </a:rPr>
              <a:t>电子邮箱：</a:t>
            </a:r>
            <a:r>
              <a:rPr lang="en-US" altLang="zh-CN" sz="3200" b="1" dirty="0">
                <a:solidFill>
                  <a:srgbClr val="6600CC"/>
                </a:solidFill>
              </a:rPr>
              <a:t>hzstongji@mofcom.gov.cn</a:t>
            </a:r>
            <a:endParaRPr lang="en-US" altLang="zh-CN" sz="3200" b="1" dirty="0" smtClean="0">
              <a:solidFill>
                <a:srgbClr val="6600CC"/>
              </a:solidFill>
              <a:ea typeface="黑体" panose="02010609060101010101" charset="-122"/>
            </a:endParaRPr>
          </a:p>
          <a:p>
            <a:pPr eaLnBrk="1" hangingPunct="1"/>
            <a:r>
              <a:rPr lang="en-US" altLang="zh-CN" sz="3200" b="1" dirty="0" smtClean="0">
                <a:solidFill>
                  <a:srgbClr val="0000FF"/>
                </a:solidFill>
                <a:ea typeface="黑体" panose="02010609060101010101" charset="-122"/>
              </a:rPr>
              <a:t>2</a:t>
            </a:r>
            <a:r>
              <a:rPr lang="zh-CN" altLang="en-US" sz="3200" b="1" dirty="0" smtClean="0">
                <a:solidFill>
                  <a:srgbClr val="0000FF"/>
                </a:solidFill>
                <a:ea typeface="黑体" panose="02010609060101010101" charset="-122"/>
              </a:rPr>
              <a:t>、系统支持：</a:t>
            </a:r>
            <a:r>
              <a:rPr lang="en-US" altLang="zh-CN" sz="3200" b="1" dirty="0" smtClean="0">
                <a:solidFill>
                  <a:srgbClr val="0000FF"/>
                </a:solidFill>
                <a:ea typeface="黑体" panose="02010609060101010101" charset="-122"/>
              </a:rPr>
              <a:t>010-67870108</a:t>
            </a:r>
            <a:r>
              <a:rPr lang="zh-CN" altLang="en-US" sz="3200" b="1" dirty="0" smtClean="0">
                <a:solidFill>
                  <a:srgbClr val="0000FF"/>
                </a:solidFill>
                <a:ea typeface="黑体" panose="02010609060101010101" charset="-122"/>
              </a:rPr>
              <a:t>转</a:t>
            </a:r>
            <a:r>
              <a:rPr lang="en-US" altLang="zh-CN" sz="3200" b="1" dirty="0" smtClean="0">
                <a:solidFill>
                  <a:srgbClr val="0000FF"/>
                </a:solidFill>
                <a:ea typeface="黑体" panose="02010609060101010101" charset="-122"/>
              </a:rPr>
              <a:t>1-4</a:t>
            </a:r>
            <a:endParaRPr lang="en-US" altLang="zh-CN" sz="3200" b="1" dirty="0" smtClean="0">
              <a:solidFill>
                <a:srgbClr val="0000FF"/>
              </a:solidFill>
              <a:ea typeface="黑体" panose="02010609060101010101" charset="-122"/>
            </a:endParaRPr>
          </a:p>
          <a:p>
            <a:pPr eaLnBrk="1" hangingPunct="1"/>
            <a:r>
              <a:rPr lang="en-US" altLang="zh-CN" sz="3200" b="1" dirty="0" smtClean="0">
                <a:solidFill>
                  <a:srgbClr val="0000FF"/>
                </a:solidFill>
                <a:ea typeface="黑体" panose="02010609060101010101" charset="-122"/>
              </a:rPr>
              <a:t>3</a:t>
            </a:r>
            <a:r>
              <a:rPr lang="zh-CN" altLang="en-US" sz="3200" b="1" dirty="0" smtClean="0">
                <a:solidFill>
                  <a:srgbClr val="0000FF"/>
                </a:solidFill>
                <a:ea typeface="黑体" panose="02010609060101010101" charset="-122"/>
              </a:rPr>
              <a:t>、电子钥匙：国富安公司</a:t>
            </a:r>
            <a:endParaRPr lang="zh-CN" altLang="en-US" sz="3200" b="1" dirty="0" smtClean="0">
              <a:solidFill>
                <a:srgbClr val="0000FF"/>
              </a:solidFill>
              <a:ea typeface="黑体" panose="02010609060101010101" charset="-122"/>
            </a:endParaRPr>
          </a:p>
          <a:p>
            <a:pPr eaLnBrk="1" hangingPunct="1"/>
            <a:r>
              <a:rPr lang="zh-CN" altLang="en-US" sz="3200" b="1" dirty="0" smtClean="0">
                <a:solidFill>
                  <a:srgbClr val="0000FF"/>
                </a:solidFill>
                <a:ea typeface="黑体" panose="02010609060101010101" charset="-122"/>
              </a:rPr>
              <a:t>联系电话： </a:t>
            </a:r>
            <a:r>
              <a:rPr lang="en-US" altLang="zh-CN" sz="3200" b="1" dirty="0" smtClean="0">
                <a:solidFill>
                  <a:srgbClr val="800000"/>
                </a:solidFill>
                <a:ea typeface="黑体" panose="02010609060101010101" charset="-122"/>
              </a:rPr>
              <a:t>010</a:t>
            </a:r>
            <a:r>
              <a:rPr lang="zh-CN" altLang="en-US" sz="3200" b="1" dirty="0" smtClean="0">
                <a:solidFill>
                  <a:srgbClr val="800000"/>
                </a:solidFill>
                <a:ea typeface="黑体" panose="02010609060101010101" charset="-122"/>
              </a:rPr>
              <a:t>－</a:t>
            </a:r>
            <a:r>
              <a:rPr lang="en-US" altLang="zh-CN" sz="3200" b="1" dirty="0" smtClean="0">
                <a:solidFill>
                  <a:srgbClr val="800000"/>
                </a:solidFill>
                <a:ea typeface="黑体" panose="02010609060101010101" charset="-122"/>
              </a:rPr>
              <a:t>58103599    </a:t>
            </a:r>
            <a:endParaRPr lang="en-US" altLang="zh-CN" sz="3200" b="1" dirty="0" smtClean="0">
              <a:solidFill>
                <a:srgbClr val="800000"/>
              </a:solidFill>
              <a:ea typeface="黑体" panose="02010609060101010101" charset="-122"/>
            </a:endParaRPr>
          </a:p>
          <a:p>
            <a:pPr eaLnBrk="1" hangingPunct="1"/>
            <a:r>
              <a:rPr lang="zh-CN" altLang="en-US" sz="3200" b="1" dirty="0" smtClean="0">
                <a:solidFill>
                  <a:srgbClr val="0000FF"/>
                </a:solidFill>
                <a:ea typeface="黑体" panose="02010609060101010101" charset="-122"/>
              </a:rPr>
              <a:t>传真：</a:t>
            </a:r>
            <a:r>
              <a:rPr lang="en-US" altLang="zh-CN" sz="3200" b="1" dirty="0" smtClean="0">
                <a:solidFill>
                  <a:srgbClr val="0000FF"/>
                </a:solidFill>
                <a:ea typeface="黑体" panose="02010609060101010101" charset="-122"/>
              </a:rPr>
              <a:t>010-67800318</a:t>
            </a:r>
            <a:r>
              <a:rPr lang="zh-CN" altLang="en-US" sz="3200" b="1" dirty="0" smtClean="0">
                <a:solidFill>
                  <a:srgbClr val="0000FF"/>
                </a:solidFill>
                <a:ea typeface="黑体" panose="02010609060101010101" charset="-122"/>
              </a:rPr>
              <a:t>或</a:t>
            </a:r>
            <a:r>
              <a:rPr lang="en-US" altLang="zh-CN" sz="3200" b="1" dirty="0" smtClean="0">
                <a:solidFill>
                  <a:srgbClr val="800000"/>
                </a:solidFill>
                <a:ea typeface="黑体" panose="02010609060101010101" charset="-122"/>
              </a:rPr>
              <a:t>010</a:t>
            </a:r>
            <a:r>
              <a:rPr lang="zh-CN" altLang="en-US" sz="3200" b="1" dirty="0" smtClean="0">
                <a:solidFill>
                  <a:srgbClr val="800000"/>
                </a:solidFill>
                <a:ea typeface="黑体" panose="02010609060101010101" charset="-122"/>
              </a:rPr>
              <a:t>－</a:t>
            </a:r>
            <a:r>
              <a:rPr lang="en-US" altLang="zh-CN" sz="3200" b="1" dirty="0" smtClean="0">
                <a:solidFill>
                  <a:srgbClr val="800000"/>
                </a:solidFill>
                <a:ea typeface="黑体" panose="02010609060101010101" charset="-122"/>
              </a:rPr>
              <a:t>67800202</a:t>
            </a:r>
            <a:endParaRPr lang="en-US" altLang="zh-CN" sz="3200" b="1" dirty="0" smtClean="0">
              <a:solidFill>
                <a:srgbClr val="0000FF"/>
              </a:solidFill>
              <a:ea typeface="黑体" panose="02010609060101010101" charset="-122"/>
            </a:endParaRPr>
          </a:p>
          <a:p>
            <a:pPr eaLnBrk="1" hangingPunct="1"/>
            <a:endParaRPr lang="en-US" altLang="zh-CN" sz="3200" dirty="0" smtClean="0"/>
          </a:p>
        </p:txBody>
      </p:sp>
      <p:pic>
        <p:nvPicPr>
          <p:cNvPr id="119812" name="Picture 5" descr="MC900429001[1]"/>
          <p:cNvPicPr>
            <a:picLocks noChangeAspect="true" noChangeArrowheads="true"/>
          </p:cNvPicPr>
          <p:nvPr/>
        </p:nvPicPr>
        <p:blipFill>
          <a:blip r:embed="rId1" cstate="print">
            <a:extLst>
              <a:ext uri="{28A0092B-C50C-407E-A947-70E740481C1C}">
                <a14:useLocalDpi xmlns:a14="http://schemas.microsoft.com/office/drawing/2010/main" val="false"/>
              </a:ext>
            </a:extLst>
          </a:blip>
          <a:srcRect/>
          <a:stretch>
            <a:fillRect/>
          </a:stretch>
        </p:blipFill>
        <p:spPr bwMode="auto">
          <a:xfrm>
            <a:off x="8041005" y="189230"/>
            <a:ext cx="207772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true" noRot="true" noChangeArrowheads="true"/>
          </p:cNvSpPr>
          <p:nvPr>
            <p:ph type="title"/>
          </p:nvPr>
        </p:nvSpPr>
        <p:spPr>
          <a:xfrm>
            <a:off x="1825625" y="228600"/>
            <a:ext cx="8540750" cy="392088"/>
          </a:xfrm>
        </p:spPr>
        <p:txBody>
          <a:bodyPr>
            <a:normAutofit fontScale="90000"/>
          </a:bodyPr>
          <a:lstStyle/>
          <a:p>
            <a:pPr eaLnBrk="1" hangingPunct="1">
              <a:defRPr/>
            </a:pPr>
            <a:endParaRPr lang="zh-CN" altLang="zh-CN" sz="4000" dirty="0" smtClean="0"/>
          </a:p>
        </p:txBody>
      </p:sp>
      <p:sp>
        <p:nvSpPr>
          <p:cNvPr id="120835" name="Rectangle 3"/>
          <p:cNvSpPr>
            <a:spLocks noGrp="true" noRot="true" noChangeArrowheads="true"/>
          </p:cNvSpPr>
          <p:nvPr>
            <p:ph idx="1"/>
          </p:nvPr>
        </p:nvSpPr>
        <p:spPr>
          <a:xfrm>
            <a:off x="1175385" y="908685"/>
            <a:ext cx="9975215" cy="5400675"/>
          </a:xfrm>
          <a:gradFill flip="none" rotWithShape="true">
            <a:gsLst>
              <a:gs pos="0">
                <a:srgbClr val="FFFF00">
                  <a:tint val="66000"/>
                  <a:satMod val="160000"/>
                </a:srgbClr>
              </a:gs>
              <a:gs pos="50000">
                <a:srgbClr val="FFFF00">
                  <a:tint val="44500"/>
                  <a:satMod val="160000"/>
                </a:srgbClr>
              </a:gs>
              <a:gs pos="100000">
                <a:srgbClr val="FFFF00">
                  <a:tint val="23500"/>
                  <a:satMod val="160000"/>
                </a:srgbClr>
              </a:gs>
            </a:gsLst>
            <a:path path="circle">
              <a:fillToRect r="100000" b="100000"/>
            </a:path>
            <a:tileRect l="-100000" t="-100000"/>
          </a:gradFill>
        </p:spPr>
        <p:txBody>
          <a:bodyPr>
            <a:normAutofit/>
          </a:bodyPr>
          <a:lstStyle/>
          <a:p>
            <a:pPr eaLnBrk="1" hangingPunct="1"/>
            <a:endParaRPr lang="en-US" altLang="zh-CN" sz="2800" b="1" dirty="0" smtClean="0">
              <a:solidFill>
                <a:srgbClr val="0000FF"/>
              </a:solidFill>
              <a:latin typeface="黑体" panose="02010609060101010101" charset="-122"/>
              <a:ea typeface="黑体" panose="02010609060101010101" charset="-122"/>
            </a:endParaRPr>
          </a:p>
          <a:p>
            <a:pPr eaLnBrk="1" hangingPunct="1"/>
            <a:r>
              <a:rPr lang="en-US" altLang="zh-CN" sz="2800" b="1" dirty="0" smtClean="0">
                <a:solidFill>
                  <a:srgbClr val="0000FF"/>
                </a:solidFill>
                <a:latin typeface="黑体" panose="02010609060101010101" charset="-122"/>
                <a:ea typeface="黑体" panose="02010609060101010101" charset="-122"/>
              </a:rPr>
              <a:t>4、</a:t>
            </a:r>
            <a:r>
              <a:rPr lang="zh-CN" altLang="en-US" sz="2800" b="1" dirty="0" smtClean="0">
                <a:solidFill>
                  <a:srgbClr val="0000FF"/>
                </a:solidFill>
                <a:latin typeface="黑体" panose="02010609060101010101" charset="-122"/>
                <a:ea typeface="黑体" panose="02010609060101010101" charset="-122"/>
              </a:rPr>
              <a:t>并购月报：李育   </a:t>
            </a:r>
            <a:r>
              <a:rPr lang="en-US" altLang="zh-CN" sz="2800" b="1" dirty="0" smtClean="0">
                <a:solidFill>
                  <a:srgbClr val="0000FF"/>
                </a:solidFill>
                <a:latin typeface="黑体" panose="02010609060101010101" charset="-122"/>
                <a:ea typeface="黑体" panose="02010609060101010101" charset="-122"/>
              </a:rPr>
              <a:t>85093437</a:t>
            </a:r>
            <a:endParaRPr lang="en-US" altLang="zh-CN" sz="2800" b="1" dirty="0" smtClean="0">
              <a:solidFill>
                <a:srgbClr val="0000FF"/>
              </a:solidFill>
              <a:latin typeface="黑体" panose="02010609060101010101" charset="-122"/>
              <a:ea typeface="黑体" panose="02010609060101010101" charset="-122"/>
            </a:endParaRPr>
          </a:p>
          <a:p>
            <a:pPr eaLnBrk="1" hangingPunct="1"/>
            <a:r>
              <a:rPr lang="en-US" altLang="zh-CN" sz="2800" b="1" dirty="0" smtClean="0">
                <a:solidFill>
                  <a:srgbClr val="0000FF"/>
                </a:solidFill>
                <a:latin typeface="黑体" panose="02010609060101010101" charset="-122"/>
                <a:ea typeface="黑体" panose="02010609060101010101" charset="-122"/>
              </a:rPr>
              <a:t>5、</a:t>
            </a:r>
            <a:r>
              <a:rPr lang="zh-CN" altLang="en-US" sz="2800" b="1" dirty="0" smtClean="0">
                <a:solidFill>
                  <a:srgbClr val="0000FF"/>
                </a:solidFill>
                <a:latin typeface="黑体" panose="02010609060101010101" charset="-122"/>
                <a:ea typeface="黑体" panose="02010609060101010101" charset="-122"/>
              </a:rPr>
              <a:t>再投资月报：张悦 </a:t>
            </a:r>
            <a:r>
              <a:rPr lang="en-US" altLang="zh-CN" sz="2800" b="1" dirty="0" smtClean="0">
                <a:solidFill>
                  <a:srgbClr val="0000FF"/>
                </a:solidFill>
                <a:latin typeface="黑体" panose="02010609060101010101" charset="-122"/>
                <a:ea typeface="黑体" panose="02010609060101010101" charset="-122"/>
              </a:rPr>
              <a:t>65198189</a:t>
            </a:r>
            <a:endParaRPr lang="en-US" altLang="zh-CN" sz="2800" b="1" dirty="0" smtClean="0">
              <a:solidFill>
                <a:srgbClr val="0000FF"/>
              </a:solidFill>
              <a:latin typeface="黑体" panose="02010609060101010101" charset="-122"/>
              <a:ea typeface="黑体" panose="02010609060101010101" charset="-122"/>
            </a:endParaRPr>
          </a:p>
          <a:p>
            <a:pPr eaLnBrk="1" hangingPunct="1"/>
            <a:r>
              <a:rPr lang="en-US" altLang="zh-CN" sz="2800" b="1" dirty="0" smtClean="0">
                <a:solidFill>
                  <a:srgbClr val="0000FF"/>
                </a:solidFill>
                <a:latin typeface="黑体" panose="02010609060101010101" charset="-122"/>
                <a:ea typeface="黑体" panose="02010609060101010101" charset="-122"/>
              </a:rPr>
              <a:t>6、</a:t>
            </a:r>
            <a:r>
              <a:rPr lang="zh-CN" altLang="en-US" sz="2800" b="1" dirty="0" smtClean="0">
                <a:solidFill>
                  <a:srgbClr val="0000FF"/>
                </a:solidFill>
                <a:latin typeface="黑体" panose="02010609060101010101" charset="-122"/>
                <a:ea typeface="黑体" panose="02010609060101010101" charset="-122"/>
              </a:rPr>
              <a:t>合作区月报：张哲 </a:t>
            </a:r>
            <a:r>
              <a:rPr lang="en-US" altLang="zh-CN" sz="2800" b="1" dirty="0" smtClean="0">
                <a:solidFill>
                  <a:srgbClr val="0000FF"/>
                </a:solidFill>
                <a:latin typeface="黑体" panose="02010609060101010101" charset="-122"/>
                <a:ea typeface="黑体" panose="02010609060101010101" charset="-122"/>
              </a:rPr>
              <a:t>85093435</a:t>
            </a:r>
            <a:endParaRPr lang="en-US" altLang="zh-CN" sz="2800" b="1" dirty="0" smtClean="0">
              <a:solidFill>
                <a:srgbClr val="0000FF"/>
              </a:solidFill>
              <a:latin typeface="黑体" panose="02010609060101010101" charset="-122"/>
              <a:ea typeface="黑体" panose="02010609060101010101" charset="-122"/>
            </a:endParaRPr>
          </a:p>
          <a:p>
            <a:pPr eaLnBrk="1" hangingPunct="1"/>
            <a:r>
              <a:rPr lang="en-US" altLang="zh-CN" sz="2800" b="1" dirty="0" smtClean="0">
                <a:solidFill>
                  <a:srgbClr val="0000FF"/>
                </a:solidFill>
                <a:latin typeface="黑体" panose="02010609060101010101" charset="-122"/>
                <a:ea typeface="黑体" panose="02010609060101010101" charset="-122"/>
              </a:rPr>
              <a:t>7</a:t>
            </a:r>
            <a:r>
              <a:rPr lang="zh-CN" altLang="en-US" sz="2800" b="1" dirty="0" smtClean="0">
                <a:solidFill>
                  <a:srgbClr val="0000FF"/>
                </a:solidFill>
                <a:latin typeface="黑体" panose="02010609060101010101" charset="-122"/>
                <a:ea typeface="黑体" panose="02010609060101010101" charset="-122"/>
              </a:rPr>
              <a:t>、矿产资源年报：辛灵</a:t>
            </a:r>
            <a:r>
              <a:rPr lang="en-US" altLang="zh-CN" sz="2800" b="1" dirty="0" smtClean="0">
                <a:solidFill>
                  <a:srgbClr val="0000FF"/>
                </a:solidFill>
                <a:latin typeface="黑体" panose="02010609060101010101" charset="-122"/>
                <a:ea typeface="黑体" panose="02010609060101010101" charset="-122"/>
              </a:rPr>
              <a:t> 85093434</a:t>
            </a:r>
            <a:endParaRPr lang="en-US" altLang="zh-CN" sz="2800" b="1" dirty="0" smtClean="0">
              <a:solidFill>
                <a:srgbClr val="0000FF"/>
              </a:solidFill>
              <a:latin typeface="黑体" panose="02010609060101010101" charset="-122"/>
              <a:ea typeface="黑体" panose="02010609060101010101" charset="-122"/>
            </a:endParaRPr>
          </a:p>
          <a:p>
            <a:pPr eaLnBrk="1" hangingPunct="1"/>
            <a:r>
              <a:rPr lang="zh-CN" altLang="en-US" sz="2800" b="1" dirty="0" smtClean="0">
                <a:solidFill>
                  <a:srgbClr val="0000FF"/>
                </a:solidFill>
              </a:rPr>
              <a:t>商务部网站：</a:t>
            </a:r>
            <a:endParaRPr lang="zh-CN" altLang="en-US" sz="2800" b="1" dirty="0" smtClean="0">
              <a:solidFill>
                <a:srgbClr val="0000FF"/>
              </a:solidFill>
            </a:endParaRPr>
          </a:p>
          <a:p>
            <a:pPr eaLnBrk="1" hangingPunct="1"/>
            <a:r>
              <a:rPr lang="en-US" altLang="en-US" sz="2800" b="1" dirty="0" smtClean="0">
                <a:solidFill>
                  <a:srgbClr val="990000"/>
                </a:solidFill>
              </a:rPr>
              <a:t>http//mofcom.gov.cn</a:t>
            </a:r>
            <a:endParaRPr lang="en-US" altLang="zh-CN" sz="2800" b="1" dirty="0" smtClean="0">
              <a:solidFill>
                <a:srgbClr val="990000"/>
              </a:solidFill>
            </a:endParaRPr>
          </a:p>
          <a:p>
            <a:pPr eaLnBrk="1" hangingPunct="1"/>
            <a:r>
              <a:rPr lang="zh-CN" altLang="en-US" sz="2800" b="1" dirty="0" smtClean="0">
                <a:solidFill>
                  <a:srgbClr val="0000FF"/>
                </a:solidFill>
              </a:rPr>
              <a:t>“</a:t>
            </a:r>
            <a:r>
              <a:rPr lang="zh-CN" altLang="en-US" sz="2800" b="1" dirty="0" smtClean="0">
                <a:solidFill>
                  <a:srgbClr val="0000FF"/>
                </a:solidFill>
                <a:sym typeface="+mn-ea"/>
              </a:rPr>
              <a:t>走出去</a:t>
            </a:r>
            <a:r>
              <a:rPr lang="zh-CN" altLang="en-US" sz="2800" b="1" dirty="0" smtClean="0">
                <a:solidFill>
                  <a:srgbClr val="0000FF"/>
                </a:solidFill>
              </a:rPr>
              <a:t>”公共服务平台 （</a:t>
            </a:r>
            <a:r>
              <a:rPr lang="zh-CN" altLang="en-US" sz="2800" b="1" dirty="0" smtClean="0">
                <a:solidFill>
                  <a:srgbClr val="0000FF"/>
                </a:solidFill>
                <a:sym typeface="+mn-ea"/>
              </a:rPr>
              <a:t>外投资合作信息服务</a:t>
            </a:r>
            <a:r>
              <a:rPr lang="zh-CN" altLang="en-US" sz="2800" b="1" dirty="0" smtClean="0">
                <a:solidFill>
                  <a:srgbClr val="0000FF"/>
                </a:solidFill>
              </a:rPr>
              <a:t>）</a:t>
            </a:r>
            <a:r>
              <a:rPr lang="zh-CN" altLang="en-US" sz="2800" b="1" dirty="0" smtClean="0">
                <a:solidFill>
                  <a:srgbClr val="0000FF"/>
                </a:solidFill>
                <a:sym typeface="+mn-ea"/>
              </a:rPr>
              <a:t>：</a:t>
            </a:r>
            <a:endParaRPr lang="zh-CN" altLang="en-US" sz="2800" b="1" dirty="0" smtClean="0">
              <a:solidFill>
                <a:srgbClr val="0000FF"/>
              </a:solidFill>
            </a:endParaRPr>
          </a:p>
          <a:p>
            <a:pPr eaLnBrk="1" hangingPunct="1"/>
            <a:r>
              <a:rPr lang="en-US" altLang="en-US" sz="2800" b="1" dirty="0" smtClean="0">
                <a:solidFill>
                  <a:srgbClr val="990000"/>
                </a:solidFill>
              </a:rPr>
              <a:t>http:// fec.mofcom.gov.cn</a:t>
            </a:r>
            <a:endParaRPr lang="en-US" altLang="zh-CN" sz="2800" b="1" dirty="0" smtClean="0">
              <a:solidFill>
                <a:srgbClr val="FF0000"/>
              </a:solidFill>
            </a:endParaRPr>
          </a:p>
          <a:p>
            <a:pPr eaLnBrk="1" hangingPunct="1"/>
            <a:endParaRPr lang="zh-CN" altLang="en-US" sz="2330" b="1" dirty="0" smtClean="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ags/tag1.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10.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11.xml><?xml version="1.0" encoding="utf-8"?>
<p:tagLst xmlns:p="http://schemas.openxmlformats.org/presentationml/2006/main">
  <p:tag name="KSO_WM_TAG_VERSION" val="1.0"/>
  <p:tag name="KSO_WM_TEMPLATE_CATEGORY" val="custom"/>
  <p:tag name="KSO_WM_TEMPLATE_INDEX" val="20184686"/>
</p:tagLst>
</file>

<file path=ppt/tags/tag12.xml><?xml version="1.0" encoding="utf-8"?>
<p:tagLst xmlns:p="http://schemas.openxmlformats.org/presentationml/2006/main">
  <p:tag name="KSO_WM_TAG_VERSION" val="1.0"/>
  <p:tag name="KSO_WM_TEMPLATE_CATEGORY" val="custom"/>
  <p:tag name="KSO_WM_TEMPLATE_INDEX" val="20184686"/>
</p:tagLst>
</file>

<file path=ppt/tags/tag13.xml><?xml version="1.0" encoding="utf-8"?>
<p:tagLst xmlns:p="http://schemas.openxmlformats.org/presentationml/2006/main">
  <p:tag name="KSO_WM_TAG_VERSION" val="1.0"/>
  <p:tag name="KSO_WM_BEAUTIFY_FLAG" val="#wm#"/>
  <p:tag name="KSO_WM_COMBINE_RELATE_SLIDE_ID" val="custom925310_1"/>
  <p:tag name="KSO_WM_TEMPLATE_CATEGORY" val="custom"/>
  <p:tag name="KSO_WM_TEMPLATE_INDEX" val="0"/>
  <p:tag name="KSO_WM_TEMPLATE_SUBCATEGORY" val="combine"/>
  <p:tag name="KSO_WM_TEMPLATE_THUMBS_INDEX" val="1、8、11、15、21、27、28、31、"/>
</p:tagLst>
</file>

<file path=ppt/tags/tag2.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3.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4.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5.xml><?xml version="1.0" encoding="utf-8"?>
<p:tagLst xmlns:p="http://schemas.openxmlformats.org/presentationml/2006/main">
  <p:tag name="KSO_WM_TEMPLATE_CATEGORY" val="custom"/>
  <p:tag name="KSO_WM_TEMPLATE_INDEX" val="0"/>
  <p:tag name="KSO_WM_TAG_VERSION" val="1.0"/>
  <p:tag name="KSO_WM_BEAUTIFY_FLAG" val="#wm#"/>
  <p:tag name="KSO_WM_UNIT_LAYERLEVEL" val="1_1"/>
  <p:tag name="KSO_WM_UNIT_DIAGRAM_CONTRAST_TITLE_CNT" val="6"/>
  <p:tag name="KSO_WM_UNIT_DIAGRAM_DIMENSION_TITLE_CNT" val="2"/>
  <p:tag name="KSO_WM_UNIT_ID" val="custom0_10*r_i*1_28"/>
  <p:tag name="KSO_WM_UNIT_LINE_FORE_SCHEMECOLOR_INDEX" val="10"/>
  <p:tag name="KSO_WM_UNIT_LINE_FILL_TYPE" val="2"/>
  <p:tag name="KSO_WM_UNIT_TEXT_FILL_FORE_SCHEMECOLOR_INDEX" val="13"/>
  <p:tag name="KSO_WM_UNIT_TEXT_FILL_TYPE" val="1"/>
  <p:tag name="KSO_WM_UNIT_USESOURCEFORMAT_APPLY" val="1"/>
  <p:tag name="KSO_WM_UNIT_HIGHLIGHT" val="0"/>
  <p:tag name="KSO_WM_UNIT_COMPATIBLE" val="0"/>
  <p:tag name="KSO_WM_DIAGRAM_GROUP_CODE" val="l1r1-1"/>
  <p:tag name="KSO_WM_UNIT_TYPE" val="r_i"/>
  <p:tag name="KSO_WM_UNIT_INDEX" val="1_28"/>
</p:tagLst>
</file>

<file path=ppt/tags/tag6.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7.xml><?xml version="1.0" encoding="utf-8"?>
<p:tagLst xmlns:p="http://schemas.openxmlformats.org/presentationml/2006/main">
  <p:tag name="KSO_WM_UNIT_HIGHLIGHT" val="0"/>
  <p:tag name="KSO_WM_UNIT_COMPATIBLE" val="0"/>
  <p:tag name="KSO_WM_UNIT_LAYERLEVEL" val="1_1"/>
  <p:tag name="KSO_WM_TAG_VERSION" val="1.0"/>
  <p:tag name="KSO_WM_BEAUTIFY_FLAG" val="#wm#"/>
  <p:tag name="KSO_WM_UNIT_ID" val="custom0_9*r_i*1_5"/>
  <p:tag name="KSO_WM_TEMPLATE_CATEGORY" val="custom"/>
  <p:tag name="KSO_WM_TEMPLATE_INDEX" val="0"/>
  <p:tag name="KSO_WM_UNIT_USESOURCEFORMAT_APPLY" val="0"/>
  <p:tag name="KSO_WM_DIAGRAM_GROUP_CODE" val="r1-1"/>
  <p:tag name="KSO_WM_UNIT_TYPE" val="r_i"/>
  <p:tag name="KSO_WM_UNIT_INDEX" val="1_5"/>
</p:tagLst>
</file>

<file path=ppt/tags/tag8.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ags/tag9.xml><?xml version="1.0" encoding="utf-8"?>
<p:tagLst xmlns:p="http://schemas.openxmlformats.org/presentationml/2006/main">
  <p:tag name="KSO_WM_UNIT_HIGHLIGHT" val="0"/>
  <p:tag name="KSO_WM_UNIT_COMPATIBLE" val="0"/>
  <p:tag name="KSO_WM_DIAGRAM_GROUP_CODE" val="l1-1"/>
  <p:tag name="KSO_WM_UNIT_ID" val="custom0_3*i*5"/>
  <p:tag name="KSO_WM_TEMPLATE_CATEGORY" val="custom"/>
  <p:tag name="KSO_WM_TEMPLATE_INDEX" val="0"/>
  <p:tag name="KSO_WM_UNIT_LAYERLEVEL" val="1"/>
  <p:tag name="KSO_WM_TAG_VERSION" val="1.0"/>
  <p:tag name="KSO_WM_BEAUTIFY_FLAG" val="#wm#"/>
  <p:tag name="KSO_WM_UNIT_TYPE" val="i"/>
  <p:tag name="KSO_WM_UNIT_INDEX" val="5"/>
</p:tagLst>
</file>

<file path=ppt/theme/theme1.xml><?xml version="1.0" encoding="utf-8"?>
<a:theme xmlns:a="http://schemas.openxmlformats.org/drawingml/2006/main" name="project intro">
  <a:themeElements>
    <a:clrScheme name="富察皇后">
      <a:dk1>
        <a:srgbClr val="000000"/>
      </a:dk1>
      <a:lt1>
        <a:srgbClr val="FFFFFF"/>
      </a:lt1>
      <a:dk2>
        <a:srgbClr val="364048"/>
      </a:dk2>
      <a:lt2>
        <a:srgbClr val="F0F0F0"/>
      </a:lt2>
      <a:accent1>
        <a:srgbClr val="8F7046"/>
      </a:accent1>
      <a:accent2>
        <a:srgbClr val="C8AF92"/>
      </a:accent2>
      <a:accent3>
        <a:srgbClr val="C6BCB2"/>
      </a:accent3>
      <a:accent4>
        <a:srgbClr val="D7C9BC"/>
      </a:accent4>
      <a:accent5>
        <a:srgbClr val="364148"/>
      </a:accent5>
      <a:accent6>
        <a:srgbClr val="907046"/>
      </a:accent6>
      <a:hlink>
        <a:srgbClr val="D7C9BC"/>
      </a:hlink>
      <a:folHlink>
        <a:srgbClr val="BFBFBF"/>
      </a:folHlink>
    </a:clrScheme>
    <a:fontScheme name="c5odo011">
      <a:majorFont>
        <a:latin typeface="Arial"/>
        <a:ea typeface="SimHei"/>
        <a:cs typeface=""/>
      </a:majorFont>
      <a:minorFont>
        <a:latin typeface="Arial"/>
        <a:ea typeface="SimHei"/>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15839</Words>
  <Application>WPS 演示</Application>
  <PresentationFormat>宽屏</PresentationFormat>
  <Paragraphs>1259</Paragraphs>
  <Slides>97</Slides>
  <Notes>0</Notes>
  <HiddenSlides>0</HiddenSlides>
  <MMClips>0</MMClips>
  <ScaleCrop>false</ScaleCrop>
  <HeadingPairs>
    <vt:vector size="6" baseType="variant">
      <vt:variant>
        <vt:lpstr>已用的字体</vt:lpstr>
      </vt:variant>
      <vt:variant>
        <vt:i4>30</vt:i4>
      </vt:variant>
      <vt:variant>
        <vt:lpstr>主题</vt:lpstr>
      </vt:variant>
      <vt:variant>
        <vt:i4>1</vt:i4>
      </vt:variant>
      <vt:variant>
        <vt:lpstr>幻灯片标题</vt:lpstr>
      </vt:variant>
      <vt:variant>
        <vt:i4>97</vt:i4>
      </vt:variant>
    </vt:vector>
  </HeadingPairs>
  <TitlesOfParts>
    <vt:vector size="128" baseType="lpstr">
      <vt:lpstr>Arial</vt:lpstr>
      <vt:lpstr>宋体</vt:lpstr>
      <vt:lpstr>Wingdings</vt:lpstr>
      <vt:lpstr>黑体</vt:lpstr>
      <vt:lpstr>Nimbus Roman No9 L</vt:lpstr>
      <vt:lpstr>DejaVu Sans</vt:lpstr>
      <vt:lpstr>方正黑体_GBK</vt:lpstr>
      <vt:lpstr>方正小标宋简体</vt:lpstr>
      <vt:lpstr>Times New Roman</vt:lpstr>
      <vt:lpstr>宋体</vt:lpstr>
      <vt:lpstr>Tahoma</vt:lpstr>
      <vt:lpstr>Droid Sans</vt:lpstr>
      <vt:lpstr>楷体_GB2312</vt:lpstr>
      <vt:lpstr>楷体</vt:lpstr>
      <vt:lpstr>Wingdings 2</vt:lpstr>
      <vt:lpstr>Times New Roman</vt:lpstr>
      <vt:lpstr>汉仪书宋二S</vt:lpstr>
      <vt:lpstr>方正魏碑_GBK</vt:lpstr>
      <vt:lpstr>宋体</vt:lpstr>
      <vt:lpstr>方正书宋_GBK</vt:lpstr>
      <vt:lpstr>华文楷体</vt:lpstr>
      <vt:lpstr>Wingdings</vt:lpstr>
      <vt:lpstr>方正小标宋_GBK</vt:lpstr>
      <vt:lpstr>华文宋体</vt:lpstr>
      <vt:lpstr>微软雅黑</vt:lpstr>
      <vt:lpstr>Arial Unicode MS</vt:lpstr>
      <vt:lpstr>SimHei</vt:lpstr>
      <vt:lpstr>华文仿宋</vt:lpstr>
      <vt:lpstr>方正宋体S-超大字符集</vt:lpstr>
      <vt:lpstr>汉仪中秀体简</vt:lpstr>
      <vt:lpstr>project intro</vt:lpstr>
      <vt:lpstr>《对外直接投资统计制度》</vt:lpstr>
      <vt:lpstr>一、统计制度建设情况</vt:lpstr>
      <vt:lpstr>参照国际标准，与全球大多数国家具有可比性</vt:lpstr>
      <vt:lpstr>统计制度不断完善</vt:lpstr>
      <vt:lpstr>结合对外直接投资实际情况和特点数次修订</vt:lpstr>
      <vt:lpstr>对外直接投资统计制度每3年更新</vt:lpstr>
      <vt:lpstr>二、《对外直接投资统计制度》重点解读</vt:lpstr>
      <vt:lpstr>（一）总说明</vt:lpstr>
      <vt:lpstr> 重点理解</vt:lpstr>
      <vt:lpstr>PowerPoint 演示文稿</vt:lpstr>
      <vt:lpstr>PowerPoint 演示文稿</vt:lpstr>
      <vt:lpstr>PowerPoint 演示文稿</vt:lpstr>
      <vt:lpstr>PowerPoint 演示文稿</vt:lpstr>
      <vt:lpstr>二、《对外直接投资统计制度》重点解读</vt:lpstr>
      <vt:lpstr>（二）报表目录</vt:lpstr>
      <vt:lpstr>月报7张</vt:lpstr>
      <vt:lpstr>PowerPoint 演示文稿</vt:lpstr>
      <vt:lpstr>二、《对外直接投资统计制度》重点解读</vt:lpstr>
      <vt:lpstr>（三）调查表式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对外直接投资构成</vt:lpstr>
      <vt:lpstr>单位：万美元</vt:lpstr>
      <vt:lpstr>PowerPoint 演示文稿</vt:lpstr>
      <vt:lpstr>单位：万美元</vt:lpstr>
      <vt:lpstr>PowerPoint 演示文稿</vt:lpstr>
      <vt:lpstr>如何用未分配利润计算收益再投资？</vt:lpstr>
      <vt:lpstr>PowerPoint 演示文稿</vt:lpstr>
      <vt:lpstr>例3：</vt:lpstr>
      <vt:lpstr>PowerPoint 演示文稿</vt:lpstr>
      <vt:lpstr>4.成员企业间的债务工具情况（FDIN4表）</vt:lpstr>
      <vt:lpstr>PowerPoint 演示文稿</vt:lpstr>
      <vt:lpstr>内地C公司与英国公司B互为成员企业</vt:lpstr>
      <vt:lpstr>香港B公司与C公司互为成员企业</vt:lpstr>
      <vt:lpstr>例4</vt:lpstr>
      <vt:lpstr>中冶科工与香港AB公司互为成员企业</vt:lpstr>
      <vt:lpstr>填报单位：中冶科工集团                      单位：万美元</vt:lpstr>
      <vt:lpstr>5、境外企业返程投资情况（FDIN5表）</vt:lpstr>
      <vt:lpstr>PowerPoint 演示文稿</vt:lpstr>
      <vt:lpstr>PowerPoint 演示文稿</vt:lpstr>
      <vt:lpstr>6、境内投资者通过境外企业再投资情况（FDIN6表）</vt:lpstr>
      <vt:lpstr>6、境内投资者通过境外企业再投资情况（FDIN6表）    单位：万美元、人</vt:lpstr>
      <vt:lpstr>PowerPoint 演示文稿</vt:lpstr>
      <vt:lpstr>PowerPoint 演示文稿</vt:lpstr>
      <vt:lpstr>PowerPoint 演示文稿</vt:lpstr>
      <vt:lpstr> 7、境外主要矿产资源情况（FDIN7表） </vt:lpstr>
      <vt:lpstr>PowerPoint 演示文稿</vt:lpstr>
      <vt:lpstr>PowerPoint 演示文稿</vt:lpstr>
      <vt:lpstr>PowerPoint 演示文稿</vt:lpstr>
      <vt:lpstr>8、主要国际产能合作领域情况（FDIN8表）</vt:lpstr>
      <vt:lpstr>PowerPoint 演示文稿</vt:lpstr>
      <vt:lpstr>月报（7张表）</vt:lpstr>
      <vt:lpstr>1、对外直接投资月度情况（按出资方式分组FDIY1表）</vt:lpstr>
      <vt:lpstr>PowerPoint 演示文稿</vt:lpstr>
      <vt:lpstr>2、对外直接投资月度情况（按投资构成分组FDIY2表）</vt:lpstr>
      <vt:lpstr>3、对外投资并购基本事项FDIY3表：</vt:lpstr>
      <vt:lpstr>（1）并购事项的统计界定：</vt:lpstr>
      <vt:lpstr>PowerPoint 演示文稿</vt:lpstr>
      <vt:lpstr>PowerPoint 演示文稿</vt:lpstr>
      <vt:lpstr>PowerPoint 演示文稿</vt:lpstr>
      <vt:lpstr>需注意的问题：</vt:lpstr>
      <vt:lpstr>举       例</vt:lpstr>
      <vt:lpstr>2020年5月份对外投资并购事项</vt:lpstr>
      <vt:lpstr>4.农业对外投资合作情况FDIY4</vt:lpstr>
      <vt:lpstr>PowerPoint 演示文稿</vt:lpstr>
      <vt:lpstr>5.境外经贸合作区情况FDIY5</vt:lpstr>
      <vt:lpstr>PowerPoint 演示文稿</vt:lpstr>
      <vt:lpstr>PowerPoint 演示文稿</vt:lpstr>
      <vt:lpstr>PowerPoint 演示文稿</vt:lpstr>
      <vt:lpstr>PowerPoint 演示文稿</vt:lpstr>
      <vt:lpstr>PowerPoint 演示文稿</vt:lpstr>
      <vt:lpstr>PowerPoint 演示文稿</vt:lpstr>
      <vt:lpstr> 6、境外企业再投资月度情况（FDIN6表） </vt:lpstr>
      <vt:lpstr>PowerPoint 演示文稿</vt:lpstr>
      <vt:lpstr>PowerPoint 演示文稿</vt:lpstr>
      <vt:lpstr>举例</vt:lpstr>
      <vt:lpstr>直接投资企业：香港天创公司                                             单位：万美元</vt:lpstr>
      <vt:lpstr> 7、对外投资带动货物进出口情况（FDIY7表） </vt:lpstr>
      <vt:lpstr>PowerPoint 演示文稿</vt:lpstr>
      <vt:lpstr>二、《对外直接投资统计制度》重点解读</vt:lpstr>
      <vt:lpstr> （四）主要指标解释及概念界定 </vt:lpstr>
      <vt:lpstr>PowerPoint 演示文稿</vt:lpstr>
      <vt:lpstr>PowerPoint 演示文稿</vt:lpstr>
      <vt:lpstr>PowerPoint 演示文稿</vt:lpstr>
      <vt:lpstr>PowerPoint 演示文稿</vt:lpstr>
      <vt:lpstr>PowerPoint 演示文稿</vt:lpstr>
      <vt:lpstr>PowerPoint 演示文稿</vt:lpstr>
      <vt:lpstr>二、《对外直接投资统计制度》重点解读</vt:lpstr>
      <vt:lpstr>PowerPoint 演示文稿</vt:lpstr>
      <vt:lpstr>数据填报指南查询</vt:lpstr>
      <vt:lpstr>        热线电话</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kylin</dc:creator>
  <cp:lastModifiedBy>kylin</cp:lastModifiedBy>
  <cp:revision>102</cp:revision>
  <dcterms:created xsi:type="dcterms:W3CDTF">2021-04-26T08:12:01Z</dcterms:created>
  <dcterms:modified xsi:type="dcterms:W3CDTF">2021-04-26T08:12:01Z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2052-11.8.2.9958</vt:lpwstr>
  </property>
</Properties>
</file>